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23.jpg" ContentType="image/pn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1" r:id="rId1"/>
  </p:sldMasterIdLst>
  <p:notesMasterIdLst>
    <p:notesMasterId r:id="rId84"/>
  </p:notesMasterIdLst>
  <p:sldIdLst>
    <p:sldId id="256" r:id="rId2"/>
    <p:sldId id="320" r:id="rId3"/>
    <p:sldId id="293" r:id="rId4"/>
    <p:sldId id="292" r:id="rId5"/>
    <p:sldId id="260" r:id="rId6"/>
    <p:sldId id="323" r:id="rId7"/>
    <p:sldId id="409" r:id="rId8"/>
    <p:sldId id="325" r:id="rId9"/>
    <p:sldId id="326" r:id="rId10"/>
    <p:sldId id="327" r:id="rId11"/>
    <p:sldId id="329" r:id="rId12"/>
    <p:sldId id="330" r:id="rId13"/>
    <p:sldId id="331" r:id="rId14"/>
    <p:sldId id="332" r:id="rId15"/>
    <p:sldId id="333" r:id="rId16"/>
    <p:sldId id="421" r:id="rId17"/>
    <p:sldId id="420" r:id="rId18"/>
    <p:sldId id="334" r:id="rId19"/>
    <p:sldId id="419" r:id="rId20"/>
    <p:sldId id="336" r:id="rId21"/>
    <p:sldId id="337" r:id="rId22"/>
    <p:sldId id="338" r:id="rId23"/>
    <p:sldId id="339" r:id="rId24"/>
    <p:sldId id="413" r:id="rId25"/>
    <p:sldId id="414" r:id="rId26"/>
    <p:sldId id="415" r:id="rId27"/>
    <p:sldId id="340" r:id="rId28"/>
    <p:sldId id="344" r:id="rId29"/>
    <p:sldId id="345" r:id="rId30"/>
    <p:sldId id="346" r:id="rId31"/>
    <p:sldId id="347" r:id="rId32"/>
    <p:sldId id="348" r:id="rId33"/>
    <p:sldId id="349" r:id="rId34"/>
    <p:sldId id="416" r:id="rId35"/>
    <p:sldId id="417" r:id="rId36"/>
    <p:sldId id="357" r:id="rId37"/>
    <p:sldId id="358" r:id="rId38"/>
    <p:sldId id="423" r:id="rId39"/>
    <p:sldId id="424" r:id="rId40"/>
    <p:sldId id="425" r:id="rId41"/>
    <p:sldId id="398" r:id="rId42"/>
    <p:sldId id="362" r:id="rId43"/>
    <p:sldId id="363" r:id="rId44"/>
    <p:sldId id="364" r:id="rId45"/>
    <p:sldId id="365" r:id="rId46"/>
    <p:sldId id="366" r:id="rId47"/>
    <p:sldId id="367" r:id="rId48"/>
    <p:sldId id="368" r:id="rId49"/>
    <p:sldId id="369" r:id="rId50"/>
    <p:sldId id="370" r:id="rId51"/>
    <p:sldId id="371" r:id="rId52"/>
    <p:sldId id="372" r:id="rId53"/>
    <p:sldId id="373" r:id="rId54"/>
    <p:sldId id="374" r:id="rId55"/>
    <p:sldId id="375" r:id="rId56"/>
    <p:sldId id="402" r:id="rId57"/>
    <p:sldId id="403" r:id="rId58"/>
    <p:sldId id="404" r:id="rId59"/>
    <p:sldId id="405" r:id="rId60"/>
    <p:sldId id="406" r:id="rId61"/>
    <p:sldId id="407" r:id="rId62"/>
    <p:sldId id="408" r:id="rId63"/>
    <p:sldId id="376" r:id="rId64"/>
    <p:sldId id="377" r:id="rId65"/>
    <p:sldId id="378" r:id="rId66"/>
    <p:sldId id="379" r:id="rId67"/>
    <p:sldId id="380" r:id="rId68"/>
    <p:sldId id="382" r:id="rId69"/>
    <p:sldId id="383" r:id="rId70"/>
    <p:sldId id="384" r:id="rId71"/>
    <p:sldId id="385" r:id="rId72"/>
    <p:sldId id="386" r:id="rId73"/>
    <p:sldId id="387" r:id="rId74"/>
    <p:sldId id="388" r:id="rId75"/>
    <p:sldId id="401" r:id="rId76"/>
    <p:sldId id="389" r:id="rId77"/>
    <p:sldId id="390" r:id="rId78"/>
    <p:sldId id="391" r:id="rId79"/>
    <p:sldId id="392" r:id="rId80"/>
    <p:sldId id="393" r:id="rId81"/>
    <p:sldId id="394" r:id="rId82"/>
    <p:sldId id="395" r:id="rId83"/>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notesMaster" Target="notesMasters/notesMaster1.xml"/><Relationship Id="rId89"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96.emf"/><Relationship Id="rId2" Type="http://schemas.openxmlformats.org/officeDocument/2006/relationships/image" Target="../media/image95.emf"/><Relationship Id="rId1" Type="http://schemas.openxmlformats.org/officeDocument/2006/relationships/image" Target="../media/image94.emf"/><Relationship Id="rId6" Type="http://schemas.openxmlformats.org/officeDocument/2006/relationships/image" Target="../media/image99.emf"/><Relationship Id="rId5" Type="http://schemas.openxmlformats.org/officeDocument/2006/relationships/image" Target="../media/image98.emf"/><Relationship Id="rId4" Type="http://schemas.openxmlformats.org/officeDocument/2006/relationships/image" Target="../media/image97.emf"/></Relationships>
</file>

<file path=ppt/drawings/_rels/vmlDrawing4.vml.rels><?xml version="1.0" encoding="UTF-8" standalone="yes"?>
<Relationships xmlns="http://schemas.openxmlformats.org/package/2006/relationships"><Relationship Id="rId8" Type="http://schemas.openxmlformats.org/officeDocument/2006/relationships/image" Target="../media/image107.emf"/><Relationship Id="rId13" Type="http://schemas.openxmlformats.org/officeDocument/2006/relationships/image" Target="../media/image112.emf"/><Relationship Id="rId3" Type="http://schemas.openxmlformats.org/officeDocument/2006/relationships/image" Target="../media/image102.emf"/><Relationship Id="rId7" Type="http://schemas.openxmlformats.org/officeDocument/2006/relationships/image" Target="../media/image106.emf"/><Relationship Id="rId12" Type="http://schemas.openxmlformats.org/officeDocument/2006/relationships/image" Target="../media/image111.emf"/><Relationship Id="rId17" Type="http://schemas.openxmlformats.org/officeDocument/2006/relationships/image" Target="../media/image116.emf"/><Relationship Id="rId2" Type="http://schemas.openxmlformats.org/officeDocument/2006/relationships/image" Target="../media/image101.emf"/><Relationship Id="rId16" Type="http://schemas.openxmlformats.org/officeDocument/2006/relationships/image" Target="../media/image115.emf"/><Relationship Id="rId1" Type="http://schemas.openxmlformats.org/officeDocument/2006/relationships/image" Target="../media/image100.emf"/><Relationship Id="rId6" Type="http://schemas.openxmlformats.org/officeDocument/2006/relationships/image" Target="../media/image105.emf"/><Relationship Id="rId11" Type="http://schemas.openxmlformats.org/officeDocument/2006/relationships/image" Target="../media/image110.emf"/><Relationship Id="rId5" Type="http://schemas.openxmlformats.org/officeDocument/2006/relationships/image" Target="../media/image104.emf"/><Relationship Id="rId15" Type="http://schemas.openxmlformats.org/officeDocument/2006/relationships/image" Target="../media/image114.emf"/><Relationship Id="rId10" Type="http://schemas.openxmlformats.org/officeDocument/2006/relationships/image" Target="../media/image109.emf"/><Relationship Id="rId4" Type="http://schemas.openxmlformats.org/officeDocument/2006/relationships/image" Target="../media/image103.emf"/><Relationship Id="rId9" Type="http://schemas.openxmlformats.org/officeDocument/2006/relationships/image" Target="../media/image108.emf"/><Relationship Id="rId14" Type="http://schemas.openxmlformats.org/officeDocument/2006/relationships/image" Target="../media/image11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17.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52.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4.wmf"/><Relationship Id="rId2" Type="http://schemas.openxmlformats.org/officeDocument/2006/relationships/image" Target="../media/image303.wmf"/><Relationship Id="rId1" Type="http://schemas.openxmlformats.org/officeDocument/2006/relationships/image" Target="../media/image30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39679459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78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378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AF19329-AB4A-42E8-AB19-DCBB54B3F2F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398250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334151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6178981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83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6E64206-5F32-43FA-BED2-75E2DCD4FB5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76655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24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24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EF54F30-FC29-4BEB-8CAE-E1EADD737A93}"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28766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45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680D45F-91AF-43DD-90E9-40149DD7B0F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97761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65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9C7CDA2B-2F2A-4A84-B1A4-6E20795D270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557139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86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C0C95CD-720C-4797-9ED8-4137723C41A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852018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47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47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6D4790B-BE7D-44E6-A795-D9E3F7E23A2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365243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p:cNvSpPr>
          <p:nvPr>
            <p:ph type="sldImg"/>
          </p:nvPr>
        </p:nvSpPr>
        <p:spPr bwMode="auto">
          <a:xfrm>
            <a:off x="222250" y="722313"/>
            <a:ext cx="6413500" cy="3608387"/>
          </a:xfrm>
          <a:prstGeom prst="rect">
            <a:avLst/>
          </a:prstGeom>
          <a:noFill/>
          <a:ln w="12700">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3731" name="备注占位符 2"/>
          <p:cNvSpPr>
            <a:spLocks noGrp="1"/>
          </p:cNvSpPr>
          <p:nvPr>
            <p:ph type="body" idx="1"/>
          </p:nvPr>
        </p:nvSpPr>
        <p:spPr bwMode="auto">
          <a:xfrm>
            <a:off x="685800" y="4570413"/>
            <a:ext cx="5486400" cy="43307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Tree>
    <p:extLst>
      <p:ext uri="{BB962C8B-B14F-4D97-AF65-F5344CB8AC3E}">
        <p14:creationId xmlns:p14="http://schemas.microsoft.com/office/powerpoint/2010/main" val="28915486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06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EB50A57-40BE-48EB-BE1F-6D76A7D9F5D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26477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19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9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6C36175-74C6-4A0F-898A-4CD7F3A096E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089149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68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68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D45574D-4C7E-4E5B-9224-6A25132A490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281221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88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788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1CFDE41-5111-48DC-A464-AEEC04012D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29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108776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08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09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9CA55E9-1C30-4A3D-9DB1-28673A90E12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238712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4EF05E6-3081-47AE-8C3E-DEE6E8D23A7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87821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89D5270-D6EA-4FDC-ABD4-C12A5CC1D7C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470857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E013CE8-E256-4C7E-93FE-5D7C16F81A8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02143152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9703A52-406E-4406-969D-4FC6D78739D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6554956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427F76-36EC-40AD-8A2A-E3767E77AF7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077757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922072-3DF0-49B1-BD79-708356B21E7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8994625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09FB7D55-6ADB-4239-8782-4A33A3C6C0E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39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728259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40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40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95958A0-F35B-4921-B5BD-064C3F3FF41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4001231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BB852F-E8E9-4441-B5B5-653A82F911D3}"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428149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5BD298E-1C82-4C9A-B552-AEB243D4DE2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765160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3D03972-938A-431C-8365-66A2CDB2418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6007383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0FD9F7C-D6D9-47BB-93F1-B573F24AF50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9436425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949C6F3-5A24-4EE4-B3BA-04A52C8D2E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671599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6037A1D4-67D6-4D7C-A915-8A102BED3E5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593977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6F17434-997A-4A2B-8268-0DFB739D9C9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1520604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CCCB83D0-1F2D-48FE-BF90-9D89F72D415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49050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7B4B51-C8F1-44CA-9F28-55FD71EB92AC}"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49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9991207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9EEABFB-6F0A-4FF8-BF94-E4423FD60589}"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100114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60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60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47AB8DE-D1E0-436C-ABDA-FA175C02AE17}"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531138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8F62006-26A0-44C8-A238-C22D4C96B1F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5445303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AEDCC34-F814-4935-9989-53AC43766F94}"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75410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B22EFEE-5C38-42BF-A3D8-5FF591169C4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09131164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64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64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2A15DBF5-35D1-4100-ACC3-A49F656CA57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510115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AD71C6E-B465-4CC9-A726-620B02488262}"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55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051507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B862F5-54A3-4238-9497-112F992ED80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796782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0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0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FB862F5-54A3-4238-9497-112F992ED806}"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87481874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1CEA1E0A-0822-499F-AF5C-CAFBA00997CA}"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9987392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83D6D3B-D853-4B50-9D24-7733E9A9DF3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106251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FD02A4A-97D5-4E42-98C3-67BA2851506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40675965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81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81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4D0E781F-1C00-4B5E-9472-67DEB8D101E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54314764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C7F2E1F-C8DA-46D2-BBF1-F4C165DF9C01}"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69</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652078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0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0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C080D75B-8C97-4563-93C6-0DB2700F839F}"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70</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6487555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F778F61-FF7B-4DE9-93AA-27525DF000E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7675928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DC1697D5-7D9C-4065-84C2-1BED74E5AED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13206494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7C06CF74-53E4-4856-85D3-61E492BE3B6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76</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99228300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E4C4199-F721-4420-BC1A-0C4641EDA77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77</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2771013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8064FDB-5F5B-443B-936C-24089DCF8927}"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78</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9248792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FC24604-F6F5-4061-9AC3-6CFA08E49ACA}" type="slidenum">
              <a:rPr lang="en-US" altLang="zh-CN">
                <a:solidFill>
                  <a:srgbClr val="000000"/>
                </a:solidFill>
                <a:latin typeface="Times New Roman" panose="02020603050405020304" pitchFamily="18" charset="0"/>
                <a:ea typeface="微软雅黑" panose="020B0503020204020204" pitchFamily="34" charset="-122"/>
              </a:rPr>
              <a:pPr>
                <a:spcBef>
                  <a:spcPct val="50000"/>
                </a:spcBef>
              </a:pPr>
              <a:t>79</a:t>
            </a:fld>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77155"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6"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22711239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32139E21-1D2B-43E8-8955-34CC3245F00F}" type="slidenum">
              <a:rPr lang="en-US" altLang="zh-CN">
                <a:solidFill>
                  <a:srgbClr val="000000"/>
                </a:solidFill>
                <a:latin typeface="Times New Roman" panose="02020603050405020304" pitchFamily="18" charset="0"/>
                <a:ea typeface="微软雅黑" panose="020B0503020204020204" pitchFamily="34" charset="-122"/>
              </a:rPr>
              <a:pPr>
                <a:spcBef>
                  <a:spcPct val="50000"/>
                </a:spcBef>
              </a:pPr>
              <a:t>80</a:t>
            </a:fld>
            <a:endParaRPr lang="en-US" altLang="zh-CN" dirty="0">
              <a:solidFill>
                <a:srgbClr val="000000"/>
              </a:solidFill>
              <a:latin typeface="Times New Roman" panose="02020603050405020304" pitchFamily="18" charset="0"/>
              <a:ea typeface="微软雅黑" panose="020B0503020204020204" pitchFamily="34" charset="-122"/>
            </a:endParaRPr>
          </a:p>
        </p:txBody>
      </p:sp>
      <p:sp>
        <p:nvSpPr>
          <p:cNvPr id="179203"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4" name="Rectangle 3"/>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95531527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BB278DF-813B-4740-8850-73CF326D00D0}"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81</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870825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01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01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8FDE92C7-1413-4E5F-8557-A44E7C4D4D78}"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705189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F9469E2D-717B-47D1-B08F-FCFDA4A4AE2B}"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82</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2917694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22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22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B2324DD5-4627-40D2-A7BF-4FA4119A6CBC}"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13</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33485242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42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42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E60CEE14-84FE-44A2-91A1-7485A206F29E}"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14</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872116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563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50000"/>
              </a:spcBef>
            </a:pPr>
            <a:fld id="{5D43B3EA-FCC4-430C-8E99-A175434AAD65}" type="slidenum">
              <a:rPr lang="zh-CN" altLang="en-US">
                <a:solidFill>
                  <a:srgbClr val="3333CC"/>
                </a:solidFill>
                <a:latin typeface="Times New Roman" panose="02020603050405020304" pitchFamily="18" charset="0"/>
                <a:ea typeface="微软雅黑" panose="020B0503020204020204" pitchFamily="34" charset="-122"/>
              </a:rPr>
              <a:pPr>
                <a:spcBef>
                  <a:spcPct val="50000"/>
                </a:spcBef>
              </a:pPr>
              <a:t>15</a:t>
            </a:fld>
            <a:endParaRPr lang="zh-CN" altLang="en-US" dirty="0">
              <a:solidFill>
                <a:srgbClr val="3333CC"/>
              </a:solidFill>
              <a:latin typeface="Times New Roman" panose="02020603050405020304" pitchFamily="18" charset="0"/>
              <a:ea typeface="微软雅黑" panose="020B0503020204020204" pitchFamily="34" charset="-122"/>
            </a:endParaRPr>
          </a:p>
        </p:txBody>
      </p:sp>
    </p:spTree>
    <p:extLst>
      <p:ext uri="{BB962C8B-B14F-4D97-AF65-F5344CB8AC3E}">
        <p14:creationId xmlns:p14="http://schemas.microsoft.com/office/powerpoint/2010/main" val="12972022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5848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40711101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8796840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7386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02044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84546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1762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559096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003076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25947479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6970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29107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10.png"/><Relationship Id="rId7" Type="http://schemas.openxmlformats.org/officeDocument/2006/relationships/image" Target="../media/image43.png"/><Relationship Id="rId12" Type="http://schemas.openxmlformats.org/officeDocument/2006/relationships/image" Target="../media/image4710.png"/><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8.xml"/><Relationship Id="rId6" Type="http://schemas.openxmlformats.org/officeDocument/2006/relationships/image" Target="../media/image56.png"/><Relationship Id="rId11" Type="http://schemas.openxmlformats.org/officeDocument/2006/relationships/image" Target="../media/image62.png"/><Relationship Id="rId5" Type="http://schemas.openxmlformats.org/officeDocument/2006/relationships/image" Target="../media/image55.png"/><Relationship Id="rId10" Type="http://schemas.openxmlformats.org/officeDocument/2006/relationships/image" Target="../media/image61.png"/><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6.png"/><Relationship Id="rId2" Type="http://schemas.openxmlformats.org/officeDocument/2006/relationships/notesSlide" Target="../notesSlides/notesSlide9.xml"/><Relationship Id="rId1" Type="http://schemas.openxmlformats.org/officeDocument/2006/relationships/slideLayout" Target="../slideLayouts/slideLayout8.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8.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17.xml.rels><?xml version="1.0" encoding="UTF-8" standalone="yes"?>
<Relationships xmlns="http://schemas.openxmlformats.org/package/2006/relationships"><Relationship Id="rId8" Type="http://schemas.openxmlformats.org/officeDocument/2006/relationships/image" Target="../media/image670.png"/><Relationship Id="rId13" Type="http://schemas.openxmlformats.org/officeDocument/2006/relationships/image" Target="../media/image72.png"/><Relationship Id="rId18" Type="http://schemas.openxmlformats.org/officeDocument/2006/relationships/image" Target="../media/image77.png"/><Relationship Id="rId3" Type="http://schemas.openxmlformats.org/officeDocument/2006/relationships/notesSlide" Target="../notesSlides/notesSlide11.xml"/><Relationship Id="rId7" Type="http://schemas.openxmlformats.org/officeDocument/2006/relationships/image" Target="../media/image660.png"/><Relationship Id="rId12" Type="http://schemas.openxmlformats.org/officeDocument/2006/relationships/image" Target="../media/image710.png"/><Relationship Id="rId17" Type="http://schemas.openxmlformats.org/officeDocument/2006/relationships/image" Target="../media/image76.png"/><Relationship Id="rId2" Type="http://schemas.openxmlformats.org/officeDocument/2006/relationships/slideLayout" Target="../slideLayouts/slideLayout8.xml"/><Relationship Id="rId16" Type="http://schemas.openxmlformats.org/officeDocument/2006/relationships/image" Target="../media/image75.png"/><Relationship Id="rId20" Type="http://schemas.openxmlformats.org/officeDocument/2006/relationships/image" Target="../media/image79.png"/><Relationship Id="rId1" Type="http://schemas.openxmlformats.org/officeDocument/2006/relationships/vmlDrawing" Target="../drawings/vmlDrawing1.vml"/><Relationship Id="rId6" Type="http://schemas.openxmlformats.org/officeDocument/2006/relationships/image" Target="../media/image71.png"/><Relationship Id="rId11" Type="http://schemas.openxmlformats.org/officeDocument/2006/relationships/image" Target="../media/image700.png"/><Relationship Id="rId5" Type="http://schemas.openxmlformats.org/officeDocument/2006/relationships/image" Target="../media/image27.wmf"/><Relationship Id="rId15" Type="http://schemas.openxmlformats.org/officeDocument/2006/relationships/image" Target="../media/image74.png"/><Relationship Id="rId10" Type="http://schemas.openxmlformats.org/officeDocument/2006/relationships/image" Target="../media/image690.png"/><Relationship Id="rId19" Type="http://schemas.openxmlformats.org/officeDocument/2006/relationships/image" Target="../media/image78.png"/><Relationship Id="rId4" Type="http://schemas.openxmlformats.org/officeDocument/2006/relationships/oleObject" Target="../embeddings/oleObject1.bin"/><Relationship Id="rId9" Type="http://schemas.openxmlformats.org/officeDocument/2006/relationships/image" Target="../media/image681.png"/><Relationship Id="rId14" Type="http://schemas.openxmlformats.org/officeDocument/2006/relationships/image" Target="../media/image73.png"/></Relationships>
</file>

<file path=ppt/slides/_rels/slide18.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84.png"/><Relationship Id="rId18" Type="http://schemas.openxmlformats.org/officeDocument/2006/relationships/image" Target="../media/image89.png"/><Relationship Id="rId26" Type="http://schemas.openxmlformats.org/officeDocument/2006/relationships/image" Target="../media/image98.png"/><Relationship Id="rId3" Type="http://schemas.openxmlformats.org/officeDocument/2006/relationships/notesSlide" Target="../notesSlides/notesSlide12.xml"/><Relationship Id="rId21" Type="http://schemas.openxmlformats.org/officeDocument/2006/relationships/image" Target="../media/image609.png"/><Relationship Id="rId7" Type="http://schemas.openxmlformats.org/officeDocument/2006/relationships/oleObject" Target="../embeddings/oleObject2.bin"/><Relationship Id="rId12" Type="http://schemas.openxmlformats.org/officeDocument/2006/relationships/image" Target="../media/image83.png"/><Relationship Id="rId17" Type="http://schemas.openxmlformats.org/officeDocument/2006/relationships/image" Target="../media/image88.png"/><Relationship Id="rId25" Type="http://schemas.openxmlformats.org/officeDocument/2006/relationships/image" Target="../media/image97.png"/><Relationship Id="rId2" Type="http://schemas.openxmlformats.org/officeDocument/2006/relationships/slideLayout" Target="../slideLayouts/slideLayout8.xml"/><Relationship Id="rId16" Type="http://schemas.openxmlformats.org/officeDocument/2006/relationships/image" Target="../media/image87.png"/><Relationship Id="rId20" Type="http://schemas.openxmlformats.org/officeDocument/2006/relationships/image" Target="../media/image91.png"/><Relationship Id="rId1" Type="http://schemas.openxmlformats.org/officeDocument/2006/relationships/vmlDrawing" Target="../drawings/vmlDrawing2.vml"/><Relationship Id="rId6" Type="http://schemas.openxmlformats.org/officeDocument/2006/relationships/image" Target="../media/image82.png"/><Relationship Id="rId11" Type="http://schemas.openxmlformats.org/officeDocument/2006/relationships/image" Target="../media/image6410.png"/><Relationship Id="rId24" Type="http://schemas.openxmlformats.org/officeDocument/2006/relationships/image" Target="../media/image96.png"/><Relationship Id="rId5" Type="http://schemas.openxmlformats.org/officeDocument/2006/relationships/image" Target="../media/image81.png"/><Relationship Id="rId15" Type="http://schemas.openxmlformats.org/officeDocument/2006/relationships/image" Target="../media/image86.png"/><Relationship Id="rId23" Type="http://schemas.openxmlformats.org/officeDocument/2006/relationships/image" Target="../media/image95.png"/><Relationship Id="rId10" Type="http://schemas.openxmlformats.org/officeDocument/2006/relationships/image" Target="../media/image27.wmf"/><Relationship Id="rId19" Type="http://schemas.openxmlformats.org/officeDocument/2006/relationships/image" Target="../media/image90.png"/><Relationship Id="rId4" Type="http://schemas.openxmlformats.org/officeDocument/2006/relationships/image" Target="../media/image80.png"/><Relationship Id="rId9" Type="http://schemas.openxmlformats.org/officeDocument/2006/relationships/oleObject" Target="../embeddings/oleObject110.bin"/><Relationship Id="rId14" Type="http://schemas.openxmlformats.org/officeDocument/2006/relationships/image" Target="../media/image85.png"/><Relationship Id="rId22" Type="http://schemas.openxmlformats.org/officeDocument/2006/relationships/image" Target="../media/image92.png"/><Relationship Id="rId27" Type="http://schemas.openxmlformats.org/officeDocument/2006/relationships/image" Target="../media/image9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103.png"/><Relationship Id="rId5" Type="http://schemas.openxmlformats.org/officeDocument/2006/relationships/image" Target="../media/image931.png"/><Relationship Id="rId10" Type="http://schemas.openxmlformats.org/officeDocument/2006/relationships/image" Target="../media/image105.png"/><Relationship Id="rId4" Type="http://schemas.openxmlformats.org/officeDocument/2006/relationships/image" Target="../media/image101.png"/><Relationship Id="rId9" Type="http://schemas.openxmlformats.org/officeDocument/2006/relationships/image" Target="../media/image102.png"/></Relationships>
</file>

<file path=ppt/slides/_rels/slide23.xml.rels><?xml version="1.0" encoding="UTF-8" standalone="yes"?>
<Relationships xmlns="http://schemas.openxmlformats.org/package/2006/relationships"><Relationship Id="rId8" Type="http://schemas.openxmlformats.org/officeDocument/2006/relationships/image" Target="../media/image111.png"/><Relationship Id="rId13" Type="http://schemas.openxmlformats.org/officeDocument/2006/relationships/image" Target="../media/image94.emf"/><Relationship Id="rId18" Type="http://schemas.openxmlformats.org/officeDocument/2006/relationships/oleObject" Target="../embeddings/oleObject6.bin"/><Relationship Id="rId3" Type="http://schemas.openxmlformats.org/officeDocument/2006/relationships/notesSlide" Target="../notesSlides/notesSlide16.xml"/><Relationship Id="rId21" Type="http://schemas.openxmlformats.org/officeDocument/2006/relationships/image" Target="../media/image98.emf"/><Relationship Id="rId7" Type="http://schemas.openxmlformats.org/officeDocument/2006/relationships/image" Target="../media/image110.png"/><Relationship Id="rId12" Type="http://schemas.openxmlformats.org/officeDocument/2006/relationships/oleObject" Target="../embeddings/oleObject3.bin"/><Relationship Id="rId17" Type="http://schemas.openxmlformats.org/officeDocument/2006/relationships/image" Target="../media/image96.emf"/><Relationship Id="rId2" Type="http://schemas.openxmlformats.org/officeDocument/2006/relationships/slideLayout" Target="../slideLayouts/slideLayout8.xml"/><Relationship Id="rId16" Type="http://schemas.openxmlformats.org/officeDocument/2006/relationships/oleObject" Target="../embeddings/oleObject5.bin"/><Relationship Id="rId20" Type="http://schemas.openxmlformats.org/officeDocument/2006/relationships/oleObject" Target="../embeddings/oleObject7.bin"/><Relationship Id="rId1" Type="http://schemas.openxmlformats.org/officeDocument/2006/relationships/vmlDrawing" Target="../drawings/vmlDrawing3.vml"/><Relationship Id="rId6" Type="http://schemas.openxmlformats.org/officeDocument/2006/relationships/image" Target="../media/image109.png"/><Relationship Id="rId11" Type="http://schemas.openxmlformats.org/officeDocument/2006/relationships/image" Target="../media/image1140.png"/><Relationship Id="rId5" Type="http://schemas.openxmlformats.org/officeDocument/2006/relationships/image" Target="../media/image113.png"/><Relationship Id="rId15" Type="http://schemas.openxmlformats.org/officeDocument/2006/relationships/image" Target="../media/image95.emf"/><Relationship Id="rId23" Type="http://schemas.openxmlformats.org/officeDocument/2006/relationships/image" Target="../media/image99.emf"/><Relationship Id="rId10" Type="http://schemas.openxmlformats.org/officeDocument/2006/relationships/image" Target="../media/image1130.png"/><Relationship Id="rId19" Type="http://schemas.openxmlformats.org/officeDocument/2006/relationships/image" Target="../media/image97.emf"/><Relationship Id="rId4" Type="http://schemas.openxmlformats.org/officeDocument/2006/relationships/image" Target="../media/image112.png"/><Relationship Id="rId9" Type="http://schemas.openxmlformats.org/officeDocument/2006/relationships/image" Target="../media/image114.png"/><Relationship Id="rId14" Type="http://schemas.openxmlformats.org/officeDocument/2006/relationships/oleObject" Target="../embeddings/oleObject4.bin"/><Relationship Id="rId22" Type="http://schemas.openxmlformats.org/officeDocument/2006/relationships/oleObject" Target="../embeddings/oleObject8.bin"/></Relationships>
</file>

<file path=ppt/slides/_rels/slide24.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4.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940.png"/><Relationship Id="rId5" Type="http://schemas.openxmlformats.org/officeDocument/2006/relationships/image" Target="../media/image116.png"/><Relationship Id="rId10" Type="http://schemas.openxmlformats.org/officeDocument/2006/relationships/image" Target="../media/image128.png"/><Relationship Id="rId4" Type="http://schemas.openxmlformats.org/officeDocument/2006/relationships/image" Target="../media/image115.png"/><Relationship Id="rId9" Type="http://schemas.openxmlformats.org/officeDocument/2006/relationships/image" Target="../media/image127.png"/></Relationships>
</file>

<file path=ppt/slides/_rels/slide25.xml.rels><?xml version="1.0" encoding="UTF-8" standalone="yes"?>
<Relationships xmlns="http://schemas.openxmlformats.org/package/2006/relationships"><Relationship Id="rId3" Type="http://schemas.openxmlformats.org/officeDocument/2006/relationships/image" Target="../media/image2611.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2110.png"/><Relationship Id="rId5" Type="http://schemas.openxmlformats.org/officeDocument/2006/relationships/image" Target="../media/image2010.png"/><Relationship Id="rId4" Type="http://schemas.openxmlformats.org/officeDocument/2006/relationships/image" Target="../media/image3911.png"/></Relationships>
</file>

<file path=ppt/slides/_rels/slide2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8.xml"/><Relationship Id="rId6" Type="http://schemas.openxmlformats.org/officeDocument/2006/relationships/image" Target="../media/image133.png"/><Relationship Id="rId5" Type="http://schemas.openxmlformats.org/officeDocument/2006/relationships/image" Target="../media/image106.png"/><Relationship Id="rId4" Type="http://schemas.openxmlformats.org/officeDocument/2006/relationships/image" Target="../media/image131.png"/></Relationships>
</file>

<file path=ppt/slides/_rels/slide27.xml.rels><?xml version="1.0" encoding="UTF-8" standalone="yes"?>
<Relationships xmlns="http://schemas.openxmlformats.org/package/2006/relationships"><Relationship Id="rId8" Type="http://schemas.openxmlformats.org/officeDocument/2006/relationships/image" Target="../media/image122.png"/><Relationship Id="rId18" Type="http://schemas.openxmlformats.org/officeDocument/2006/relationships/image" Target="../media/image118.png"/><Relationship Id="rId3" Type="http://schemas.openxmlformats.org/officeDocument/2006/relationships/image" Target="../media/image107.png"/><Relationship Id="rId7" Type="http://schemas.openxmlformats.org/officeDocument/2006/relationships/image" Target="../media/image120.png"/><Relationship Id="rId17" Type="http://schemas.openxmlformats.org/officeDocument/2006/relationships/image" Target="../media/image134.png"/><Relationship Id="rId2" Type="http://schemas.openxmlformats.org/officeDocument/2006/relationships/notesSlide" Target="../notesSlides/notesSlide19.xml"/><Relationship Id="rId16" Type="http://schemas.openxmlformats.org/officeDocument/2006/relationships/image" Target="../media/image125.png"/><Relationship Id="rId20" Type="http://schemas.openxmlformats.org/officeDocument/2006/relationships/image" Target="../media/image132.png"/><Relationship Id="rId1" Type="http://schemas.openxmlformats.org/officeDocument/2006/relationships/slideLayout" Target="../slideLayouts/slideLayout8.xml"/><Relationship Id="rId5" Type="http://schemas.openxmlformats.org/officeDocument/2006/relationships/image" Target="../media/image117.png"/><Relationship Id="rId15" Type="http://schemas.openxmlformats.org/officeDocument/2006/relationships/image" Target="../media/image123.png"/><Relationship Id="rId19" Type="http://schemas.openxmlformats.org/officeDocument/2006/relationships/image" Target="../media/image119.png"/><Relationship Id="rId4" Type="http://schemas.openxmlformats.org/officeDocument/2006/relationships/image" Target="../media/image108.png"/></Relationships>
</file>

<file path=ppt/slides/_rels/slide2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0.png"/><Relationship Id="rId7" Type="http://schemas.openxmlformats.org/officeDocument/2006/relationships/image" Target="../media/image138.png"/><Relationship Id="rId2" Type="http://schemas.openxmlformats.org/officeDocument/2006/relationships/notesSlide" Target="../notesSlides/notesSlide20.xml"/><Relationship Id="rId1" Type="http://schemas.openxmlformats.org/officeDocument/2006/relationships/slideLayout" Target="../slideLayouts/slideLayout8.xml"/><Relationship Id="rId6" Type="http://schemas.openxmlformats.org/officeDocument/2006/relationships/image" Target="../media/image137.png"/><Relationship Id="rId11" Type="http://schemas.openxmlformats.org/officeDocument/2006/relationships/image" Target="../media/image142.png"/><Relationship Id="rId5" Type="http://schemas.openxmlformats.org/officeDocument/2006/relationships/image" Target="../media/image136.png"/><Relationship Id="rId10" Type="http://schemas.openxmlformats.org/officeDocument/2006/relationships/image" Target="../media/image141.png"/><Relationship Id="rId4" Type="http://schemas.openxmlformats.org/officeDocument/2006/relationships/image" Target="../media/image135.png"/><Relationship Id="rId9" Type="http://schemas.openxmlformats.org/officeDocument/2006/relationships/image" Target="../media/image140.png"/></Relationships>
</file>

<file path=ppt/slides/_rels/slide29.xml.rels><?xml version="1.0" encoding="UTF-8" standalone="yes"?>
<Relationships xmlns="http://schemas.openxmlformats.org/package/2006/relationships"><Relationship Id="rId13" Type="http://schemas.openxmlformats.org/officeDocument/2006/relationships/oleObject" Target="../embeddings/oleObject100.bin"/><Relationship Id="rId18" Type="http://schemas.openxmlformats.org/officeDocument/2006/relationships/image" Target="../media/image102.emf"/><Relationship Id="rId26" Type="http://schemas.openxmlformats.org/officeDocument/2006/relationships/image" Target="../media/image104.emf"/><Relationship Id="rId39" Type="http://schemas.openxmlformats.org/officeDocument/2006/relationships/oleObject" Target="../embeddings/oleObject17.bin"/><Relationship Id="rId21" Type="http://schemas.openxmlformats.org/officeDocument/2006/relationships/oleObject" Target="../embeddings/oleObject120.bin"/><Relationship Id="rId34" Type="http://schemas.openxmlformats.org/officeDocument/2006/relationships/image" Target="../media/image106.emf"/><Relationship Id="rId42" Type="http://schemas.openxmlformats.org/officeDocument/2006/relationships/image" Target="../media/image108.emf"/><Relationship Id="rId47" Type="http://schemas.openxmlformats.org/officeDocument/2006/relationships/oleObject" Target="../embeddings/oleObject19.bin"/><Relationship Id="rId50" Type="http://schemas.openxmlformats.org/officeDocument/2006/relationships/image" Target="../media/image110.emf"/><Relationship Id="rId55" Type="http://schemas.openxmlformats.org/officeDocument/2006/relationships/oleObject" Target="../embeddings/oleObject21.bin"/><Relationship Id="rId63" Type="http://schemas.openxmlformats.org/officeDocument/2006/relationships/oleObject" Target="../embeddings/oleObject23.bin"/><Relationship Id="rId68" Type="http://schemas.openxmlformats.org/officeDocument/2006/relationships/image" Target="../media/image115.emf"/><Relationship Id="rId76" Type="http://schemas.openxmlformats.org/officeDocument/2006/relationships/image" Target="../media/image162.png"/><Relationship Id="rId7" Type="http://schemas.openxmlformats.org/officeDocument/2006/relationships/oleObject" Target="../embeddings/oleObject9.bin"/><Relationship Id="rId71" Type="http://schemas.openxmlformats.org/officeDocument/2006/relationships/oleObject" Target="../embeddings/oleObject25.bin"/><Relationship Id="rId2" Type="http://schemas.openxmlformats.org/officeDocument/2006/relationships/slideLayout" Target="../slideLayouts/slideLayout8.xml"/><Relationship Id="rId16" Type="http://schemas.openxmlformats.org/officeDocument/2006/relationships/image" Target="../media/image102.emf"/><Relationship Id="rId29" Type="http://schemas.openxmlformats.org/officeDocument/2006/relationships/oleObject" Target="../embeddings/oleObject140.bin"/><Relationship Id="rId11" Type="http://schemas.openxmlformats.org/officeDocument/2006/relationships/oleObject" Target="../embeddings/oleObject10.bin"/><Relationship Id="rId24" Type="http://schemas.openxmlformats.org/officeDocument/2006/relationships/image" Target="../media/image104.emf"/><Relationship Id="rId32" Type="http://schemas.openxmlformats.org/officeDocument/2006/relationships/image" Target="../media/image106.emf"/><Relationship Id="rId37" Type="http://schemas.openxmlformats.org/officeDocument/2006/relationships/oleObject" Target="../embeddings/oleObject160.bin"/><Relationship Id="rId40" Type="http://schemas.openxmlformats.org/officeDocument/2006/relationships/image" Target="../media/image108.emf"/><Relationship Id="rId45" Type="http://schemas.openxmlformats.org/officeDocument/2006/relationships/oleObject" Target="../embeddings/oleObject180.bin"/><Relationship Id="rId53" Type="http://schemas.openxmlformats.org/officeDocument/2006/relationships/oleObject" Target="../embeddings/oleObject200.bin"/><Relationship Id="rId58" Type="http://schemas.openxmlformats.org/officeDocument/2006/relationships/image" Target="../media/image112.emf"/><Relationship Id="rId66" Type="http://schemas.openxmlformats.org/officeDocument/2006/relationships/image" Target="../media/image114.emf"/><Relationship Id="rId74" Type="http://schemas.openxmlformats.org/officeDocument/2006/relationships/image" Target="../media/image116.emf"/><Relationship Id="rId79" Type="http://schemas.openxmlformats.org/officeDocument/2006/relationships/image" Target="../media/image165.png"/><Relationship Id="rId5" Type="http://schemas.openxmlformats.org/officeDocument/2006/relationships/image" Target="../media/image158.png"/><Relationship Id="rId61" Type="http://schemas.openxmlformats.org/officeDocument/2006/relationships/oleObject" Target="../embeddings/oleObject220.bin"/><Relationship Id="rId10" Type="http://schemas.openxmlformats.org/officeDocument/2006/relationships/image" Target="../media/image100.emf"/><Relationship Id="rId19" Type="http://schemas.openxmlformats.org/officeDocument/2006/relationships/oleObject" Target="../embeddings/oleObject12.bin"/><Relationship Id="rId31" Type="http://schemas.openxmlformats.org/officeDocument/2006/relationships/oleObject" Target="../embeddings/oleObject15.bin"/><Relationship Id="rId44" Type="http://schemas.openxmlformats.org/officeDocument/2006/relationships/image" Target="../media/image109.emf"/><Relationship Id="rId52" Type="http://schemas.openxmlformats.org/officeDocument/2006/relationships/image" Target="../media/image111.emf"/><Relationship Id="rId60" Type="http://schemas.openxmlformats.org/officeDocument/2006/relationships/image" Target="../media/image113.emf"/><Relationship Id="rId65" Type="http://schemas.openxmlformats.org/officeDocument/2006/relationships/oleObject" Target="../embeddings/oleObject30.bin"/><Relationship Id="rId73" Type="http://schemas.openxmlformats.org/officeDocument/2006/relationships/oleObject" Target="../embeddings/oleObject32.bin"/><Relationship Id="rId78" Type="http://schemas.openxmlformats.org/officeDocument/2006/relationships/image" Target="../media/image164.png"/><Relationship Id="rId4" Type="http://schemas.openxmlformats.org/officeDocument/2006/relationships/image" Target="../media/image160.png"/><Relationship Id="rId9" Type="http://schemas.openxmlformats.org/officeDocument/2006/relationships/oleObject" Target="../embeddings/oleObject80.bin"/><Relationship Id="rId14" Type="http://schemas.openxmlformats.org/officeDocument/2006/relationships/image" Target="../media/image101.emf"/><Relationship Id="rId22" Type="http://schemas.openxmlformats.org/officeDocument/2006/relationships/image" Target="../media/image103.emf"/><Relationship Id="rId27" Type="http://schemas.openxmlformats.org/officeDocument/2006/relationships/oleObject" Target="../embeddings/oleObject14.bin"/><Relationship Id="rId30" Type="http://schemas.openxmlformats.org/officeDocument/2006/relationships/image" Target="../media/image105.emf"/><Relationship Id="rId35" Type="http://schemas.openxmlformats.org/officeDocument/2006/relationships/oleObject" Target="../embeddings/oleObject16.bin"/><Relationship Id="rId43" Type="http://schemas.openxmlformats.org/officeDocument/2006/relationships/oleObject" Target="../embeddings/oleObject18.bin"/><Relationship Id="rId48" Type="http://schemas.openxmlformats.org/officeDocument/2006/relationships/image" Target="../media/image110.emf"/><Relationship Id="rId56" Type="http://schemas.openxmlformats.org/officeDocument/2006/relationships/image" Target="../media/image112.emf"/><Relationship Id="rId64" Type="http://schemas.openxmlformats.org/officeDocument/2006/relationships/image" Target="../media/image114.emf"/><Relationship Id="rId69" Type="http://schemas.openxmlformats.org/officeDocument/2006/relationships/oleObject" Target="../embeddings/oleObject31.bin"/><Relationship Id="rId77" Type="http://schemas.openxmlformats.org/officeDocument/2006/relationships/image" Target="../media/image163.png"/><Relationship Id="rId8" Type="http://schemas.openxmlformats.org/officeDocument/2006/relationships/image" Target="../media/image100.emf"/><Relationship Id="rId51" Type="http://schemas.openxmlformats.org/officeDocument/2006/relationships/oleObject" Target="../embeddings/oleObject20.bin"/><Relationship Id="rId72" Type="http://schemas.openxmlformats.org/officeDocument/2006/relationships/image" Target="../media/image116.emf"/><Relationship Id="rId3" Type="http://schemas.openxmlformats.org/officeDocument/2006/relationships/notesSlide" Target="../notesSlides/notesSlide21.xml"/><Relationship Id="rId12" Type="http://schemas.openxmlformats.org/officeDocument/2006/relationships/image" Target="../media/image101.emf"/><Relationship Id="rId17" Type="http://schemas.openxmlformats.org/officeDocument/2006/relationships/oleObject" Target="../embeddings/oleObject111.bin"/><Relationship Id="rId25" Type="http://schemas.openxmlformats.org/officeDocument/2006/relationships/oleObject" Target="../embeddings/oleObject130.bin"/><Relationship Id="rId33" Type="http://schemas.openxmlformats.org/officeDocument/2006/relationships/oleObject" Target="../embeddings/oleObject150.bin"/><Relationship Id="rId38" Type="http://schemas.openxmlformats.org/officeDocument/2006/relationships/image" Target="../media/image107.emf"/><Relationship Id="rId46" Type="http://schemas.openxmlformats.org/officeDocument/2006/relationships/image" Target="../media/image109.emf"/><Relationship Id="rId59" Type="http://schemas.openxmlformats.org/officeDocument/2006/relationships/oleObject" Target="../embeddings/oleObject22.bin"/><Relationship Id="rId67" Type="http://schemas.openxmlformats.org/officeDocument/2006/relationships/oleObject" Target="../embeddings/oleObject24.bin"/><Relationship Id="rId20" Type="http://schemas.openxmlformats.org/officeDocument/2006/relationships/image" Target="../media/image103.emf"/><Relationship Id="rId41" Type="http://schemas.openxmlformats.org/officeDocument/2006/relationships/oleObject" Target="../embeddings/oleObject170.bin"/><Relationship Id="rId54" Type="http://schemas.openxmlformats.org/officeDocument/2006/relationships/image" Target="../media/image111.emf"/><Relationship Id="rId62" Type="http://schemas.openxmlformats.org/officeDocument/2006/relationships/image" Target="../media/image113.emf"/><Relationship Id="rId70" Type="http://schemas.openxmlformats.org/officeDocument/2006/relationships/image" Target="../media/image115.emf"/><Relationship Id="rId75" Type="http://schemas.openxmlformats.org/officeDocument/2006/relationships/image" Target="../media/image161.png"/><Relationship Id="rId1" Type="http://schemas.openxmlformats.org/officeDocument/2006/relationships/vmlDrawing" Target="../drawings/vmlDrawing4.vml"/><Relationship Id="rId6" Type="http://schemas.openxmlformats.org/officeDocument/2006/relationships/image" Target="../media/image159.png"/><Relationship Id="rId15" Type="http://schemas.openxmlformats.org/officeDocument/2006/relationships/oleObject" Target="../embeddings/oleObject11.bin"/><Relationship Id="rId23" Type="http://schemas.openxmlformats.org/officeDocument/2006/relationships/oleObject" Target="../embeddings/oleObject13.bin"/><Relationship Id="rId28" Type="http://schemas.openxmlformats.org/officeDocument/2006/relationships/image" Target="../media/image105.emf"/><Relationship Id="rId36" Type="http://schemas.openxmlformats.org/officeDocument/2006/relationships/image" Target="../media/image107.emf"/><Relationship Id="rId49" Type="http://schemas.openxmlformats.org/officeDocument/2006/relationships/oleObject" Target="../embeddings/oleObject190.bin"/><Relationship Id="rId57" Type="http://schemas.openxmlformats.org/officeDocument/2006/relationships/oleObject" Target="../embeddings/oleObject210.bin"/></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171.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175.png"/></Relationships>
</file>

<file path=ppt/slides/_rels/slide32.xml.rels><?xml version="1.0" encoding="UTF-8" standalone="yes"?>
<Relationships xmlns="http://schemas.openxmlformats.org/package/2006/relationships"><Relationship Id="rId8" Type="http://schemas.openxmlformats.org/officeDocument/2006/relationships/image" Target="../media/image179.png"/><Relationship Id="rId13" Type="http://schemas.openxmlformats.org/officeDocument/2006/relationships/image" Target="../media/image184.png"/><Relationship Id="rId18" Type="http://schemas.openxmlformats.org/officeDocument/2006/relationships/image" Target="../media/image189.png"/><Relationship Id="rId3" Type="http://schemas.openxmlformats.org/officeDocument/2006/relationships/notesSlide" Target="../notesSlides/notesSlide24.xml"/><Relationship Id="rId21" Type="http://schemas.openxmlformats.org/officeDocument/2006/relationships/image" Target="../media/image176.png"/><Relationship Id="rId7" Type="http://schemas.openxmlformats.org/officeDocument/2006/relationships/image" Target="../media/image117.wmf"/><Relationship Id="rId12" Type="http://schemas.openxmlformats.org/officeDocument/2006/relationships/image" Target="../media/image183.png"/><Relationship Id="rId17" Type="http://schemas.openxmlformats.org/officeDocument/2006/relationships/image" Target="../media/image188.png"/><Relationship Id="rId25" Type="http://schemas.openxmlformats.org/officeDocument/2006/relationships/image" Target="../media/image196.png"/><Relationship Id="rId2" Type="http://schemas.openxmlformats.org/officeDocument/2006/relationships/slideLayout" Target="../slideLayouts/slideLayout8.xml"/><Relationship Id="rId16" Type="http://schemas.openxmlformats.org/officeDocument/2006/relationships/image" Target="../media/image187.png"/><Relationship Id="rId20" Type="http://schemas.openxmlformats.org/officeDocument/2006/relationships/image" Target="../media/image173.png"/><Relationship Id="rId1" Type="http://schemas.openxmlformats.org/officeDocument/2006/relationships/vmlDrawing" Target="../drawings/vmlDrawing5.vml"/><Relationship Id="rId6" Type="http://schemas.openxmlformats.org/officeDocument/2006/relationships/oleObject" Target="../embeddings/oleObject26.bin"/><Relationship Id="rId11" Type="http://schemas.openxmlformats.org/officeDocument/2006/relationships/image" Target="../media/image182.png"/><Relationship Id="rId24" Type="http://schemas.openxmlformats.org/officeDocument/2006/relationships/image" Target="../media/image195.png"/><Relationship Id="rId5" Type="http://schemas.openxmlformats.org/officeDocument/2006/relationships/image" Target="../media/image178.png"/><Relationship Id="rId15" Type="http://schemas.openxmlformats.org/officeDocument/2006/relationships/image" Target="../media/image186.png"/><Relationship Id="rId23" Type="http://schemas.openxmlformats.org/officeDocument/2006/relationships/image" Target="../media/image194.png"/><Relationship Id="rId10" Type="http://schemas.openxmlformats.org/officeDocument/2006/relationships/image" Target="../media/image181.png"/><Relationship Id="rId19" Type="http://schemas.openxmlformats.org/officeDocument/2006/relationships/image" Target="../media/image190.png"/><Relationship Id="rId4" Type="http://schemas.openxmlformats.org/officeDocument/2006/relationships/image" Target="../media/image143.png"/><Relationship Id="rId9" Type="http://schemas.openxmlformats.org/officeDocument/2006/relationships/image" Target="../media/image180.png"/><Relationship Id="rId14" Type="http://schemas.openxmlformats.org/officeDocument/2006/relationships/image" Target="../media/image185.png"/><Relationship Id="rId22" Type="http://schemas.openxmlformats.org/officeDocument/2006/relationships/image" Target="../media/image193.png"/></Relationships>
</file>

<file path=ppt/slides/_rels/slide33.xml.rels><?xml version="1.0" encoding="UTF-8" standalone="yes"?>
<Relationships xmlns="http://schemas.openxmlformats.org/package/2006/relationships"><Relationship Id="rId8" Type="http://schemas.openxmlformats.org/officeDocument/2006/relationships/image" Target="../media/image117.wmf"/><Relationship Id="rId13" Type="http://schemas.openxmlformats.org/officeDocument/2006/relationships/image" Target="../media/image202.png"/><Relationship Id="rId18" Type="http://schemas.openxmlformats.org/officeDocument/2006/relationships/image" Target="../media/image207.png"/><Relationship Id="rId3" Type="http://schemas.openxmlformats.org/officeDocument/2006/relationships/notesSlide" Target="../notesSlides/notesSlide25.xml"/><Relationship Id="rId21" Type="http://schemas.openxmlformats.org/officeDocument/2006/relationships/image" Target="../media/image210.png"/><Relationship Id="rId7" Type="http://schemas.openxmlformats.org/officeDocument/2006/relationships/oleObject" Target="../embeddings/oleObject27.bin"/><Relationship Id="rId12" Type="http://schemas.openxmlformats.org/officeDocument/2006/relationships/image" Target="../media/image201.png"/><Relationship Id="rId17" Type="http://schemas.openxmlformats.org/officeDocument/2006/relationships/image" Target="../media/image206.png"/><Relationship Id="rId2" Type="http://schemas.openxmlformats.org/officeDocument/2006/relationships/slideLayout" Target="../slideLayouts/slideLayout8.xml"/><Relationship Id="rId16" Type="http://schemas.openxmlformats.org/officeDocument/2006/relationships/image" Target="../media/image205.png"/><Relationship Id="rId20" Type="http://schemas.openxmlformats.org/officeDocument/2006/relationships/image" Target="../media/image209.png"/><Relationship Id="rId1" Type="http://schemas.openxmlformats.org/officeDocument/2006/relationships/vmlDrawing" Target="../drawings/vmlDrawing6.vml"/><Relationship Id="rId6" Type="http://schemas.openxmlformats.org/officeDocument/2006/relationships/image" Target="../media/image199.png"/><Relationship Id="rId11" Type="http://schemas.openxmlformats.org/officeDocument/2006/relationships/image" Target="../media/image200.png"/><Relationship Id="rId5" Type="http://schemas.openxmlformats.org/officeDocument/2006/relationships/image" Target="../media/image198.png"/><Relationship Id="rId15" Type="http://schemas.openxmlformats.org/officeDocument/2006/relationships/image" Target="../media/image204.png"/><Relationship Id="rId10" Type="http://schemas.openxmlformats.org/officeDocument/2006/relationships/image" Target="../media/image117.wmf"/><Relationship Id="rId19" Type="http://schemas.openxmlformats.org/officeDocument/2006/relationships/image" Target="../media/image208.png"/><Relationship Id="rId4" Type="http://schemas.openxmlformats.org/officeDocument/2006/relationships/image" Target="../media/image197.png"/><Relationship Id="rId9" Type="http://schemas.openxmlformats.org/officeDocument/2006/relationships/oleObject" Target="../embeddings/oleObject33.bin"/><Relationship Id="rId14" Type="http://schemas.openxmlformats.org/officeDocument/2006/relationships/image" Target="../media/image203.png"/></Relationships>
</file>

<file path=ppt/slides/_rels/slide34.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212.png"/><Relationship Id="rId3" Type="http://schemas.openxmlformats.org/officeDocument/2006/relationships/image" Target="../media/image144.png"/><Relationship Id="rId7" Type="http://schemas.openxmlformats.org/officeDocument/2006/relationships/image" Target="../media/image156.png"/><Relationship Id="rId12" Type="http://schemas.openxmlformats.org/officeDocument/2006/relationships/image" Target="../media/image211.png"/><Relationship Id="rId2" Type="http://schemas.openxmlformats.org/officeDocument/2006/relationships/image" Target="../media/image151.png"/><Relationship Id="rId16" Type="http://schemas.openxmlformats.org/officeDocument/2006/relationships/image" Target="../media/image215.png"/><Relationship Id="rId1" Type="http://schemas.openxmlformats.org/officeDocument/2006/relationships/slideLayout" Target="../slideLayouts/slideLayout5.xml"/><Relationship Id="rId6" Type="http://schemas.openxmlformats.org/officeDocument/2006/relationships/image" Target="../media/image155.png"/><Relationship Id="rId11" Type="http://schemas.openxmlformats.org/officeDocument/2006/relationships/image" Target="../media/image191.png"/><Relationship Id="rId5" Type="http://schemas.openxmlformats.org/officeDocument/2006/relationships/image" Target="../media/image154.png"/><Relationship Id="rId15" Type="http://schemas.openxmlformats.org/officeDocument/2006/relationships/image" Target="../media/image214.png"/><Relationship Id="rId10" Type="http://schemas.openxmlformats.org/officeDocument/2006/relationships/image" Target="../media/image177.png"/><Relationship Id="rId4" Type="http://schemas.openxmlformats.org/officeDocument/2006/relationships/image" Target="../media/image153.png"/><Relationship Id="rId9" Type="http://schemas.openxmlformats.org/officeDocument/2006/relationships/image" Target="../media/image172.png"/><Relationship Id="rId14" Type="http://schemas.openxmlformats.org/officeDocument/2006/relationships/image" Target="../media/image213.png"/></Relationships>
</file>

<file path=ppt/slides/_rels/slide35.xml.rels><?xml version="1.0" encoding="UTF-8" standalone="yes"?>
<Relationships xmlns="http://schemas.openxmlformats.org/package/2006/relationships"><Relationship Id="rId8" Type="http://schemas.openxmlformats.org/officeDocument/2006/relationships/image" Target="../media/image222.png"/><Relationship Id="rId13" Type="http://schemas.openxmlformats.org/officeDocument/2006/relationships/image" Target="../media/image227.png"/><Relationship Id="rId18" Type="http://schemas.openxmlformats.org/officeDocument/2006/relationships/image" Target="../media/image232.png"/><Relationship Id="rId26" Type="http://schemas.openxmlformats.org/officeDocument/2006/relationships/image" Target="../media/image240.png"/><Relationship Id="rId3" Type="http://schemas.openxmlformats.org/officeDocument/2006/relationships/image" Target="../media/image217.png"/><Relationship Id="rId21" Type="http://schemas.openxmlformats.org/officeDocument/2006/relationships/image" Target="../media/image235.png"/><Relationship Id="rId7" Type="http://schemas.openxmlformats.org/officeDocument/2006/relationships/image" Target="../media/image221.png"/><Relationship Id="rId12" Type="http://schemas.openxmlformats.org/officeDocument/2006/relationships/image" Target="../media/image226.png"/><Relationship Id="rId17" Type="http://schemas.openxmlformats.org/officeDocument/2006/relationships/image" Target="../media/image231.png"/><Relationship Id="rId25" Type="http://schemas.openxmlformats.org/officeDocument/2006/relationships/image" Target="../media/image239.png"/><Relationship Id="rId2" Type="http://schemas.openxmlformats.org/officeDocument/2006/relationships/image" Target="../media/image216.png"/><Relationship Id="rId16" Type="http://schemas.openxmlformats.org/officeDocument/2006/relationships/image" Target="../media/image230.png"/><Relationship Id="rId20" Type="http://schemas.openxmlformats.org/officeDocument/2006/relationships/image" Target="../media/image234.png"/><Relationship Id="rId1" Type="http://schemas.openxmlformats.org/officeDocument/2006/relationships/slideLayout" Target="../slideLayouts/slideLayout5.xml"/><Relationship Id="rId6" Type="http://schemas.openxmlformats.org/officeDocument/2006/relationships/image" Target="../media/image220.png"/><Relationship Id="rId11" Type="http://schemas.openxmlformats.org/officeDocument/2006/relationships/image" Target="../media/image225.png"/><Relationship Id="rId24" Type="http://schemas.openxmlformats.org/officeDocument/2006/relationships/image" Target="../media/image238.png"/><Relationship Id="rId5" Type="http://schemas.openxmlformats.org/officeDocument/2006/relationships/image" Target="../media/image219.png"/><Relationship Id="rId15" Type="http://schemas.openxmlformats.org/officeDocument/2006/relationships/image" Target="../media/image229.png"/><Relationship Id="rId23" Type="http://schemas.openxmlformats.org/officeDocument/2006/relationships/image" Target="../media/image237.png"/><Relationship Id="rId28" Type="http://schemas.openxmlformats.org/officeDocument/2006/relationships/image" Target="../media/image242.png"/><Relationship Id="rId10" Type="http://schemas.openxmlformats.org/officeDocument/2006/relationships/image" Target="../media/image224.png"/><Relationship Id="rId19" Type="http://schemas.openxmlformats.org/officeDocument/2006/relationships/image" Target="../media/image233.png"/><Relationship Id="rId4" Type="http://schemas.openxmlformats.org/officeDocument/2006/relationships/image" Target="../media/image218.png"/><Relationship Id="rId9" Type="http://schemas.openxmlformats.org/officeDocument/2006/relationships/image" Target="../media/image223.png"/><Relationship Id="rId14" Type="http://schemas.openxmlformats.org/officeDocument/2006/relationships/image" Target="../media/image228.png"/><Relationship Id="rId22" Type="http://schemas.openxmlformats.org/officeDocument/2006/relationships/image" Target="../media/image236.png"/><Relationship Id="rId27" Type="http://schemas.openxmlformats.org/officeDocument/2006/relationships/image" Target="../media/image241.png"/></Relationships>
</file>

<file path=ppt/slides/_rels/slide36.xml.rels><?xml version="1.0" encoding="UTF-8" standalone="yes"?>
<Relationships xmlns="http://schemas.openxmlformats.org/package/2006/relationships"><Relationship Id="rId8" Type="http://schemas.openxmlformats.org/officeDocument/2006/relationships/image" Target="../media/image327.png"/><Relationship Id="rId13" Type="http://schemas.openxmlformats.org/officeDocument/2006/relationships/image" Target="../media/image357.png"/><Relationship Id="rId3" Type="http://schemas.openxmlformats.org/officeDocument/2006/relationships/image" Target="../media/image145.png"/><Relationship Id="rId7" Type="http://schemas.openxmlformats.org/officeDocument/2006/relationships/image" Target="../media/image326.png"/><Relationship Id="rId12" Type="http://schemas.openxmlformats.org/officeDocument/2006/relationships/image" Target="../media/image349.png"/><Relationship Id="rId2" Type="http://schemas.openxmlformats.org/officeDocument/2006/relationships/notesSlide" Target="../notesSlides/notesSlide26.xml"/><Relationship Id="rId16" Type="http://schemas.openxmlformats.org/officeDocument/2006/relationships/image" Target="../media/image360.png"/><Relationship Id="rId1" Type="http://schemas.openxmlformats.org/officeDocument/2006/relationships/slideLayout" Target="../slideLayouts/slideLayout8.xml"/><Relationship Id="rId6" Type="http://schemas.openxmlformats.org/officeDocument/2006/relationships/image" Target="../media/image324.png"/><Relationship Id="rId11" Type="http://schemas.openxmlformats.org/officeDocument/2006/relationships/image" Target="../media/image330.png"/><Relationship Id="rId5" Type="http://schemas.openxmlformats.org/officeDocument/2006/relationships/image" Target="../media/image323.png"/><Relationship Id="rId15" Type="http://schemas.openxmlformats.org/officeDocument/2006/relationships/image" Target="../media/image359.png"/><Relationship Id="rId10" Type="http://schemas.openxmlformats.org/officeDocument/2006/relationships/image" Target="../media/image329.png"/><Relationship Id="rId4" Type="http://schemas.openxmlformats.org/officeDocument/2006/relationships/image" Target="../media/image146.png"/><Relationship Id="rId9" Type="http://schemas.openxmlformats.org/officeDocument/2006/relationships/image" Target="../media/image328.png"/><Relationship Id="rId14" Type="http://schemas.openxmlformats.org/officeDocument/2006/relationships/image" Target="../media/image358.png"/></Relationships>
</file>

<file path=ppt/slides/_rels/slide37.xml.rels><?xml version="1.0" encoding="UTF-8" standalone="yes"?>
<Relationships xmlns="http://schemas.openxmlformats.org/package/2006/relationships"><Relationship Id="rId8" Type="http://schemas.openxmlformats.org/officeDocument/2006/relationships/image" Target="../media/image367.png"/><Relationship Id="rId3" Type="http://schemas.openxmlformats.org/officeDocument/2006/relationships/image" Target="../media/image350.png"/><Relationship Id="rId7" Type="http://schemas.openxmlformats.org/officeDocument/2006/relationships/image" Target="../media/image366.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365.png"/><Relationship Id="rId5" Type="http://schemas.openxmlformats.org/officeDocument/2006/relationships/image" Target="../media/image351.png"/><Relationship Id="rId4" Type="http://schemas.openxmlformats.org/officeDocument/2006/relationships/image" Target="../media/image362.png"/><Relationship Id="rId9" Type="http://schemas.openxmlformats.org/officeDocument/2006/relationships/image" Target="../media/image368.png"/></Relationships>
</file>

<file path=ppt/slides/_rels/slide38.xml.rels><?xml version="1.0" encoding="UTF-8" standalone="yes"?>
<Relationships xmlns="http://schemas.openxmlformats.org/package/2006/relationships"><Relationship Id="rId8" Type="http://schemas.openxmlformats.org/officeDocument/2006/relationships/image" Target="../media/image2320.png"/><Relationship Id="rId13" Type="http://schemas.openxmlformats.org/officeDocument/2006/relationships/image" Target="../media/image2370.png"/><Relationship Id="rId18" Type="http://schemas.openxmlformats.org/officeDocument/2006/relationships/image" Target="../media/image2420.png"/><Relationship Id="rId3" Type="http://schemas.openxmlformats.org/officeDocument/2006/relationships/image" Target="../media/image2111.png"/><Relationship Id="rId21" Type="http://schemas.openxmlformats.org/officeDocument/2006/relationships/image" Target="../media/image245.png"/><Relationship Id="rId7" Type="http://schemas.openxmlformats.org/officeDocument/2006/relationships/image" Target="../media/image2290.png"/><Relationship Id="rId12" Type="http://schemas.openxmlformats.org/officeDocument/2006/relationships/image" Target="../media/image2360.png"/><Relationship Id="rId17" Type="http://schemas.openxmlformats.org/officeDocument/2006/relationships/image" Target="../media/image2411.png"/><Relationship Id="rId2" Type="http://schemas.openxmlformats.org/officeDocument/2006/relationships/notesSlide" Target="../notesSlides/notesSlide28.xml"/><Relationship Id="rId16" Type="http://schemas.openxmlformats.org/officeDocument/2006/relationships/image" Target="../media/image2400.png"/><Relationship Id="rId20" Type="http://schemas.openxmlformats.org/officeDocument/2006/relationships/image" Target="../media/image244.png"/><Relationship Id="rId1" Type="http://schemas.openxmlformats.org/officeDocument/2006/relationships/slideLayout" Target="../slideLayouts/slideLayout8.xml"/><Relationship Id="rId6" Type="http://schemas.openxmlformats.org/officeDocument/2006/relationships/image" Target="../media/image2280.png"/><Relationship Id="rId11" Type="http://schemas.openxmlformats.org/officeDocument/2006/relationships/image" Target="../media/image2350.png"/><Relationship Id="rId5" Type="http://schemas.openxmlformats.org/officeDocument/2006/relationships/image" Target="../media/image2270.png"/><Relationship Id="rId15" Type="http://schemas.openxmlformats.org/officeDocument/2006/relationships/image" Target="../media/image2390.png"/><Relationship Id="rId23" Type="http://schemas.openxmlformats.org/officeDocument/2006/relationships/image" Target="../media/image1250.png"/><Relationship Id="rId10" Type="http://schemas.openxmlformats.org/officeDocument/2006/relationships/image" Target="../media/image2340.png"/><Relationship Id="rId19" Type="http://schemas.openxmlformats.org/officeDocument/2006/relationships/image" Target="../media/image243.png"/><Relationship Id="rId4" Type="http://schemas.openxmlformats.org/officeDocument/2006/relationships/image" Target="../media/image2260.png"/><Relationship Id="rId9" Type="http://schemas.openxmlformats.org/officeDocument/2006/relationships/image" Target="../media/image2330.png"/><Relationship Id="rId14" Type="http://schemas.openxmlformats.org/officeDocument/2006/relationships/image" Target="../media/image2380.png"/><Relationship Id="rId22" Type="http://schemas.openxmlformats.org/officeDocument/2006/relationships/image" Target="../media/image2300.png"/></Relationships>
</file>

<file path=ppt/slides/_rels/slide39.xml.rels><?xml version="1.0" encoding="UTF-8" standalone="yes"?>
<Relationships xmlns="http://schemas.openxmlformats.org/package/2006/relationships"><Relationship Id="rId26" Type="http://schemas.openxmlformats.org/officeDocument/2006/relationships/image" Target="../media/image270.png"/><Relationship Id="rId39" Type="http://schemas.openxmlformats.org/officeDocument/2006/relationships/image" Target="../media/image1520.png"/><Relationship Id="rId3" Type="http://schemas.openxmlformats.org/officeDocument/2006/relationships/image" Target="../media/image247.png"/><Relationship Id="rId21" Type="http://schemas.openxmlformats.org/officeDocument/2006/relationships/image" Target="../media/image265.png"/><Relationship Id="rId34" Type="http://schemas.openxmlformats.org/officeDocument/2006/relationships/image" Target="../media/image147.png"/><Relationship Id="rId42" Type="http://schemas.openxmlformats.org/officeDocument/2006/relationships/image" Target="../media/image1551.png"/><Relationship Id="rId25" Type="http://schemas.openxmlformats.org/officeDocument/2006/relationships/image" Target="../media/image269.png"/><Relationship Id="rId33" Type="http://schemas.openxmlformats.org/officeDocument/2006/relationships/image" Target="../media/image1460.png"/><Relationship Id="rId38" Type="http://schemas.openxmlformats.org/officeDocument/2006/relationships/image" Target="../media/image1510.png"/><Relationship Id="rId2" Type="http://schemas.openxmlformats.org/officeDocument/2006/relationships/notesSlide" Target="../notesSlides/notesSlide29.xml"/><Relationship Id="rId20" Type="http://schemas.openxmlformats.org/officeDocument/2006/relationships/image" Target="../media/image264.png"/><Relationship Id="rId29" Type="http://schemas.openxmlformats.org/officeDocument/2006/relationships/image" Target="../media/image273.png"/><Relationship Id="rId41" Type="http://schemas.openxmlformats.org/officeDocument/2006/relationships/image" Target="../media/image1541.png"/><Relationship Id="rId1" Type="http://schemas.openxmlformats.org/officeDocument/2006/relationships/slideLayout" Target="../slideLayouts/slideLayout8.xml"/><Relationship Id="rId6" Type="http://schemas.openxmlformats.org/officeDocument/2006/relationships/image" Target="../media/image250.png"/><Relationship Id="rId24" Type="http://schemas.openxmlformats.org/officeDocument/2006/relationships/image" Target="../media/image268.png"/><Relationship Id="rId32" Type="http://schemas.openxmlformats.org/officeDocument/2006/relationships/image" Target="../media/image1450.png"/><Relationship Id="rId37" Type="http://schemas.openxmlformats.org/officeDocument/2006/relationships/image" Target="../media/image150.png"/><Relationship Id="rId40" Type="http://schemas.openxmlformats.org/officeDocument/2006/relationships/image" Target="../media/image1531.png"/><Relationship Id="rId5" Type="http://schemas.openxmlformats.org/officeDocument/2006/relationships/image" Target="../media/image249.png"/><Relationship Id="rId23" Type="http://schemas.openxmlformats.org/officeDocument/2006/relationships/image" Target="../media/image267.png"/><Relationship Id="rId28" Type="http://schemas.openxmlformats.org/officeDocument/2006/relationships/image" Target="../media/image272.png"/><Relationship Id="rId36" Type="http://schemas.openxmlformats.org/officeDocument/2006/relationships/image" Target="../media/image149.png"/><Relationship Id="rId31" Type="http://schemas.openxmlformats.org/officeDocument/2006/relationships/image" Target="../media/image1440.png"/><Relationship Id="rId4" Type="http://schemas.openxmlformats.org/officeDocument/2006/relationships/image" Target="../media/image248.png"/><Relationship Id="rId22" Type="http://schemas.openxmlformats.org/officeDocument/2006/relationships/image" Target="../media/image266.png"/><Relationship Id="rId27" Type="http://schemas.openxmlformats.org/officeDocument/2006/relationships/image" Target="../media/image271.png"/><Relationship Id="rId30" Type="http://schemas.openxmlformats.org/officeDocument/2006/relationships/image" Target="../media/image1430.png"/><Relationship Id="rId35" Type="http://schemas.openxmlformats.org/officeDocument/2006/relationships/image" Target="../media/image148.png"/><Relationship Id="rId43" Type="http://schemas.openxmlformats.org/officeDocument/2006/relationships/image" Target="../media/image1560.png"/></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6" Type="http://schemas.openxmlformats.org/officeDocument/2006/relationships/image" Target="../media/image295.png"/><Relationship Id="rId39" Type="http://schemas.openxmlformats.org/officeDocument/2006/relationships/image" Target="../media/image259.png"/><Relationship Id="rId3" Type="http://schemas.openxmlformats.org/officeDocument/2006/relationships/image" Target="../media/image274.png"/><Relationship Id="rId21" Type="http://schemas.openxmlformats.org/officeDocument/2006/relationships/image" Target="../media/image292.png"/><Relationship Id="rId34" Type="http://schemas.openxmlformats.org/officeDocument/2006/relationships/image" Target="../media/image254.png"/><Relationship Id="rId7" Type="http://schemas.openxmlformats.org/officeDocument/2006/relationships/image" Target="../media/image275.png"/><Relationship Id="rId25" Type="http://schemas.openxmlformats.org/officeDocument/2006/relationships/image" Target="../media/image294.png"/><Relationship Id="rId33" Type="http://schemas.openxmlformats.org/officeDocument/2006/relationships/image" Target="../media/image253.png"/><Relationship Id="rId38" Type="http://schemas.openxmlformats.org/officeDocument/2006/relationships/image" Target="../media/image258.png"/><Relationship Id="rId2" Type="http://schemas.openxmlformats.org/officeDocument/2006/relationships/notesSlide" Target="../notesSlides/notesSlide30.xml"/><Relationship Id="rId29" Type="http://schemas.openxmlformats.org/officeDocument/2006/relationships/image" Target="../media/image1720.png"/><Relationship Id="rId41" Type="http://schemas.openxmlformats.org/officeDocument/2006/relationships/image" Target="../media/image261.png"/><Relationship Id="rId1" Type="http://schemas.openxmlformats.org/officeDocument/2006/relationships/slideLayout" Target="../slideLayouts/slideLayout8.xml"/><Relationship Id="rId6" Type="http://schemas.openxmlformats.org/officeDocument/2006/relationships/image" Target="../media/image246.png"/><Relationship Id="rId24" Type="http://schemas.openxmlformats.org/officeDocument/2006/relationships/image" Target="../media/image293.png"/><Relationship Id="rId32" Type="http://schemas.openxmlformats.org/officeDocument/2006/relationships/image" Target="../media/image252.png"/><Relationship Id="rId37" Type="http://schemas.openxmlformats.org/officeDocument/2006/relationships/image" Target="../media/image257.png"/><Relationship Id="rId40" Type="http://schemas.openxmlformats.org/officeDocument/2006/relationships/image" Target="../media/image260.png"/><Relationship Id="rId5" Type="http://schemas.openxmlformats.org/officeDocument/2006/relationships/image" Target="../media/image276.png"/><Relationship Id="rId23" Type="http://schemas.openxmlformats.org/officeDocument/2006/relationships/image" Target="../media/image278.png"/><Relationship Id="rId28" Type="http://schemas.openxmlformats.org/officeDocument/2006/relationships/image" Target="../media/image1571.png"/><Relationship Id="rId36" Type="http://schemas.openxmlformats.org/officeDocument/2006/relationships/image" Target="../media/image256.png"/><Relationship Id="rId31" Type="http://schemas.openxmlformats.org/officeDocument/2006/relationships/image" Target="../media/image251.png"/><Relationship Id="rId4" Type="http://schemas.openxmlformats.org/officeDocument/2006/relationships/image" Target="../media/image2311.png"/><Relationship Id="rId22" Type="http://schemas.openxmlformats.org/officeDocument/2006/relationships/image" Target="../media/image277.png"/><Relationship Id="rId27" Type="http://schemas.openxmlformats.org/officeDocument/2006/relationships/image" Target="../media/image296.png"/><Relationship Id="rId30" Type="http://schemas.openxmlformats.org/officeDocument/2006/relationships/image" Target="../media/image1770.png"/><Relationship Id="rId35" Type="http://schemas.openxmlformats.org/officeDocument/2006/relationships/image" Target="../media/image25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3" Type="http://schemas.openxmlformats.org/officeDocument/2006/relationships/image" Target="../media/image369.png"/><Relationship Id="rId2" Type="http://schemas.openxmlformats.org/officeDocument/2006/relationships/notesSlide" Target="../notesSlides/notesSlide31.xml"/><Relationship Id="rId1" Type="http://schemas.openxmlformats.org/officeDocument/2006/relationships/slideLayout" Target="../slideLayouts/slideLayout8.xml"/><Relationship Id="rId4" Type="http://schemas.openxmlformats.org/officeDocument/2006/relationships/image" Target="../media/image352.png"/></Relationships>
</file>

<file path=ppt/slides/_rels/slide43.xml.rels><?xml version="1.0" encoding="UTF-8" standalone="yes"?>
<Relationships xmlns="http://schemas.openxmlformats.org/package/2006/relationships"><Relationship Id="rId13" Type="http://schemas.openxmlformats.org/officeDocument/2006/relationships/image" Target="../media/image381.png"/><Relationship Id="rId18" Type="http://schemas.openxmlformats.org/officeDocument/2006/relationships/image" Target="../media/image361.png"/><Relationship Id="rId3" Type="http://schemas.openxmlformats.org/officeDocument/2006/relationships/image" Target="../media/image263.png"/><Relationship Id="rId21" Type="http://schemas.openxmlformats.org/officeDocument/2006/relationships/image" Target="../media/image371.png"/><Relationship Id="rId17" Type="http://schemas.openxmlformats.org/officeDocument/2006/relationships/image" Target="../media/image356.png"/><Relationship Id="rId2" Type="http://schemas.openxmlformats.org/officeDocument/2006/relationships/notesSlide" Target="../notesSlides/notesSlide32.xml"/><Relationship Id="rId16" Type="http://schemas.openxmlformats.org/officeDocument/2006/relationships/image" Target="../media/image355.png"/><Relationship Id="rId20" Type="http://schemas.openxmlformats.org/officeDocument/2006/relationships/image" Target="../media/image370.png"/><Relationship Id="rId1" Type="http://schemas.openxmlformats.org/officeDocument/2006/relationships/slideLayout" Target="../slideLayouts/slideLayout8.xml"/><Relationship Id="rId24" Type="http://schemas.openxmlformats.org/officeDocument/2006/relationships/image" Target="../media/image377.png"/><Relationship Id="rId5" Type="http://schemas.openxmlformats.org/officeDocument/2006/relationships/image" Target="../media/image280.png"/><Relationship Id="rId15" Type="http://schemas.openxmlformats.org/officeDocument/2006/relationships/image" Target="../media/image354.png"/><Relationship Id="rId23" Type="http://schemas.openxmlformats.org/officeDocument/2006/relationships/image" Target="../media/image376.png"/><Relationship Id="rId19" Type="http://schemas.openxmlformats.org/officeDocument/2006/relationships/image" Target="../media/image364.png"/><Relationship Id="rId4" Type="http://schemas.openxmlformats.org/officeDocument/2006/relationships/image" Target="../media/image279.png"/><Relationship Id="rId14" Type="http://schemas.openxmlformats.org/officeDocument/2006/relationships/image" Target="../media/image353.png"/><Relationship Id="rId22" Type="http://schemas.openxmlformats.org/officeDocument/2006/relationships/image" Target="../media/image281.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control" Target="../activeX/activeX1.xml"/><Relationship Id="rId1" Type="http://schemas.openxmlformats.org/officeDocument/2006/relationships/vmlDrawing" Target="../drawings/vmlDrawing7.vml"/><Relationship Id="rId5" Type="http://schemas.openxmlformats.org/officeDocument/2006/relationships/image" Target="../media/image262.png"/><Relationship Id="rId4" Type="http://schemas.openxmlformats.org/officeDocument/2006/relationships/notesSlide" Target="../notesSlides/notesSlide33.xml"/></Relationships>
</file>

<file path=ppt/slides/_rels/slide45.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notesSlide" Target="../notesSlides/notesSlide34.xml"/><Relationship Id="rId1" Type="http://schemas.openxmlformats.org/officeDocument/2006/relationships/slideLayout" Target="../slideLayouts/slideLayout8.xml"/><Relationship Id="rId5" Type="http://schemas.openxmlformats.org/officeDocument/2006/relationships/image" Target="../media/image389.png"/><Relationship Id="rId4" Type="http://schemas.openxmlformats.org/officeDocument/2006/relationships/image" Target="../media/image388.png"/></Relationships>
</file>

<file path=ppt/slides/_rels/slide46.xml.rels><?xml version="1.0" encoding="UTF-8" standalone="yes"?>
<Relationships xmlns="http://schemas.openxmlformats.org/package/2006/relationships"><Relationship Id="rId8" Type="http://schemas.openxmlformats.org/officeDocument/2006/relationships/image" Target="../media/image1570.png"/><Relationship Id="rId13" Type="http://schemas.openxmlformats.org/officeDocument/2006/relationships/image" Target="../media/image392.png"/><Relationship Id="rId3" Type="http://schemas.openxmlformats.org/officeDocument/2006/relationships/image" Target="../media/image283.png"/><Relationship Id="rId7" Type="http://schemas.openxmlformats.org/officeDocument/2006/relationships/image" Target="../media/image284.png"/><Relationship Id="rId12" Type="http://schemas.openxmlformats.org/officeDocument/2006/relationships/image" Target="../media/image382.png"/><Relationship Id="rId2" Type="http://schemas.openxmlformats.org/officeDocument/2006/relationships/notesSlide" Target="../notesSlides/notesSlide35.xml"/><Relationship Id="rId16" Type="http://schemas.openxmlformats.org/officeDocument/2006/relationships/image" Target="../media/image395.png"/><Relationship Id="rId1" Type="http://schemas.openxmlformats.org/officeDocument/2006/relationships/slideLayout" Target="../slideLayouts/slideLayout8.xml"/><Relationship Id="rId6" Type="http://schemas.openxmlformats.org/officeDocument/2006/relationships/image" Target="../media/image1550.png"/><Relationship Id="rId11" Type="http://schemas.openxmlformats.org/officeDocument/2006/relationships/image" Target="../media/image286.png"/><Relationship Id="rId5" Type="http://schemas.openxmlformats.org/officeDocument/2006/relationships/image" Target="../media/image1540.png"/><Relationship Id="rId15" Type="http://schemas.openxmlformats.org/officeDocument/2006/relationships/image" Target="../media/image394.png"/><Relationship Id="rId10" Type="http://schemas.openxmlformats.org/officeDocument/2006/relationships/image" Target="../media/image285.png"/><Relationship Id="rId4" Type="http://schemas.openxmlformats.org/officeDocument/2006/relationships/image" Target="../media/image1530.png"/><Relationship Id="rId9" Type="http://schemas.openxmlformats.org/officeDocument/2006/relationships/image" Target="../media/image378.png"/><Relationship Id="rId14" Type="http://schemas.openxmlformats.org/officeDocument/2006/relationships/image" Target="../media/image393.png"/></Relationships>
</file>

<file path=ppt/slides/_rels/slide47.xml.rels><?xml version="1.0" encoding="UTF-8" standalone="yes"?>
<Relationships xmlns="http://schemas.openxmlformats.org/package/2006/relationships"><Relationship Id="rId3" Type="http://schemas.openxmlformats.org/officeDocument/2006/relationships/image" Target="../media/image396.png"/><Relationship Id="rId7" Type="http://schemas.openxmlformats.org/officeDocument/2006/relationships/image" Target="../media/image289.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288.png"/><Relationship Id="rId5" Type="http://schemas.openxmlformats.org/officeDocument/2006/relationships/image" Target="../media/image398.png"/><Relationship Id="rId4" Type="http://schemas.openxmlformats.org/officeDocument/2006/relationships/image" Target="../media/image287.png"/></Relationships>
</file>

<file path=ppt/slides/_rels/slide48.xml.rels><?xml version="1.0" encoding="UTF-8" standalone="yes"?>
<Relationships xmlns="http://schemas.openxmlformats.org/package/2006/relationships"><Relationship Id="rId8" Type="http://schemas.openxmlformats.org/officeDocument/2006/relationships/image" Target="../media/image2170.png"/><Relationship Id="rId13" Type="http://schemas.openxmlformats.org/officeDocument/2006/relationships/image" Target="../media/image2220.png"/><Relationship Id="rId18" Type="http://schemas.openxmlformats.org/officeDocument/2006/relationships/image" Target="../media/image2230.png"/><Relationship Id="rId3" Type="http://schemas.openxmlformats.org/officeDocument/2006/relationships/notesSlide" Target="../notesSlides/notesSlide37.xml"/><Relationship Id="rId7" Type="http://schemas.openxmlformats.org/officeDocument/2006/relationships/image" Target="../media/image2160.png"/><Relationship Id="rId12" Type="http://schemas.openxmlformats.org/officeDocument/2006/relationships/image" Target="../media/image2210.png"/><Relationship Id="rId17" Type="http://schemas.openxmlformats.org/officeDocument/2006/relationships/image" Target="../media/image263.wmf"/><Relationship Id="rId2" Type="http://schemas.openxmlformats.org/officeDocument/2006/relationships/slideLayout" Target="../slideLayouts/slideLayout8.xml"/><Relationship Id="rId16" Type="http://schemas.openxmlformats.org/officeDocument/2006/relationships/oleObject" Target="../embeddings/oleObject28.bin"/><Relationship Id="rId20" Type="http://schemas.openxmlformats.org/officeDocument/2006/relationships/image" Target="../media/image2250.png"/><Relationship Id="rId1" Type="http://schemas.openxmlformats.org/officeDocument/2006/relationships/vmlDrawing" Target="../drawings/vmlDrawing8.vml"/><Relationship Id="rId6" Type="http://schemas.openxmlformats.org/officeDocument/2006/relationships/image" Target="../media/image2150.png"/><Relationship Id="rId11" Type="http://schemas.openxmlformats.org/officeDocument/2006/relationships/image" Target="../media/image2200.png"/><Relationship Id="rId5" Type="http://schemas.openxmlformats.org/officeDocument/2006/relationships/image" Target="../media/image2140.png"/><Relationship Id="rId15" Type="http://schemas.openxmlformats.org/officeDocument/2006/relationships/image" Target="../media/image2870.png"/><Relationship Id="rId10" Type="http://schemas.openxmlformats.org/officeDocument/2006/relationships/image" Target="../media/image2190.png"/><Relationship Id="rId19" Type="http://schemas.openxmlformats.org/officeDocument/2006/relationships/image" Target="../media/image2240.png"/><Relationship Id="rId4" Type="http://schemas.openxmlformats.org/officeDocument/2006/relationships/image" Target="../media/image290.png"/><Relationship Id="rId9" Type="http://schemas.openxmlformats.org/officeDocument/2006/relationships/image" Target="../media/image2180.png"/><Relationship Id="rId14" Type="http://schemas.openxmlformats.org/officeDocument/2006/relationships/image" Target="../media/image2860.png"/></Relationships>
</file>

<file path=ppt/slides/_rels/slide49.xml.rels><?xml version="1.0" encoding="UTF-8" standalone="yes"?>
<Relationships xmlns="http://schemas.openxmlformats.org/package/2006/relationships"><Relationship Id="rId3" Type="http://schemas.openxmlformats.org/officeDocument/2006/relationships/image" Target="../media/image2620.png"/><Relationship Id="rId2" Type="http://schemas.openxmlformats.org/officeDocument/2006/relationships/notesSlide" Target="../notesSlides/notesSlide38.xml"/><Relationship Id="rId1" Type="http://schemas.openxmlformats.org/officeDocument/2006/relationships/slideLayout" Target="../slideLayouts/slideLayout8.xml"/><Relationship Id="rId6" Type="http://schemas.openxmlformats.org/officeDocument/2006/relationships/image" Target="../media/image297.png"/><Relationship Id="rId5" Type="http://schemas.openxmlformats.org/officeDocument/2006/relationships/image" Target="../media/image291.png"/><Relationship Id="rId4" Type="http://schemas.openxmlformats.org/officeDocument/2006/relationships/image" Target="../media/image28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374.png"/><Relationship Id="rId13" Type="http://schemas.openxmlformats.org/officeDocument/2006/relationships/image" Target="../media/image424.png"/><Relationship Id="rId3" Type="http://schemas.openxmlformats.org/officeDocument/2006/relationships/image" Target="../media/image2820.png"/><Relationship Id="rId7" Type="http://schemas.openxmlformats.org/officeDocument/2006/relationships/image" Target="../media/image418.png"/><Relationship Id="rId12" Type="http://schemas.openxmlformats.org/officeDocument/2006/relationships/image" Target="../media/image423.png"/><Relationship Id="rId2" Type="http://schemas.openxmlformats.org/officeDocument/2006/relationships/notesSlide" Target="../notesSlides/notesSlide39.xml"/><Relationship Id="rId16" Type="http://schemas.openxmlformats.org/officeDocument/2006/relationships/image" Target="../media/image427.png"/><Relationship Id="rId1" Type="http://schemas.openxmlformats.org/officeDocument/2006/relationships/slideLayout" Target="../slideLayouts/slideLayout8.xml"/><Relationship Id="rId6" Type="http://schemas.openxmlformats.org/officeDocument/2006/relationships/image" Target="../media/image417.png"/><Relationship Id="rId11" Type="http://schemas.openxmlformats.org/officeDocument/2006/relationships/image" Target="../media/image379.png"/><Relationship Id="rId5" Type="http://schemas.openxmlformats.org/officeDocument/2006/relationships/image" Target="../media/image373.png"/><Relationship Id="rId15" Type="http://schemas.openxmlformats.org/officeDocument/2006/relationships/image" Target="../media/image426.png"/><Relationship Id="rId10" Type="http://schemas.openxmlformats.org/officeDocument/2006/relationships/image" Target="../media/image375.png"/><Relationship Id="rId4" Type="http://schemas.openxmlformats.org/officeDocument/2006/relationships/image" Target="../media/image372.png"/><Relationship Id="rId9" Type="http://schemas.openxmlformats.org/officeDocument/2006/relationships/image" Target="../media/image414.png"/><Relationship Id="rId14" Type="http://schemas.openxmlformats.org/officeDocument/2006/relationships/image" Target="../media/image425.png"/></Relationships>
</file>

<file path=ppt/slides/_rels/slide51.xml.rels><?xml version="1.0" encoding="UTF-8" standalone="yes"?>
<Relationships xmlns="http://schemas.openxmlformats.org/package/2006/relationships"><Relationship Id="rId8" Type="http://schemas.openxmlformats.org/officeDocument/2006/relationships/image" Target="../media/image419.png"/><Relationship Id="rId13" Type="http://schemas.openxmlformats.org/officeDocument/2006/relationships/image" Target="../media/image438.png"/><Relationship Id="rId18" Type="http://schemas.openxmlformats.org/officeDocument/2006/relationships/image" Target="../media/image429.png"/><Relationship Id="rId3" Type="http://schemas.openxmlformats.org/officeDocument/2006/relationships/image" Target="../media/image298.png"/><Relationship Id="rId21" Type="http://schemas.openxmlformats.org/officeDocument/2006/relationships/image" Target="../media/image446.png"/><Relationship Id="rId7" Type="http://schemas.openxmlformats.org/officeDocument/2006/relationships/image" Target="../media/image432.png"/><Relationship Id="rId12" Type="http://schemas.openxmlformats.org/officeDocument/2006/relationships/image" Target="../media/image437.png"/><Relationship Id="rId17" Type="http://schemas.openxmlformats.org/officeDocument/2006/relationships/image" Target="../media/image422.png"/><Relationship Id="rId2" Type="http://schemas.openxmlformats.org/officeDocument/2006/relationships/notesSlide" Target="../notesSlides/notesSlide40.xml"/><Relationship Id="rId16" Type="http://schemas.openxmlformats.org/officeDocument/2006/relationships/image" Target="../media/image441.png"/><Relationship Id="rId20" Type="http://schemas.openxmlformats.org/officeDocument/2006/relationships/image" Target="../media/image445.png"/><Relationship Id="rId1" Type="http://schemas.openxmlformats.org/officeDocument/2006/relationships/slideLayout" Target="../slideLayouts/slideLayout8.xml"/><Relationship Id="rId6" Type="http://schemas.openxmlformats.org/officeDocument/2006/relationships/image" Target="../media/image431.png"/><Relationship Id="rId11" Type="http://schemas.openxmlformats.org/officeDocument/2006/relationships/image" Target="../media/image436.png"/><Relationship Id="rId24" Type="http://schemas.openxmlformats.org/officeDocument/2006/relationships/image" Target="../media/image300.png"/><Relationship Id="rId5" Type="http://schemas.openxmlformats.org/officeDocument/2006/relationships/image" Target="../media/image430.png"/><Relationship Id="rId15" Type="http://schemas.openxmlformats.org/officeDocument/2006/relationships/image" Target="../media/image420.png"/><Relationship Id="rId23" Type="http://schemas.openxmlformats.org/officeDocument/2006/relationships/image" Target="../media/image299.png"/><Relationship Id="rId19" Type="http://schemas.openxmlformats.org/officeDocument/2006/relationships/image" Target="../media/image444.png"/><Relationship Id="rId4" Type="http://schemas.openxmlformats.org/officeDocument/2006/relationships/image" Target="../media/image416.png"/><Relationship Id="rId9" Type="http://schemas.openxmlformats.org/officeDocument/2006/relationships/image" Target="../media/image434.png"/><Relationship Id="rId14" Type="http://schemas.openxmlformats.org/officeDocument/2006/relationships/image" Target="../media/image439.png"/><Relationship Id="rId22" Type="http://schemas.openxmlformats.org/officeDocument/2006/relationships/image" Target="../media/image447.png"/></Relationships>
</file>

<file path=ppt/slides/_rels/slide52.xml.rels><?xml version="1.0" encoding="UTF-8" standalone="yes"?>
<Relationships xmlns="http://schemas.openxmlformats.org/package/2006/relationships"><Relationship Id="rId8" Type="http://schemas.openxmlformats.org/officeDocument/2006/relationships/image" Target="../media/image449.png"/><Relationship Id="rId3" Type="http://schemas.openxmlformats.org/officeDocument/2006/relationships/image" Target="../media/image448.png"/><Relationship Id="rId7" Type="http://schemas.openxmlformats.org/officeDocument/2006/relationships/image" Target="../media/image443.png"/><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442.png"/><Relationship Id="rId5" Type="http://schemas.openxmlformats.org/officeDocument/2006/relationships/image" Target="../media/image440.png"/><Relationship Id="rId4" Type="http://schemas.openxmlformats.org/officeDocument/2006/relationships/image" Target="../media/image433.png"/></Relationships>
</file>

<file path=ppt/slides/_rels/slide53.xml.rels><?xml version="1.0" encoding="UTF-8" standalone="yes"?>
<Relationships xmlns="http://schemas.openxmlformats.org/package/2006/relationships"><Relationship Id="rId8" Type="http://schemas.openxmlformats.org/officeDocument/2006/relationships/image" Target="../media/image455.png"/><Relationship Id="rId13" Type="http://schemas.openxmlformats.org/officeDocument/2006/relationships/image" Target="../media/image460.png"/><Relationship Id="rId3" Type="http://schemas.openxmlformats.org/officeDocument/2006/relationships/image" Target="../media/image450.png"/><Relationship Id="rId7" Type="http://schemas.openxmlformats.org/officeDocument/2006/relationships/image" Target="../media/image454.png"/><Relationship Id="rId12" Type="http://schemas.openxmlformats.org/officeDocument/2006/relationships/image" Target="../media/image459.png"/><Relationship Id="rId2" Type="http://schemas.openxmlformats.org/officeDocument/2006/relationships/notesSlide" Target="../notesSlides/notesSlide42.xml"/><Relationship Id="rId1" Type="http://schemas.openxmlformats.org/officeDocument/2006/relationships/slideLayout" Target="../slideLayouts/slideLayout8.xml"/><Relationship Id="rId6" Type="http://schemas.openxmlformats.org/officeDocument/2006/relationships/image" Target="../media/image453.png"/><Relationship Id="rId11" Type="http://schemas.openxmlformats.org/officeDocument/2006/relationships/image" Target="../media/image458.png"/><Relationship Id="rId5" Type="http://schemas.openxmlformats.org/officeDocument/2006/relationships/image" Target="../media/image452.png"/><Relationship Id="rId15" Type="http://schemas.openxmlformats.org/officeDocument/2006/relationships/image" Target="../media/image3720.png"/><Relationship Id="rId10" Type="http://schemas.openxmlformats.org/officeDocument/2006/relationships/image" Target="../media/image457.png"/><Relationship Id="rId4" Type="http://schemas.openxmlformats.org/officeDocument/2006/relationships/image" Target="../media/image451.png"/><Relationship Id="rId9" Type="http://schemas.openxmlformats.org/officeDocument/2006/relationships/image" Target="../media/image456.png"/><Relationship Id="rId14" Type="http://schemas.openxmlformats.org/officeDocument/2006/relationships/image" Target="../media/image461.png"/></Relationships>
</file>

<file path=ppt/slides/_rels/slide54.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8" Type="http://schemas.openxmlformats.org/officeDocument/2006/relationships/image" Target="../media/image465.png"/><Relationship Id="rId13" Type="http://schemas.openxmlformats.org/officeDocument/2006/relationships/image" Target="../media/image473.png"/><Relationship Id="rId18" Type="http://schemas.openxmlformats.org/officeDocument/2006/relationships/image" Target="../media/image483.png"/><Relationship Id="rId3" Type="http://schemas.openxmlformats.org/officeDocument/2006/relationships/image" Target="../media/image301.png"/><Relationship Id="rId21" Type="http://schemas.openxmlformats.org/officeDocument/2006/relationships/image" Target="../media/image486.png"/><Relationship Id="rId7" Type="http://schemas.openxmlformats.org/officeDocument/2006/relationships/image" Target="../media/image464.png"/><Relationship Id="rId12" Type="http://schemas.openxmlformats.org/officeDocument/2006/relationships/image" Target="../media/image472.png"/><Relationship Id="rId17" Type="http://schemas.openxmlformats.org/officeDocument/2006/relationships/image" Target="../media/image477.png"/><Relationship Id="rId2" Type="http://schemas.openxmlformats.org/officeDocument/2006/relationships/notesSlide" Target="../notesSlides/notesSlide44.xml"/><Relationship Id="rId16" Type="http://schemas.openxmlformats.org/officeDocument/2006/relationships/image" Target="../media/image476.png"/><Relationship Id="rId20" Type="http://schemas.openxmlformats.org/officeDocument/2006/relationships/image" Target="../media/image391.png"/><Relationship Id="rId1" Type="http://schemas.openxmlformats.org/officeDocument/2006/relationships/slideLayout" Target="../slideLayouts/slideLayout8.xml"/><Relationship Id="rId6" Type="http://schemas.openxmlformats.org/officeDocument/2006/relationships/image" Target="../media/image463.png"/><Relationship Id="rId11" Type="http://schemas.openxmlformats.org/officeDocument/2006/relationships/image" Target="../media/image471.png"/><Relationship Id="rId5" Type="http://schemas.openxmlformats.org/officeDocument/2006/relationships/image" Target="../media/image385.png"/><Relationship Id="rId15" Type="http://schemas.openxmlformats.org/officeDocument/2006/relationships/image" Target="../media/image475.png"/><Relationship Id="rId10" Type="http://schemas.openxmlformats.org/officeDocument/2006/relationships/image" Target="../media/image468.png"/><Relationship Id="rId19" Type="http://schemas.openxmlformats.org/officeDocument/2006/relationships/image" Target="../media/image386.png"/><Relationship Id="rId4" Type="http://schemas.openxmlformats.org/officeDocument/2006/relationships/image" Target="../media/image469.png"/><Relationship Id="rId9" Type="http://schemas.openxmlformats.org/officeDocument/2006/relationships/image" Target="../media/image466.png"/><Relationship Id="rId14" Type="http://schemas.openxmlformats.org/officeDocument/2006/relationships/image" Target="../media/image474.png"/></Relationships>
</file>

<file path=ppt/slides/_rels/slide56.xml.rels><?xml version="1.0" encoding="UTF-8" standalone="yes"?>
<Relationships xmlns="http://schemas.openxmlformats.org/package/2006/relationships"><Relationship Id="rId2" Type="http://schemas.openxmlformats.org/officeDocument/2006/relationships/image" Target="../media/image3410.pn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3" Type="http://schemas.openxmlformats.org/officeDocument/2006/relationships/image" Target="../media/image399.png"/><Relationship Id="rId2" Type="http://schemas.openxmlformats.org/officeDocument/2006/relationships/image" Target="../media/image397.png"/><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2.jpeg"/></Relationships>
</file>

<file path=ppt/slides/_rels/slide60.xml.rels><?xml version="1.0" encoding="UTF-8" standalone="yes"?>
<Relationships xmlns="http://schemas.openxmlformats.org/package/2006/relationships"><Relationship Id="rId2" Type="http://schemas.openxmlformats.org/officeDocument/2006/relationships/image" Target="../media/image291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303.wmf"/><Relationship Id="rId18" Type="http://schemas.openxmlformats.org/officeDocument/2006/relationships/image" Target="../media/image3300.png"/><Relationship Id="rId3" Type="http://schemas.openxmlformats.org/officeDocument/2006/relationships/image" Target="../media/image478.png"/><Relationship Id="rId7" Type="http://schemas.openxmlformats.org/officeDocument/2006/relationships/image" Target="../media/image302.wmf"/><Relationship Id="rId12" Type="http://schemas.openxmlformats.org/officeDocument/2006/relationships/oleObject" Target="../embeddings/oleObject36.bin"/><Relationship Id="rId17" Type="http://schemas.openxmlformats.org/officeDocument/2006/relationships/image" Target="../media/image304.wmf"/><Relationship Id="rId2" Type="http://schemas.openxmlformats.org/officeDocument/2006/relationships/slideLayout" Target="../slideLayouts/slideLayout7.xml"/><Relationship Id="rId16" Type="http://schemas.openxmlformats.org/officeDocument/2006/relationships/oleObject" Target="../embeddings/oleObject370.bin"/><Relationship Id="rId20" Type="http://schemas.openxmlformats.org/officeDocument/2006/relationships/image" Target="../media/image3330.png"/><Relationship Id="rId1" Type="http://schemas.openxmlformats.org/officeDocument/2006/relationships/vmlDrawing" Target="../drawings/vmlDrawing9.vml"/><Relationship Id="rId6" Type="http://schemas.openxmlformats.org/officeDocument/2006/relationships/oleObject" Target="../embeddings/oleObject29.bin"/><Relationship Id="rId11" Type="http://schemas.openxmlformats.org/officeDocument/2006/relationships/image" Target="../media/image303.wmf"/><Relationship Id="rId5" Type="http://schemas.openxmlformats.org/officeDocument/2006/relationships/image" Target="../media/image3290.png"/><Relationship Id="rId15" Type="http://schemas.openxmlformats.org/officeDocument/2006/relationships/image" Target="../media/image304.wmf"/><Relationship Id="rId10" Type="http://schemas.openxmlformats.org/officeDocument/2006/relationships/oleObject" Target="../embeddings/oleObject34.bin"/><Relationship Id="rId19" Type="http://schemas.openxmlformats.org/officeDocument/2006/relationships/image" Target="../media/image3320.png"/><Relationship Id="rId4" Type="http://schemas.openxmlformats.org/officeDocument/2006/relationships/image" Target="../media/image3280.png"/><Relationship Id="rId9" Type="http://schemas.openxmlformats.org/officeDocument/2006/relationships/image" Target="../media/image302.wmf"/><Relationship Id="rId14" Type="http://schemas.openxmlformats.org/officeDocument/2006/relationships/oleObject" Target="../embeddings/oleObject37.bin"/></Relationships>
</file>

<file path=ppt/slides/_rels/slide62.xml.rels><?xml version="1.0" encoding="UTF-8" standalone="yes"?>
<Relationships xmlns="http://schemas.openxmlformats.org/package/2006/relationships"><Relationship Id="rId8" Type="http://schemas.openxmlformats.org/officeDocument/2006/relationships/image" Target="../media/image3170.png"/><Relationship Id="rId3" Type="http://schemas.openxmlformats.org/officeDocument/2006/relationships/image" Target="../media/image3191.png"/><Relationship Id="rId7" Type="http://schemas.openxmlformats.org/officeDocument/2006/relationships/image" Target="../media/image3160.png"/><Relationship Id="rId2" Type="http://schemas.openxmlformats.org/officeDocument/2006/relationships/image" Target="../media/image479.png"/><Relationship Id="rId1" Type="http://schemas.openxmlformats.org/officeDocument/2006/relationships/slideLayout" Target="../slideLayouts/slideLayout6.xml"/><Relationship Id="rId6" Type="http://schemas.openxmlformats.org/officeDocument/2006/relationships/image" Target="../media/image3220.png"/><Relationship Id="rId11" Type="http://schemas.openxmlformats.org/officeDocument/2006/relationships/image" Target="../media/image3240.png"/><Relationship Id="rId5" Type="http://schemas.openxmlformats.org/officeDocument/2006/relationships/image" Target="../media/image3210.png"/><Relationship Id="rId10" Type="http://schemas.openxmlformats.org/officeDocument/2006/relationships/image" Target="../media/image3230.png"/><Relationship Id="rId4" Type="http://schemas.openxmlformats.org/officeDocument/2006/relationships/image" Target="../media/image3200.png"/><Relationship Id="rId9" Type="http://schemas.openxmlformats.org/officeDocument/2006/relationships/image" Target="../media/image3180.png"/></Relationships>
</file>

<file path=ppt/slides/_rels/slide63.xml.rels><?xml version="1.0" encoding="UTF-8" standalone="yes"?>
<Relationships xmlns="http://schemas.openxmlformats.org/package/2006/relationships"><Relationship Id="rId3" Type="http://schemas.openxmlformats.org/officeDocument/2006/relationships/image" Target="../media/image3010.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492.png"/></Relationships>
</file>

<file path=ppt/slides/_rels/slide64.xml.rels><?xml version="1.0" encoding="UTF-8" standalone="yes"?>
<Relationships xmlns="http://schemas.openxmlformats.org/package/2006/relationships"><Relationship Id="rId3" Type="http://schemas.openxmlformats.org/officeDocument/2006/relationships/image" Target="../media/image493.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8" Type="http://schemas.openxmlformats.org/officeDocument/2006/relationships/image" Target="../media/image499.png"/><Relationship Id="rId13" Type="http://schemas.openxmlformats.org/officeDocument/2006/relationships/image" Target="../media/image504.png"/><Relationship Id="rId18" Type="http://schemas.openxmlformats.org/officeDocument/2006/relationships/image" Target="../media/image305.png"/><Relationship Id="rId3" Type="http://schemas.openxmlformats.org/officeDocument/2006/relationships/image" Target="../media/image3011.png"/><Relationship Id="rId21" Type="http://schemas.openxmlformats.org/officeDocument/2006/relationships/image" Target="../media/image512.png"/><Relationship Id="rId7" Type="http://schemas.openxmlformats.org/officeDocument/2006/relationships/image" Target="../media/image498.png"/><Relationship Id="rId17" Type="http://schemas.openxmlformats.org/officeDocument/2006/relationships/image" Target="../media/image304.png"/><Relationship Id="rId2" Type="http://schemas.openxmlformats.org/officeDocument/2006/relationships/notesSlide" Target="../notesSlides/notesSlide47.xml"/><Relationship Id="rId16" Type="http://schemas.openxmlformats.org/officeDocument/2006/relationships/image" Target="../media/image507.png"/><Relationship Id="rId20" Type="http://schemas.openxmlformats.org/officeDocument/2006/relationships/image" Target="../media/image511.png"/><Relationship Id="rId1" Type="http://schemas.openxmlformats.org/officeDocument/2006/relationships/slideLayout" Target="../slideLayouts/slideLayout8.xml"/><Relationship Id="rId6" Type="http://schemas.openxmlformats.org/officeDocument/2006/relationships/image" Target="../media/image497.png"/><Relationship Id="rId11" Type="http://schemas.openxmlformats.org/officeDocument/2006/relationships/image" Target="../media/image502.png"/><Relationship Id="rId5" Type="http://schemas.openxmlformats.org/officeDocument/2006/relationships/image" Target="../media/image496.png"/><Relationship Id="rId15" Type="http://schemas.openxmlformats.org/officeDocument/2006/relationships/image" Target="../media/image506.png"/><Relationship Id="rId10" Type="http://schemas.openxmlformats.org/officeDocument/2006/relationships/image" Target="../media/image501.png"/><Relationship Id="rId19" Type="http://schemas.openxmlformats.org/officeDocument/2006/relationships/image" Target="../media/image510.png"/><Relationship Id="rId4" Type="http://schemas.openxmlformats.org/officeDocument/2006/relationships/image" Target="../media/image303.png"/><Relationship Id="rId9" Type="http://schemas.openxmlformats.org/officeDocument/2006/relationships/image" Target="../media/image500.png"/><Relationship Id="rId14" Type="http://schemas.openxmlformats.org/officeDocument/2006/relationships/image" Target="../media/image505.png"/><Relationship Id="rId22" Type="http://schemas.openxmlformats.org/officeDocument/2006/relationships/image" Target="../media/image480.png"/></Relationships>
</file>

<file path=ppt/slides/_rels/slide66.xml.rels><?xml version="1.0" encoding="UTF-8" standalone="yes"?>
<Relationships xmlns="http://schemas.openxmlformats.org/package/2006/relationships"><Relationship Id="rId8" Type="http://schemas.openxmlformats.org/officeDocument/2006/relationships/image" Target="../media/image482.png"/><Relationship Id="rId3" Type="http://schemas.openxmlformats.org/officeDocument/2006/relationships/image" Target="../media/image408.png"/><Relationship Id="rId7" Type="http://schemas.openxmlformats.org/officeDocument/2006/relationships/image" Target="../media/image481.png"/><Relationship Id="rId12" Type="http://schemas.openxmlformats.org/officeDocument/2006/relationships/image" Target="../media/image514.png"/><Relationship Id="rId2" Type="http://schemas.openxmlformats.org/officeDocument/2006/relationships/notesSlide" Target="../notesSlides/notesSlide48.xml"/><Relationship Id="rId1" Type="http://schemas.openxmlformats.org/officeDocument/2006/relationships/slideLayout" Target="../slideLayouts/slideLayout8.xml"/><Relationship Id="rId6" Type="http://schemas.openxmlformats.org/officeDocument/2006/relationships/image" Target="../media/image412.png"/><Relationship Id="rId11" Type="http://schemas.openxmlformats.org/officeDocument/2006/relationships/image" Target="../media/image503.png"/><Relationship Id="rId5" Type="http://schemas.openxmlformats.org/officeDocument/2006/relationships/image" Target="../media/image411.png"/><Relationship Id="rId10" Type="http://schemas.openxmlformats.org/officeDocument/2006/relationships/image" Target="../media/image308.png"/><Relationship Id="rId4" Type="http://schemas.openxmlformats.org/officeDocument/2006/relationships/image" Target="../media/image306.png"/><Relationship Id="rId9" Type="http://schemas.openxmlformats.org/officeDocument/2006/relationships/image" Target="../media/image487.png"/></Relationships>
</file>

<file path=ppt/slides/_rels/slide67.xml.rels><?xml version="1.0" encoding="UTF-8" standalone="yes"?>
<Relationships xmlns="http://schemas.openxmlformats.org/package/2006/relationships"><Relationship Id="rId3" Type="http://schemas.openxmlformats.org/officeDocument/2006/relationships/image" Target="../media/image517.png"/><Relationship Id="rId2" Type="http://schemas.openxmlformats.org/officeDocument/2006/relationships/image" Target="../media/image515.png"/><Relationship Id="rId1" Type="http://schemas.openxmlformats.org/officeDocument/2006/relationships/slideLayout" Target="../slideLayouts/slideLayout8.xml"/><Relationship Id="rId4" Type="http://schemas.openxmlformats.org/officeDocument/2006/relationships/image" Target="../media/image518.png"/></Relationships>
</file>

<file path=ppt/slides/_rels/slide68.xml.rels><?xml version="1.0" encoding="UTF-8" standalone="yes"?>
<Relationships xmlns="http://schemas.openxmlformats.org/package/2006/relationships"><Relationship Id="rId8" Type="http://schemas.openxmlformats.org/officeDocument/2006/relationships/image" Target="../media/image521.png"/><Relationship Id="rId13" Type="http://schemas.openxmlformats.org/officeDocument/2006/relationships/image" Target="../media/image312.png"/><Relationship Id="rId18" Type="http://schemas.openxmlformats.org/officeDocument/2006/relationships/image" Target="../media/image316.png"/><Relationship Id="rId3" Type="http://schemas.openxmlformats.org/officeDocument/2006/relationships/image" Target="../media/image302.png"/><Relationship Id="rId7" Type="http://schemas.openxmlformats.org/officeDocument/2006/relationships/image" Target="../media/image310.png"/><Relationship Id="rId12" Type="http://schemas.openxmlformats.org/officeDocument/2006/relationships/image" Target="../media/image3730.png"/><Relationship Id="rId17" Type="http://schemas.openxmlformats.org/officeDocument/2006/relationships/image" Target="../media/image532.png"/><Relationship Id="rId2" Type="http://schemas.openxmlformats.org/officeDocument/2006/relationships/notesSlide" Target="../notesSlides/notesSlide49.xml"/><Relationship Id="rId16" Type="http://schemas.openxmlformats.org/officeDocument/2006/relationships/image" Target="../media/image314.png"/><Relationship Id="rId1" Type="http://schemas.openxmlformats.org/officeDocument/2006/relationships/slideLayout" Target="../slideLayouts/slideLayout8.xml"/><Relationship Id="rId6" Type="http://schemas.openxmlformats.org/officeDocument/2006/relationships/image" Target="../media/image525.png"/><Relationship Id="rId11" Type="http://schemas.openxmlformats.org/officeDocument/2006/relationships/image" Target="../media/image311.png"/><Relationship Id="rId5" Type="http://schemas.openxmlformats.org/officeDocument/2006/relationships/image" Target="../media/image524.png"/><Relationship Id="rId15" Type="http://schemas.openxmlformats.org/officeDocument/2006/relationships/image" Target="../media/image534.png"/><Relationship Id="rId10" Type="http://schemas.openxmlformats.org/officeDocument/2006/relationships/image" Target="../media/image529.png"/><Relationship Id="rId19" Type="http://schemas.openxmlformats.org/officeDocument/2006/relationships/image" Target="../media/image538.png"/><Relationship Id="rId4" Type="http://schemas.openxmlformats.org/officeDocument/2006/relationships/image" Target="../media/image520.png"/><Relationship Id="rId9" Type="http://schemas.openxmlformats.org/officeDocument/2006/relationships/image" Target="../media/image528.png"/><Relationship Id="rId14" Type="http://schemas.openxmlformats.org/officeDocument/2006/relationships/image" Target="../media/image3740.png"/></Relationships>
</file>

<file path=ppt/slides/_rels/slide69.xml.rels><?xml version="1.0" encoding="UTF-8" standalone="yes"?>
<Relationships xmlns="http://schemas.openxmlformats.org/package/2006/relationships"><Relationship Id="rId8" Type="http://schemas.openxmlformats.org/officeDocument/2006/relationships/image" Target="../media/image540.png"/><Relationship Id="rId3" Type="http://schemas.openxmlformats.org/officeDocument/2006/relationships/image" Target="../media/image535.png"/><Relationship Id="rId7" Type="http://schemas.openxmlformats.org/officeDocument/2006/relationships/image" Target="../media/image539.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537.png"/><Relationship Id="rId11" Type="http://schemas.openxmlformats.org/officeDocument/2006/relationships/image" Target="../media/image544.png"/><Relationship Id="rId5" Type="http://schemas.openxmlformats.org/officeDocument/2006/relationships/image" Target="../media/image541.png"/><Relationship Id="rId10" Type="http://schemas.openxmlformats.org/officeDocument/2006/relationships/image" Target="../media/image543.png"/><Relationship Id="rId4" Type="http://schemas.openxmlformats.org/officeDocument/2006/relationships/image" Target="../media/image536.png"/><Relationship Id="rId9" Type="http://schemas.openxmlformats.org/officeDocument/2006/relationships/image" Target="../media/image54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553.png"/><Relationship Id="rId13" Type="http://schemas.openxmlformats.org/officeDocument/2006/relationships/image" Target="../media/image4880.png"/><Relationship Id="rId18" Type="http://schemas.openxmlformats.org/officeDocument/2006/relationships/image" Target="../media/image546.png"/><Relationship Id="rId3" Type="http://schemas.openxmlformats.org/officeDocument/2006/relationships/image" Target="../media/image548.png"/><Relationship Id="rId7" Type="http://schemas.openxmlformats.org/officeDocument/2006/relationships/image" Target="../media/image552.png"/><Relationship Id="rId12" Type="http://schemas.openxmlformats.org/officeDocument/2006/relationships/image" Target="../media/image545.png"/><Relationship Id="rId17" Type="http://schemas.openxmlformats.org/officeDocument/2006/relationships/image" Target="../media/image5150.png"/><Relationship Id="rId2" Type="http://schemas.openxmlformats.org/officeDocument/2006/relationships/notesSlide" Target="../notesSlides/notesSlide51.xml"/><Relationship Id="rId16" Type="http://schemas.openxmlformats.org/officeDocument/2006/relationships/image" Target="../media/image5140.png"/><Relationship Id="rId20" Type="http://schemas.openxmlformats.org/officeDocument/2006/relationships/image" Target="../media/image556.png"/><Relationship Id="rId1" Type="http://schemas.openxmlformats.org/officeDocument/2006/relationships/slideLayout" Target="../slideLayouts/slideLayout8.xml"/><Relationship Id="rId6" Type="http://schemas.openxmlformats.org/officeDocument/2006/relationships/image" Target="../media/image551.png"/><Relationship Id="rId11" Type="http://schemas.openxmlformats.org/officeDocument/2006/relationships/image" Target="../media/image4870.png"/><Relationship Id="rId5" Type="http://schemas.openxmlformats.org/officeDocument/2006/relationships/image" Target="../media/image550.png"/><Relationship Id="rId15" Type="http://schemas.openxmlformats.org/officeDocument/2006/relationships/image" Target="../media/image560.png"/><Relationship Id="rId10" Type="http://schemas.openxmlformats.org/officeDocument/2006/relationships/image" Target="../media/image555.png"/><Relationship Id="rId19" Type="http://schemas.openxmlformats.org/officeDocument/2006/relationships/image" Target="../media/image547.png"/><Relationship Id="rId4" Type="http://schemas.openxmlformats.org/officeDocument/2006/relationships/image" Target="../media/image549.png"/><Relationship Id="rId9" Type="http://schemas.openxmlformats.org/officeDocument/2006/relationships/image" Target="../media/image554.png"/></Relationships>
</file>

<file path=ppt/slides/_rels/slide71.xml.rels><?xml version="1.0" encoding="UTF-8" standalone="yes"?>
<Relationships xmlns="http://schemas.openxmlformats.org/package/2006/relationships"><Relationship Id="rId8" Type="http://schemas.openxmlformats.org/officeDocument/2006/relationships/image" Target="../media/image561.png"/><Relationship Id="rId18" Type="http://schemas.openxmlformats.org/officeDocument/2006/relationships/image" Target="../media/image5590.png"/><Relationship Id="rId3" Type="http://schemas.openxmlformats.org/officeDocument/2006/relationships/image" Target="../media/image565.png"/><Relationship Id="rId21" Type="http://schemas.openxmlformats.org/officeDocument/2006/relationships/image" Target="../media/image5670.png"/><Relationship Id="rId7" Type="http://schemas.openxmlformats.org/officeDocument/2006/relationships/image" Target="../media/image559.png"/><Relationship Id="rId12" Type="http://schemas.openxmlformats.org/officeDocument/2006/relationships/image" Target="../media/image567.png"/><Relationship Id="rId17" Type="http://schemas.openxmlformats.org/officeDocument/2006/relationships/image" Target="../media/image579.png"/><Relationship Id="rId2" Type="http://schemas.openxmlformats.org/officeDocument/2006/relationships/notesSlide" Target="../notesSlides/notesSlide52.xml"/><Relationship Id="rId20" Type="http://schemas.openxmlformats.org/officeDocument/2006/relationships/image" Target="../media/image5620.png"/><Relationship Id="rId1" Type="http://schemas.openxmlformats.org/officeDocument/2006/relationships/slideLayout" Target="../slideLayouts/slideLayout8.xml"/><Relationship Id="rId6" Type="http://schemas.openxmlformats.org/officeDocument/2006/relationships/image" Target="../media/image557.png"/><Relationship Id="rId11" Type="http://schemas.openxmlformats.org/officeDocument/2006/relationships/image" Target="../media/image564.png"/><Relationship Id="rId5" Type="http://schemas.openxmlformats.org/officeDocument/2006/relationships/image" Target="../media/image558.png"/><Relationship Id="rId10" Type="http://schemas.openxmlformats.org/officeDocument/2006/relationships/image" Target="../media/image563.png"/><Relationship Id="rId19" Type="http://schemas.openxmlformats.org/officeDocument/2006/relationships/image" Target="../media/image5610.png"/><Relationship Id="rId4" Type="http://schemas.openxmlformats.org/officeDocument/2006/relationships/image" Target="../media/image566.png"/><Relationship Id="rId9" Type="http://schemas.openxmlformats.org/officeDocument/2006/relationships/image" Target="../media/image562.png"/><Relationship Id="rId22" Type="http://schemas.openxmlformats.org/officeDocument/2006/relationships/image" Target="../media/image568.png"/></Relationships>
</file>

<file path=ppt/slides/_rels/slide72.xml.rels><?xml version="1.0" encoding="UTF-8" standalone="yes"?>
<Relationships xmlns="http://schemas.openxmlformats.org/package/2006/relationships"><Relationship Id="rId8" Type="http://schemas.openxmlformats.org/officeDocument/2006/relationships/image" Target="../media/image574.png"/><Relationship Id="rId13" Type="http://schemas.openxmlformats.org/officeDocument/2006/relationships/image" Target="../media/image569.png"/><Relationship Id="rId18" Type="http://schemas.openxmlformats.org/officeDocument/2006/relationships/image" Target="../media/image320.png"/><Relationship Id="rId26" Type="http://schemas.openxmlformats.org/officeDocument/2006/relationships/image" Target="../media/image335.png"/><Relationship Id="rId21" Type="http://schemas.openxmlformats.org/officeDocument/2006/relationships/image" Target="../media/image325.png"/><Relationship Id="rId7" Type="http://schemas.openxmlformats.org/officeDocument/2006/relationships/image" Target="../media/image573.png"/><Relationship Id="rId12" Type="http://schemas.openxmlformats.org/officeDocument/2006/relationships/image" Target="../media/image583.png"/><Relationship Id="rId17" Type="http://schemas.openxmlformats.org/officeDocument/2006/relationships/image" Target="../media/image5690.png"/><Relationship Id="rId25" Type="http://schemas.openxmlformats.org/officeDocument/2006/relationships/image" Target="../media/image334.png"/><Relationship Id="rId2" Type="http://schemas.openxmlformats.org/officeDocument/2006/relationships/notesSlide" Target="../notesSlides/notesSlide53.xml"/><Relationship Id="rId16" Type="http://schemas.openxmlformats.org/officeDocument/2006/relationships/image" Target="../media/image578.png"/><Relationship Id="rId20" Type="http://schemas.openxmlformats.org/officeDocument/2006/relationships/image" Target="../media/image307.png"/><Relationship Id="rId1" Type="http://schemas.openxmlformats.org/officeDocument/2006/relationships/slideLayout" Target="../slideLayouts/slideLayout8.xml"/><Relationship Id="rId6" Type="http://schemas.openxmlformats.org/officeDocument/2006/relationships/image" Target="../media/image572.png"/><Relationship Id="rId24" Type="http://schemas.openxmlformats.org/officeDocument/2006/relationships/image" Target="../media/image333.png"/><Relationship Id="rId5" Type="http://schemas.openxmlformats.org/officeDocument/2006/relationships/image" Target="../media/image571.png"/><Relationship Id="rId15" Type="http://schemas.openxmlformats.org/officeDocument/2006/relationships/image" Target="../media/image586.png"/><Relationship Id="rId23" Type="http://schemas.openxmlformats.org/officeDocument/2006/relationships/image" Target="../media/image332.png"/><Relationship Id="rId10" Type="http://schemas.openxmlformats.org/officeDocument/2006/relationships/image" Target="../media/image576.png"/><Relationship Id="rId19" Type="http://schemas.openxmlformats.org/officeDocument/2006/relationships/image" Target="../media/image321.png"/><Relationship Id="rId4" Type="http://schemas.openxmlformats.org/officeDocument/2006/relationships/image" Target="../media/image582.png"/><Relationship Id="rId9" Type="http://schemas.openxmlformats.org/officeDocument/2006/relationships/image" Target="../media/image575.png"/><Relationship Id="rId14" Type="http://schemas.openxmlformats.org/officeDocument/2006/relationships/image" Target="../media/image570.png"/><Relationship Id="rId22" Type="http://schemas.openxmlformats.org/officeDocument/2006/relationships/image" Target="../media/image331.png"/></Relationships>
</file>

<file path=ppt/slides/_rels/slide73.xml.rels><?xml version="1.0" encoding="UTF-8" standalone="yes"?>
<Relationships xmlns="http://schemas.openxmlformats.org/package/2006/relationships"><Relationship Id="rId2" Type="http://schemas.openxmlformats.org/officeDocument/2006/relationships/image" Target="../media/image309.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3" Type="http://schemas.openxmlformats.org/officeDocument/2006/relationships/image" Target="../media/image584.png"/><Relationship Id="rId18" Type="http://schemas.openxmlformats.org/officeDocument/2006/relationships/image" Target="../media/image5700.png"/><Relationship Id="rId3" Type="http://schemas.openxmlformats.org/officeDocument/2006/relationships/image" Target="../media/image490.png"/><Relationship Id="rId12" Type="http://schemas.openxmlformats.org/officeDocument/2006/relationships/image" Target="../media/image581.png"/><Relationship Id="rId17" Type="http://schemas.openxmlformats.org/officeDocument/2006/relationships/image" Target="../media/image593.png"/><Relationship Id="rId2" Type="http://schemas.openxmlformats.org/officeDocument/2006/relationships/image" Target="../media/image489.png"/><Relationship Id="rId16" Type="http://schemas.openxmlformats.org/officeDocument/2006/relationships/image" Target="../media/image589.png"/><Relationship Id="rId20" Type="http://schemas.openxmlformats.org/officeDocument/2006/relationships/image" Target="../media/image5800.png"/><Relationship Id="rId1" Type="http://schemas.openxmlformats.org/officeDocument/2006/relationships/slideLayout" Target="../slideLayouts/slideLayout8.xml"/><Relationship Id="rId11" Type="http://schemas.openxmlformats.org/officeDocument/2006/relationships/image" Target="../media/image598.png"/><Relationship Id="rId5" Type="http://schemas.openxmlformats.org/officeDocument/2006/relationships/image" Target="../media/image592.png"/><Relationship Id="rId15" Type="http://schemas.openxmlformats.org/officeDocument/2006/relationships/image" Target="../media/image587.png"/><Relationship Id="rId10" Type="http://schemas.openxmlformats.org/officeDocument/2006/relationships/image" Target="../media/image597.png"/><Relationship Id="rId19" Type="http://schemas.openxmlformats.org/officeDocument/2006/relationships/image" Target="../media/image5780.png"/><Relationship Id="rId4" Type="http://schemas.openxmlformats.org/officeDocument/2006/relationships/image" Target="../media/image591.png"/><Relationship Id="rId9" Type="http://schemas.openxmlformats.org/officeDocument/2006/relationships/image" Target="../media/image596.png"/><Relationship Id="rId14" Type="http://schemas.openxmlformats.org/officeDocument/2006/relationships/image" Target="../media/image585.png"/></Relationships>
</file>

<file path=ppt/slides/_rels/slide75.xml.rels><?xml version="1.0" encoding="UTF-8" standalone="yes"?>
<Relationships xmlns="http://schemas.openxmlformats.org/package/2006/relationships"><Relationship Id="rId3" Type="http://schemas.openxmlformats.org/officeDocument/2006/relationships/image" Target="../media/image2310.png"/><Relationship Id="rId2" Type="http://schemas.openxmlformats.org/officeDocument/2006/relationships/image" Target="../media/image580.png"/><Relationship Id="rId1" Type="http://schemas.openxmlformats.org/officeDocument/2006/relationships/slideLayout" Target="../slideLayouts/slideLayout6.xml"/><Relationship Id="rId6" Type="http://schemas.openxmlformats.org/officeDocument/2006/relationships/image" Target="../media/image2610.png"/><Relationship Id="rId5" Type="http://schemas.openxmlformats.org/officeDocument/2006/relationships/image" Target="../media/image2510.png"/><Relationship Id="rId4" Type="http://schemas.openxmlformats.org/officeDocument/2006/relationships/image" Target="../media/image2410.png"/></Relationships>
</file>

<file path=ppt/slides/_rels/slide76.xml.rels><?xml version="1.0" encoding="UTF-8" standalone="yes"?>
<Relationships xmlns="http://schemas.openxmlformats.org/package/2006/relationships"><Relationship Id="rId8" Type="http://schemas.openxmlformats.org/officeDocument/2006/relationships/image" Target="../media/image602.png"/><Relationship Id="rId13" Type="http://schemas.openxmlformats.org/officeDocument/2006/relationships/image" Target="../media/image607.png"/><Relationship Id="rId3" Type="http://schemas.openxmlformats.org/officeDocument/2006/relationships/image" Target="../media/image313.png"/><Relationship Id="rId7" Type="http://schemas.openxmlformats.org/officeDocument/2006/relationships/image" Target="../media/image601.png"/><Relationship Id="rId12" Type="http://schemas.openxmlformats.org/officeDocument/2006/relationships/image" Target="../media/image606.png"/><Relationship Id="rId17" Type="http://schemas.openxmlformats.org/officeDocument/2006/relationships/image" Target="../media/image3790.png"/><Relationship Id="rId2" Type="http://schemas.openxmlformats.org/officeDocument/2006/relationships/notesSlide" Target="../notesSlides/notesSlide54.xml"/><Relationship Id="rId16" Type="http://schemas.openxmlformats.org/officeDocument/2006/relationships/image" Target="../media/image610.png"/><Relationship Id="rId1" Type="http://schemas.openxmlformats.org/officeDocument/2006/relationships/slideLayout" Target="../slideLayouts/slideLayout8.xml"/><Relationship Id="rId6" Type="http://schemas.openxmlformats.org/officeDocument/2006/relationships/image" Target="../media/image600.png"/><Relationship Id="rId11" Type="http://schemas.openxmlformats.org/officeDocument/2006/relationships/image" Target="../media/image605.png"/><Relationship Id="rId5" Type="http://schemas.openxmlformats.org/officeDocument/2006/relationships/image" Target="../media/image599.png"/><Relationship Id="rId15" Type="http://schemas.openxmlformats.org/officeDocument/2006/relationships/image" Target="../media/image3750.png"/><Relationship Id="rId10" Type="http://schemas.openxmlformats.org/officeDocument/2006/relationships/image" Target="../media/image604.png"/><Relationship Id="rId4" Type="http://schemas.openxmlformats.org/officeDocument/2006/relationships/image" Target="../media/image595.png"/><Relationship Id="rId9" Type="http://schemas.openxmlformats.org/officeDocument/2006/relationships/image" Target="../media/image603.png"/><Relationship Id="rId14" Type="http://schemas.openxmlformats.org/officeDocument/2006/relationships/image" Target="../media/image608.png"/></Relationships>
</file>

<file path=ppt/slides/_rels/slide77.xml.rels><?xml version="1.0" encoding="UTF-8" standalone="yes"?>
<Relationships xmlns="http://schemas.openxmlformats.org/package/2006/relationships"><Relationship Id="rId8" Type="http://schemas.openxmlformats.org/officeDocument/2006/relationships/image" Target="../media/image613.png"/><Relationship Id="rId13" Type="http://schemas.openxmlformats.org/officeDocument/2006/relationships/image" Target="../media/image630.png"/><Relationship Id="rId3" Type="http://schemas.openxmlformats.org/officeDocument/2006/relationships/image" Target="../media/image315.png"/><Relationship Id="rId7" Type="http://schemas.openxmlformats.org/officeDocument/2006/relationships/image" Target="../media/image624.png"/><Relationship Id="rId12" Type="http://schemas.openxmlformats.org/officeDocument/2006/relationships/image" Target="../media/image629.png"/><Relationship Id="rId2" Type="http://schemas.openxmlformats.org/officeDocument/2006/relationships/notesSlide" Target="../notesSlides/notesSlide55.xml"/><Relationship Id="rId1" Type="http://schemas.openxmlformats.org/officeDocument/2006/relationships/slideLayout" Target="../slideLayouts/slideLayout8.xml"/><Relationship Id="rId6" Type="http://schemas.openxmlformats.org/officeDocument/2006/relationships/image" Target="../media/image623.png"/><Relationship Id="rId11" Type="http://schemas.openxmlformats.org/officeDocument/2006/relationships/image" Target="../media/image628.png"/><Relationship Id="rId5" Type="http://schemas.openxmlformats.org/officeDocument/2006/relationships/image" Target="../media/image622.png"/><Relationship Id="rId10" Type="http://schemas.openxmlformats.org/officeDocument/2006/relationships/image" Target="../media/image627.png"/><Relationship Id="rId4" Type="http://schemas.openxmlformats.org/officeDocument/2006/relationships/image" Target="../media/image621.png"/></Relationships>
</file>

<file path=ppt/slides/_rels/slide78.xml.rels><?xml version="1.0" encoding="UTF-8" standalone="yes"?>
<Relationships xmlns="http://schemas.openxmlformats.org/package/2006/relationships"><Relationship Id="rId8" Type="http://schemas.openxmlformats.org/officeDocument/2006/relationships/image" Target="../media/image636.png"/><Relationship Id="rId3" Type="http://schemas.openxmlformats.org/officeDocument/2006/relationships/image" Target="../media/image631.png"/><Relationship Id="rId7" Type="http://schemas.openxmlformats.org/officeDocument/2006/relationships/image" Target="../media/image635.png"/><Relationship Id="rId2" Type="http://schemas.openxmlformats.org/officeDocument/2006/relationships/notesSlide" Target="../notesSlides/notesSlide56.xml"/><Relationship Id="rId1" Type="http://schemas.openxmlformats.org/officeDocument/2006/relationships/slideLayout" Target="../slideLayouts/slideLayout8.xml"/><Relationship Id="rId6" Type="http://schemas.openxmlformats.org/officeDocument/2006/relationships/image" Target="../media/image634.png"/><Relationship Id="rId11" Type="http://schemas.openxmlformats.org/officeDocument/2006/relationships/image" Target="../media/image639.png"/><Relationship Id="rId5" Type="http://schemas.openxmlformats.org/officeDocument/2006/relationships/image" Target="../media/image633.png"/><Relationship Id="rId10" Type="http://schemas.openxmlformats.org/officeDocument/2006/relationships/image" Target="../media/image638.png"/><Relationship Id="rId4" Type="http://schemas.openxmlformats.org/officeDocument/2006/relationships/image" Target="../media/image632.png"/><Relationship Id="rId9" Type="http://schemas.openxmlformats.org/officeDocument/2006/relationships/image" Target="../media/image637.png"/></Relationships>
</file>

<file path=ppt/slides/_rels/slide79.xml.rels><?xml version="1.0" encoding="UTF-8" standalone="yes"?>
<Relationships xmlns="http://schemas.openxmlformats.org/package/2006/relationships"><Relationship Id="rId8" Type="http://schemas.openxmlformats.org/officeDocument/2006/relationships/image" Target="../media/image645.png"/><Relationship Id="rId13" Type="http://schemas.openxmlformats.org/officeDocument/2006/relationships/image" Target="../media/image617.png"/><Relationship Id="rId3" Type="http://schemas.openxmlformats.org/officeDocument/2006/relationships/image" Target="../media/image317.png"/><Relationship Id="rId7" Type="http://schemas.openxmlformats.org/officeDocument/2006/relationships/image" Target="../media/image644.png"/><Relationship Id="rId12" Type="http://schemas.openxmlformats.org/officeDocument/2006/relationships/image" Target="../media/image616.png"/><Relationship Id="rId2" Type="http://schemas.openxmlformats.org/officeDocument/2006/relationships/notesSlide" Target="../notesSlides/notesSlide57.xml"/><Relationship Id="rId1" Type="http://schemas.openxmlformats.org/officeDocument/2006/relationships/slideLayout" Target="../slideLayouts/slideLayout8.xml"/><Relationship Id="rId6" Type="http://schemas.openxmlformats.org/officeDocument/2006/relationships/image" Target="../media/image643.png"/><Relationship Id="rId11" Type="http://schemas.openxmlformats.org/officeDocument/2006/relationships/image" Target="../media/image615.png"/><Relationship Id="rId5" Type="http://schemas.openxmlformats.org/officeDocument/2006/relationships/image" Target="../media/image642.png"/><Relationship Id="rId10" Type="http://schemas.openxmlformats.org/officeDocument/2006/relationships/image" Target="../media/image647.png"/><Relationship Id="rId4" Type="http://schemas.openxmlformats.org/officeDocument/2006/relationships/image" Target="../media/image641.png"/><Relationship Id="rId9" Type="http://schemas.openxmlformats.org/officeDocument/2006/relationships/image" Target="../media/image646.png"/><Relationship Id="rId14" Type="http://schemas.openxmlformats.org/officeDocument/2006/relationships/image" Target="../media/image618.png"/></Relationships>
</file>

<file path=ppt/slides/_rels/slide8.xml.rels><?xml version="1.0" encoding="UTF-8" standalone="yes"?>
<Relationships xmlns="http://schemas.openxmlformats.org/package/2006/relationships"><Relationship Id="rId3" Type="http://schemas.openxmlformats.org/officeDocument/2006/relationships/image" Target="../media/image1710.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2.png"/><Relationship Id="rId4" Type="http://schemas.openxmlformats.org/officeDocument/2006/relationships/image" Target="../media/image1810.png"/></Relationships>
</file>

<file path=ppt/slides/_rels/slide80.xml.rels><?xml version="1.0" encoding="UTF-8" standalone="yes"?>
<Relationships xmlns="http://schemas.openxmlformats.org/package/2006/relationships"><Relationship Id="rId8" Type="http://schemas.openxmlformats.org/officeDocument/2006/relationships/image" Target="../media/image653.png"/><Relationship Id="rId13" Type="http://schemas.openxmlformats.org/officeDocument/2006/relationships/image" Target="../media/image650.png"/><Relationship Id="rId18" Type="http://schemas.openxmlformats.org/officeDocument/2006/relationships/image" Target="../media/image667.png"/><Relationship Id="rId26" Type="http://schemas.openxmlformats.org/officeDocument/2006/relationships/image" Target="../media/image675.png"/><Relationship Id="rId3" Type="http://schemas.openxmlformats.org/officeDocument/2006/relationships/image" Target="../media/image619.png"/><Relationship Id="rId21" Type="http://schemas.openxmlformats.org/officeDocument/2006/relationships/image" Target="../media/image657.png"/><Relationship Id="rId7" Type="http://schemas.openxmlformats.org/officeDocument/2006/relationships/image" Target="../media/image652.png"/><Relationship Id="rId12" Type="http://schemas.openxmlformats.org/officeDocument/2006/relationships/image" Target="../media/image649.png"/><Relationship Id="rId17" Type="http://schemas.openxmlformats.org/officeDocument/2006/relationships/image" Target="../media/image666.png"/><Relationship Id="rId25" Type="http://schemas.openxmlformats.org/officeDocument/2006/relationships/image" Target="../media/image674.png"/><Relationship Id="rId2" Type="http://schemas.openxmlformats.org/officeDocument/2006/relationships/notesSlide" Target="../notesSlides/notesSlide58.xml"/><Relationship Id="rId16" Type="http://schemas.openxmlformats.org/officeDocument/2006/relationships/image" Target="../media/image656.png"/><Relationship Id="rId20" Type="http://schemas.openxmlformats.org/officeDocument/2006/relationships/image" Target="../media/image669.png"/><Relationship Id="rId1" Type="http://schemas.openxmlformats.org/officeDocument/2006/relationships/slideLayout" Target="../slideLayouts/slideLayout8.xml"/><Relationship Id="rId6" Type="http://schemas.openxmlformats.org/officeDocument/2006/relationships/image" Target="../media/image626.png"/><Relationship Id="rId11" Type="http://schemas.openxmlformats.org/officeDocument/2006/relationships/image" Target="../media/image648.png"/><Relationship Id="rId24" Type="http://schemas.openxmlformats.org/officeDocument/2006/relationships/image" Target="../media/image673.png"/><Relationship Id="rId5" Type="http://schemas.openxmlformats.org/officeDocument/2006/relationships/image" Target="../media/image625.png"/><Relationship Id="rId15" Type="http://schemas.openxmlformats.org/officeDocument/2006/relationships/image" Target="../media/image655.png"/><Relationship Id="rId23" Type="http://schemas.openxmlformats.org/officeDocument/2006/relationships/image" Target="../media/image672.png"/><Relationship Id="rId10" Type="http://schemas.openxmlformats.org/officeDocument/2006/relationships/image" Target="../media/image640.png"/><Relationship Id="rId19" Type="http://schemas.openxmlformats.org/officeDocument/2006/relationships/image" Target="../media/image668.png"/><Relationship Id="rId4" Type="http://schemas.openxmlformats.org/officeDocument/2006/relationships/image" Target="../media/image620.png"/><Relationship Id="rId9" Type="http://schemas.openxmlformats.org/officeDocument/2006/relationships/image" Target="../media/image654.png"/><Relationship Id="rId14" Type="http://schemas.openxmlformats.org/officeDocument/2006/relationships/image" Target="../media/image651.png"/><Relationship Id="rId22" Type="http://schemas.openxmlformats.org/officeDocument/2006/relationships/image" Target="../media/image671.png"/></Relationships>
</file>

<file path=ppt/slides/_rels/slide81.xml.rels><?xml version="1.0" encoding="UTF-8" standalone="yes"?>
<Relationships xmlns="http://schemas.openxmlformats.org/package/2006/relationships"><Relationship Id="rId8" Type="http://schemas.openxmlformats.org/officeDocument/2006/relationships/image" Target="../media/image676.png"/><Relationship Id="rId3" Type="http://schemas.openxmlformats.org/officeDocument/2006/relationships/slide" Target="slide21.xml"/><Relationship Id="rId7" Type="http://schemas.openxmlformats.org/officeDocument/2006/relationships/image" Target="../media/image318.png"/><Relationship Id="rId2" Type="http://schemas.openxmlformats.org/officeDocument/2006/relationships/notesSlide" Target="../notesSlides/notesSlide59.xml"/><Relationship Id="rId1" Type="http://schemas.openxmlformats.org/officeDocument/2006/relationships/slideLayout" Target="../slideLayouts/slideLayout8.xml"/><Relationship Id="rId6" Type="http://schemas.openxmlformats.org/officeDocument/2006/relationships/slide" Target="slide24.xml"/><Relationship Id="rId5" Type="http://schemas.openxmlformats.org/officeDocument/2006/relationships/slide" Target="slide23.xml"/><Relationship Id="rId4" Type="http://schemas.openxmlformats.org/officeDocument/2006/relationships/slide" Target="slide15.xml"/></Relationships>
</file>

<file path=ppt/slides/_rels/slide82.xml.rels><?xml version="1.0" encoding="UTF-8" standalone="yes"?>
<Relationships xmlns="http://schemas.openxmlformats.org/package/2006/relationships"><Relationship Id="rId3" Type="http://schemas.openxmlformats.org/officeDocument/2006/relationships/image" Target="../media/image677.png"/><Relationship Id="rId2" Type="http://schemas.openxmlformats.org/officeDocument/2006/relationships/notesSlide" Target="../notesSlides/notesSlide60.xml"/><Relationship Id="rId1" Type="http://schemas.openxmlformats.org/officeDocument/2006/relationships/slideLayout" Target="../slideLayouts/slideLayout8.xml"/><Relationship Id="rId6" Type="http://schemas.openxmlformats.org/officeDocument/2006/relationships/image" Target="../media/image680.png"/><Relationship Id="rId5" Type="http://schemas.openxmlformats.org/officeDocument/2006/relationships/image" Target="../media/image679.png"/><Relationship Id="rId4" Type="http://schemas.openxmlformats.org/officeDocument/2006/relationships/image" Target="../media/image678.png"/></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p:nvPr/>
        </p:nvCxnSpPr>
        <p:spPr>
          <a:xfrm>
            <a:off x="7275169" y="4623340"/>
            <a:ext cx="4680000"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真空中的静电场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16 L 0.10872 0.00347 C 0.08945 0.00347 0.07031 0.00231 0.05117 0.00116 C 0.04492 0.00092 0.0388 -0.00047 0.03242 -0.00093 C 0.02474 -0.00116 0.0168 -0.00093 0.00911 -0.00093 L 0.00911 -0.00093 " pathEditMode="relative" ptsTypes="AAAAAAA">
                                      <p:cBhvr>
                                        <p:cTn id="10" dur="2000" fill="hold"/>
                                        <p:tgtEl>
                                          <p:spTgt spid="3"/>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5"/>
          <p:cNvSpPr txBox="1">
            <a:spLocks noChangeArrowheads="1"/>
          </p:cNvSpPr>
          <p:nvPr/>
        </p:nvSpPr>
        <p:spPr bwMode="auto">
          <a:xfrm>
            <a:off x="825500" y="628651"/>
            <a:ext cx="518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SzTx/>
              <a:buFontTx/>
              <a:buNone/>
            </a:pPr>
            <a:r>
              <a:rPr kumimoji="0" lang="en-US" altLang="zh-CN" sz="2800" dirty="0">
                <a:solidFill>
                  <a:srgbClr val="6600CC"/>
                </a:solidFill>
                <a:ea typeface="微软雅黑" panose="020B0503020204020204" pitchFamily="34" charset="-122"/>
              </a:rPr>
              <a:t>5</a:t>
            </a:r>
            <a:r>
              <a:rPr kumimoji="0" lang="zh-CN" altLang="en-US" sz="2800" dirty="0">
                <a:solidFill>
                  <a:srgbClr val="6600CC"/>
                </a:solidFill>
                <a:ea typeface="微软雅黑" panose="020B0503020204020204" pitchFamily="34" charset="-122"/>
              </a:rPr>
              <a:t>、电荷的相对论不变性</a:t>
            </a:r>
            <a:endParaRPr lang="zh-CN" altLang="en-US" sz="2800" dirty="0">
              <a:solidFill>
                <a:srgbClr val="6600CC"/>
              </a:solidFill>
              <a:ea typeface="微软雅黑" panose="020B0503020204020204" pitchFamily="34" charset="-122"/>
            </a:endParaRPr>
          </a:p>
        </p:txBody>
      </p:sp>
      <p:sp>
        <p:nvSpPr>
          <p:cNvPr id="77830" name="Text Box 6"/>
          <p:cNvSpPr txBox="1">
            <a:spLocks noChangeArrowheads="1"/>
          </p:cNvSpPr>
          <p:nvPr/>
        </p:nvSpPr>
        <p:spPr bwMode="auto">
          <a:xfrm>
            <a:off x="825500" y="1416050"/>
            <a:ext cx="87249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在不同的参照系内观察，同一个带电粒子的电量不变。电荷的这一性质叫做电荷的相对论不变性。</a:t>
            </a:r>
          </a:p>
        </p:txBody>
      </p:sp>
      <p:sp>
        <p:nvSpPr>
          <p:cNvPr id="77831" name="Text Box 7"/>
          <p:cNvSpPr txBox="1">
            <a:spLocks noChangeArrowheads="1"/>
          </p:cNvSpPr>
          <p:nvPr/>
        </p:nvSpPr>
        <p:spPr bwMode="auto">
          <a:xfrm>
            <a:off x="825500" y="2548976"/>
            <a:ext cx="87249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比较处于电中性的氢分子和氦原子的运动状态，可说明电量的相对论不变性</a:t>
            </a:r>
            <a:r>
              <a:rPr lang="zh-CN" altLang="en-US" sz="2800" dirty="0">
                <a:solidFill>
                  <a:srgbClr val="0000FF"/>
                </a:solidFill>
                <a:ea typeface="微软雅黑" panose="020B0503020204020204" pitchFamily="34" charset="-122"/>
              </a:rPr>
              <a:t> </a:t>
            </a:r>
          </a:p>
        </p:txBody>
      </p:sp>
      <p:pic>
        <p:nvPicPr>
          <p:cNvPr id="4" name="图片 3"/>
          <p:cNvPicPr>
            <a:picLocks noChangeAspect="1"/>
          </p:cNvPicPr>
          <p:nvPr/>
        </p:nvPicPr>
        <p:blipFill>
          <a:blip r:embed="rId3"/>
          <a:stretch>
            <a:fillRect/>
          </a:stretch>
        </p:blipFill>
        <p:spPr>
          <a:xfrm>
            <a:off x="1323975" y="3793865"/>
            <a:ext cx="2797389" cy="2686050"/>
          </a:xfrm>
          <a:prstGeom prst="rect">
            <a:avLst/>
          </a:prstGeom>
        </p:spPr>
      </p:pic>
      <p:pic>
        <p:nvPicPr>
          <p:cNvPr id="5" name="图片 4"/>
          <p:cNvPicPr>
            <a:picLocks noChangeAspect="1"/>
          </p:cNvPicPr>
          <p:nvPr/>
        </p:nvPicPr>
        <p:blipFill>
          <a:blip r:embed="rId4">
            <a:clrChange>
              <a:clrFrom>
                <a:srgbClr val="FFFFFF"/>
              </a:clrFrom>
              <a:clrTo>
                <a:srgbClr val="FFFFFF">
                  <a:alpha val="0"/>
                </a:srgbClr>
              </a:clrTo>
            </a:clrChange>
          </a:blip>
          <a:stretch>
            <a:fillRect/>
          </a:stretch>
        </p:blipFill>
        <p:spPr>
          <a:xfrm>
            <a:off x="4997449" y="3793865"/>
            <a:ext cx="4210565" cy="2686050"/>
          </a:xfrm>
          <a:prstGeom prst="rect">
            <a:avLst/>
          </a:prstGeom>
        </p:spPr>
      </p:pic>
    </p:spTree>
    <p:extLst>
      <p:ext uri="{BB962C8B-B14F-4D97-AF65-F5344CB8AC3E}">
        <p14:creationId xmlns:p14="http://schemas.microsoft.com/office/powerpoint/2010/main" val="24892525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5058"/>
                                        </p:tgtEl>
                                        <p:attrNameLst>
                                          <p:attrName>style.visibility</p:attrName>
                                        </p:attrNameLst>
                                      </p:cBhvr>
                                      <p:to>
                                        <p:strVal val="visible"/>
                                      </p:to>
                                    </p:set>
                                    <p:animEffect transition="in" filter="wipe(left)">
                                      <p:cBhvr>
                                        <p:cTn id="7" dur="500"/>
                                        <p:tgtEl>
                                          <p:spTgt spid="4505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7830"/>
                                        </p:tgtEl>
                                        <p:attrNameLst>
                                          <p:attrName>style.visibility</p:attrName>
                                        </p:attrNameLst>
                                      </p:cBhvr>
                                      <p:to>
                                        <p:strVal val="visible"/>
                                      </p:to>
                                    </p:set>
                                    <p:animEffect transition="in" filter="blinds(horizontal)">
                                      <p:cBhvr>
                                        <p:cTn id="12" dur="500"/>
                                        <p:tgtEl>
                                          <p:spTgt spid="7783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831"/>
                                        </p:tgtEl>
                                        <p:attrNameLst>
                                          <p:attrName>style.visibility</p:attrName>
                                        </p:attrNameLst>
                                      </p:cBhvr>
                                      <p:to>
                                        <p:strVal val="visible"/>
                                      </p:to>
                                    </p:set>
                                    <p:animEffect transition="in" filter="wipe(left)">
                                      <p:cBhvr>
                                        <p:cTn id="17" dur="500"/>
                                        <p:tgtEl>
                                          <p:spTgt spid="77831"/>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058" grpId="0"/>
      <p:bldP spid="77830" grpId="0" autoUpdateAnimBg="0"/>
      <p:bldP spid="77831" grpId="0"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 Box 5"/>
          <p:cNvSpPr txBox="1">
            <a:spLocks noChangeArrowheads="1"/>
          </p:cNvSpPr>
          <p:nvPr/>
        </p:nvSpPr>
        <p:spPr bwMode="auto">
          <a:xfrm>
            <a:off x="636588" y="368929"/>
            <a:ext cx="24955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6600CC"/>
                </a:solidFill>
                <a:ea typeface="微软雅黑" panose="020B0503020204020204" pitchFamily="34" charset="-122"/>
              </a:rPr>
              <a:t>二、库仑定律</a:t>
            </a:r>
          </a:p>
        </p:txBody>
      </p:sp>
      <p:sp>
        <p:nvSpPr>
          <p:cNvPr id="78855" name="Text Box 7"/>
          <p:cNvSpPr txBox="1">
            <a:spLocks noChangeArrowheads="1"/>
          </p:cNvSpPr>
          <p:nvPr/>
        </p:nvSpPr>
        <p:spPr bwMode="auto">
          <a:xfrm>
            <a:off x="636588" y="1874836"/>
            <a:ext cx="9078912"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2</a:t>
            </a:r>
            <a:r>
              <a:rPr lang="zh-CN" altLang="en-US" sz="2800" dirty="0">
                <a:solidFill>
                  <a:srgbClr val="0000FF"/>
                </a:solidFill>
                <a:latin typeface="微软雅黑" panose="020B0503020204020204" pitchFamily="34" charset="-122"/>
                <a:ea typeface="微软雅黑" panose="020B0503020204020204" pitchFamily="34" charset="-122"/>
              </a:rPr>
              <a:t>、</a:t>
            </a:r>
            <a:r>
              <a:rPr lang="zh-CN" altLang="en-US" sz="2800" dirty="0">
                <a:solidFill>
                  <a:srgbClr val="FF0000"/>
                </a:solidFill>
                <a:latin typeface="微软雅黑" panose="020B0503020204020204" pitchFamily="34" charset="-122"/>
                <a:ea typeface="微软雅黑" panose="020B0503020204020204" pitchFamily="34" charset="-122"/>
              </a:rPr>
              <a:t>库仑定律</a:t>
            </a:r>
            <a:r>
              <a:rPr lang="zh-CN" altLang="en-US" sz="2800" dirty="0">
                <a:solidFill>
                  <a:srgbClr val="0000FF"/>
                </a:solidFill>
                <a:latin typeface="微软雅黑" panose="020B0503020204020204" pitchFamily="34" charset="-122"/>
                <a:ea typeface="微软雅黑" panose="020B0503020204020204" pitchFamily="34" charset="-122"/>
              </a:rPr>
              <a:t>：在真空中，两个静止</a:t>
            </a:r>
            <a:r>
              <a:rPr lang="zh-CN" altLang="en-US" sz="2800" dirty="0">
                <a:solidFill>
                  <a:srgbClr val="FF0000"/>
                </a:solidFill>
                <a:latin typeface="微软雅黑" panose="020B0503020204020204" pitchFamily="34" charset="-122"/>
                <a:ea typeface="微软雅黑" panose="020B0503020204020204" pitchFamily="34" charset="-122"/>
              </a:rPr>
              <a:t>点电荷</a:t>
            </a:r>
            <a:r>
              <a:rPr lang="zh-CN" altLang="en-US" sz="2800" dirty="0">
                <a:solidFill>
                  <a:srgbClr val="0000FF"/>
                </a:solidFill>
                <a:latin typeface="微软雅黑" panose="020B0503020204020204" pitchFamily="34" charset="-122"/>
                <a:ea typeface="微软雅黑" panose="020B0503020204020204" pitchFamily="34" charset="-122"/>
              </a:rPr>
              <a:t>之间的相互作用力大小，与它们的电量的乘积成正比，与它们之间距离的平方成反比；作用力的方向沿着它们的联线，同号电荷相斥，异号电荷相吸</a:t>
            </a:r>
          </a:p>
        </p:txBody>
      </p:sp>
      <p:sp>
        <p:nvSpPr>
          <p:cNvPr id="78873" name="Text Box 25"/>
          <p:cNvSpPr txBox="1">
            <a:spLocks noChangeArrowheads="1"/>
          </p:cNvSpPr>
          <p:nvPr/>
        </p:nvSpPr>
        <p:spPr bwMode="auto">
          <a:xfrm>
            <a:off x="3091947" y="5567596"/>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表示单位矢量</a:t>
            </a:r>
            <a:endParaRPr lang="zh-CN" altLang="en-US" sz="2800" dirty="0">
              <a:solidFill>
                <a:srgbClr val="0000FF"/>
              </a:solidFill>
              <a:ea typeface="微软雅黑" panose="020B0503020204020204" pitchFamily="34" charset="-122"/>
            </a:endParaRPr>
          </a:p>
        </p:txBody>
      </p:sp>
      <p:sp>
        <p:nvSpPr>
          <p:cNvPr id="78874" name="AutoShape 26"/>
          <p:cNvSpPr>
            <a:spLocks noChangeArrowheads="1"/>
          </p:cNvSpPr>
          <p:nvPr/>
        </p:nvSpPr>
        <p:spPr bwMode="auto">
          <a:xfrm>
            <a:off x="3642434" y="4873300"/>
            <a:ext cx="2085956" cy="558800"/>
          </a:xfrm>
          <a:prstGeom prst="wedgeRectCallout">
            <a:avLst>
              <a:gd name="adj1" fmla="val -80443"/>
              <a:gd name="adj2" fmla="val -112247"/>
            </a:avLst>
          </a:prstGeom>
          <a:noFill/>
          <a:ln w="952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ea typeface="微软雅黑" panose="020B0503020204020204" pitchFamily="34" charset="-122"/>
              </a:rPr>
              <a:t>真空电容率 </a:t>
            </a:r>
          </a:p>
        </p:txBody>
      </p:sp>
      <p:sp>
        <p:nvSpPr>
          <p:cNvPr id="3096" name="Rectangle 61"/>
          <p:cNvSpPr>
            <a:spLocks noChangeArrowheads="1"/>
          </p:cNvSpPr>
          <p:nvPr/>
        </p:nvSpPr>
        <p:spPr bwMode="auto">
          <a:xfrm>
            <a:off x="636588" y="6163291"/>
            <a:ext cx="748628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注意：库仑定律</a:t>
            </a:r>
            <a:r>
              <a:rPr lang="zh-CN" altLang="en-US" sz="2800" dirty="0">
                <a:solidFill>
                  <a:srgbClr val="FF0000"/>
                </a:solidFill>
                <a:ea typeface="微软雅黑" panose="020B0503020204020204" pitchFamily="34" charset="-122"/>
              </a:rPr>
              <a:t>适用于点电荷</a:t>
            </a:r>
            <a:r>
              <a:rPr lang="zh-CN" altLang="en-US" sz="2800" dirty="0">
                <a:solidFill>
                  <a:srgbClr val="0000FF"/>
                </a:solidFill>
                <a:ea typeface="微软雅黑" panose="020B0503020204020204" pitchFamily="34" charset="-122"/>
              </a:rPr>
              <a:t>（</a:t>
            </a:r>
            <a:r>
              <a:rPr lang="en-US" altLang="zh-CN" sz="2800" dirty="0">
                <a:solidFill>
                  <a:srgbClr val="0000FF"/>
                </a:solidFill>
                <a:ea typeface="微软雅黑" panose="020B0503020204020204" pitchFamily="34" charset="-122"/>
              </a:rPr>
              <a:t>point charges</a:t>
            </a:r>
            <a:r>
              <a:rPr lang="zh-CN" altLang="en-US" sz="2800" dirty="0">
                <a:solidFill>
                  <a:srgbClr val="0000FF"/>
                </a:solidFill>
                <a:ea typeface="微软雅黑" panose="020B0503020204020204" pitchFamily="34" charset="-122"/>
              </a:rPr>
              <a:t>）</a:t>
            </a:r>
          </a:p>
        </p:txBody>
      </p:sp>
      <p:sp>
        <p:nvSpPr>
          <p:cNvPr id="25" name="Rectangle 41"/>
          <p:cNvSpPr>
            <a:spLocks noChangeArrowheads="1"/>
          </p:cNvSpPr>
          <p:nvPr/>
        </p:nvSpPr>
        <p:spPr bwMode="auto">
          <a:xfrm>
            <a:off x="636588" y="972789"/>
            <a:ext cx="9078912" cy="9541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a:t>
            </a:r>
            <a:r>
              <a:rPr lang="zh-CN" altLang="zh-CN" sz="2800" dirty="0">
                <a:solidFill>
                  <a:srgbClr val="FF0000"/>
                </a:solidFill>
                <a:ea typeface="微软雅黑" panose="020B0503020204020204" pitchFamily="34" charset="-122"/>
              </a:rPr>
              <a:t>点电荷</a:t>
            </a:r>
            <a:r>
              <a:rPr lang="zh-CN" altLang="zh-CN" sz="2800" dirty="0">
                <a:solidFill>
                  <a:srgbClr val="0000FF"/>
                </a:solidFill>
                <a:ea typeface="微软雅黑" panose="020B0503020204020204" pitchFamily="34" charset="-122"/>
              </a:rPr>
              <a:t>：带电体的大小、形状与电荷在其上的分布状况对它们之间的相互作用力的影响很小可以忽略。</a:t>
            </a:r>
          </a:p>
        </p:txBody>
      </p:sp>
      <mc:AlternateContent xmlns:mc="http://schemas.openxmlformats.org/markup-compatibility/2006" xmlns:a14="http://schemas.microsoft.com/office/drawing/2010/main">
        <mc:Choice Requires="a14">
          <p:sp>
            <p:nvSpPr>
              <p:cNvPr id="26" name="矩形 25"/>
              <p:cNvSpPr/>
              <p:nvPr/>
            </p:nvSpPr>
            <p:spPr>
              <a:xfrm>
                <a:off x="1178153" y="3611053"/>
                <a:ext cx="3249799" cy="100521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sub>
                          <m:r>
                            <a:rPr lang="en-US" altLang="zh-CN" sz="2800" b="0" i="1" smtClean="0">
                              <a:solidFill>
                                <a:srgbClr val="FF0000"/>
                              </a:solidFill>
                              <a:latin typeface="Cambria Math" panose="02040503050406030204" pitchFamily="18" charset="0"/>
                              <a:ea typeface="Cambria Math" panose="02040503050406030204" pitchFamily="18" charset="0"/>
                            </a:rPr>
                            <m:t>12</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b="0" i="1" smtClean="0">
                                  <a:solidFill>
                                    <a:srgbClr val="FF0000"/>
                                  </a:solidFill>
                                  <a:latin typeface="Cambria Math" panose="02040503050406030204" pitchFamily="18" charset="0"/>
                                  <a:ea typeface="Cambria Math" panose="02040503050406030204" pitchFamily="18" charset="0"/>
                                </a:rPr>
                                <m:t>0</m:t>
                              </m:r>
                            </m:sub>
                          </m:sSub>
                        </m:den>
                      </m:f>
                      <m:f>
                        <m:fPr>
                          <m:ctrlPr>
                            <a:rPr lang="en-US" altLang="zh-CN" sz="2800" b="0" i="1" smtClean="0">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num>
                        <m:den>
                          <m:sSubSup>
                            <m:sSubSupPr>
                              <m:ctrlPr>
                                <a:rPr lang="en-US" altLang="zh-CN" sz="2800" i="1">
                                  <a:solidFill>
                                    <a:srgbClr val="FF0000"/>
                                  </a:solidFill>
                                  <a:latin typeface="Cambria Math"/>
                                </a:rPr>
                              </m:ctrlPr>
                            </m:sSubSupPr>
                            <m:e>
                              <m:r>
                                <a:rPr lang="en-US" altLang="zh-CN" sz="2800" b="0" i="1" smtClean="0">
                                  <a:solidFill>
                                    <a:srgbClr val="FF0000"/>
                                  </a:solidFill>
                                  <a:latin typeface="Cambria Math" panose="02040503050406030204" pitchFamily="18" charset="0"/>
                                </a:rPr>
                                <m:t>𝑟</m:t>
                              </m:r>
                            </m:e>
                            <m:sub>
                              <m:r>
                                <a:rPr lang="en-US" altLang="zh-CN" sz="2800" i="1">
                                  <a:solidFill>
                                    <a:srgbClr val="FF0000"/>
                                  </a:solidFill>
                                  <a:latin typeface="Cambria Math" panose="02040503050406030204" pitchFamily="18" charset="0"/>
                                </a:rPr>
                                <m:t>1</m:t>
                              </m:r>
                              <m:r>
                                <a:rPr lang="en-US" altLang="zh-CN" sz="2800" b="0" i="1" smtClean="0">
                                  <a:solidFill>
                                    <a:srgbClr val="FF0000"/>
                                  </a:solidFill>
                                  <a:latin typeface="Cambria Math" panose="02040503050406030204" pitchFamily="18" charset="0"/>
                                </a:rPr>
                                <m:t>2</m:t>
                              </m:r>
                            </m:sub>
                            <m:sup>
                              <m:r>
                                <a:rPr lang="en-US" altLang="zh-CN" sz="2800" i="1">
                                  <a:solidFill>
                                    <a:srgbClr val="FF0000"/>
                                  </a:solidFill>
                                  <a:latin typeface="Cambria Math" panose="02040503050406030204" pitchFamily="18" charset="0"/>
                                </a:rPr>
                                <m:t>2</m:t>
                              </m:r>
                            </m:sup>
                          </m:sSubSup>
                        </m:den>
                      </m:f>
                      <m:sSub>
                        <m:sSubPr>
                          <m:ctrlPr>
                            <a:rPr lang="en-US" altLang="zh-CN" sz="2800" i="1" dirty="0" smtClean="0">
                              <a:solidFill>
                                <a:srgbClr val="FF0000"/>
                              </a:solidFill>
                              <a:latin typeface="Cambria Math"/>
                            </a:rPr>
                          </m:ctrlPr>
                        </m:sSubPr>
                        <m:e>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sub>
                          <m:r>
                            <a:rPr lang="en-US" altLang="zh-CN" sz="2800" b="0" i="1" dirty="0" smtClean="0">
                              <a:solidFill>
                                <a:srgbClr val="FF0000"/>
                              </a:solidFill>
                              <a:latin typeface="Cambria Math" panose="02040503050406030204" pitchFamily="18" charset="0"/>
                            </a:rPr>
                            <m:t>12</m:t>
                          </m:r>
                        </m:sub>
                      </m:sSub>
                    </m:oMath>
                  </m:oMathPara>
                </a14:m>
                <a:endParaRPr lang="zh-CN" altLang="en-US" sz="2800" dirty="0">
                  <a:solidFill>
                    <a:srgbClr val="FF0000"/>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1178153" y="3611053"/>
                <a:ext cx="3249799" cy="100521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1178153" y="4788663"/>
                <a:ext cx="22120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1178153" y="4788663"/>
                <a:ext cx="2212016"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193142" y="5567596"/>
                <a:ext cx="1953985"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dirty="0" smtClean="0">
                              <a:solidFill>
                                <a:srgbClr val="0000FF"/>
                              </a:solidFill>
                              <a:latin typeface="Cambria Math"/>
                            </a:rPr>
                          </m:ctrlPr>
                        </m:sSubPr>
                        <m:e>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e>
                        <m:sub>
                          <m:r>
                            <a:rPr lang="en-US" altLang="zh-CN" sz="2800" b="0" i="1" dirty="0" smtClean="0">
                              <a:solidFill>
                                <a:srgbClr val="0000FF"/>
                              </a:solidFill>
                              <a:latin typeface="Cambria Math" panose="02040503050406030204" pitchFamily="18" charset="0"/>
                            </a:rPr>
                            <m:t>12</m:t>
                          </m:r>
                        </m:sub>
                      </m:sSub>
                      <m:r>
                        <a:rPr lang="en-US" altLang="zh-CN" sz="2800" b="0" i="1" dirty="0" smtClean="0">
                          <a:solidFill>
                            <a:srgbClr val="0000FF"/>
                          </a:solidFill>
                          <a:latin typeface="Cambria Math" panose="02040503050406030204" pitchFamily="18" charset="0"/>
                        </a:rPr>
                        <m:t>=−</m:t>
                      </m:r>
                      <m:sSub>
                        <m:sSubPr>
                          <m:ctrlPr>
                            <a:rPr lang="en-US" altLang="zh-CN" sz="2800" i="1" dirty="0">
                              <a:solidFill>
                                <a:srgbClr val="0000FF"/>
                              </a:solidFill>
                              <a:latin typeface="Cambria Math"/>
                            </a:rPr>
                          </m:ctrlPr>
                        </m:sSubPr>
                        <m:e>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e>
                        <m:sub>
                          <m:r>
                            <a:rPr lang="en-US" altLang="zh-CN" sz="2800" b="0" i="1" dirty="0" smtClean="0">
                              <a:solidFill>
                                <a:srgbClr val="0000FF"/>
                              </a:solidFill>
                              <a:latin typeface="Cambria Math" panose="02040503050406030204" pitchFamily="18" charset="0"/>
                            </a:rPr>
                            <m:t>21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1193142" y="5567596"/>
                <a:ext cx="195398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655916" y="5212776"/>
                <a:ext cx="4136196" cy="9568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85</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2</m:t>
                          </m:r>
                        </m:sup>
                      </m:sSup>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𝐶</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𝑁</m:t>
                          </m:r>
                          <m:r>
                            <a:rPr lang="zh-CN" altLang="en-US"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655916" y="5212776"/>
                <a:ext cx="4136196" cy="956865"/>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728389" y="3256259"/>
            <a:ext cx="3758960" cy="2137649"/>
            <a:chOff x="5728389" y="3256259"/>
            <a:chExt cx="3758960" cy="2137649"/>
          </a:xfrm>
        </p:grpSpPr>
        <p:sp>
          <p:nvSpPr>
            <p:cNvPr id="78859" name="Line 11"/>
            <p:cNvSpPr>
              <a:spLocks noChangeShapeType="1"/>
            </p:cNvSpPr>
            <p:nvPr/>
          </p:nvSpPr>
          <p:spPr bwMode="auto">
            <a:xfrm flipV="1">
              <a:off x="6251575" y="3805236"/>
              <a:ext cx="762000" cy="1219200"/>
            </a:xfrm>
            <a:prstGeom prst="line">
              <a:avLst/>
            </a:prstGeom>
            <a:noFill/>
            <a:ln w="41275"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0" name="Line 12"/>
            <p:cNvSpPr>
              <a:spLocks noChangeShapeType="1"/>
            </p:cNvSpPr>
            <p:nvPr/>
          </p:nvSpPr>
          <p:spPr bwMode="auto">
            <a:xfrm flipV="1">
              <a:off x="6251575" y="4275136"/>
              <a:ext cx="2057400" cy="742950"/>
            </a:xfrm>
            <a:prstGeom prst="line">
              <a:avLst/>
            </a:prstGeom>
            <a:noFill/>
            <a:ln w="41275"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1" name="Line 13"/>
            <p:cNvSpPr>
              <a:spLocks noChangeShapeType="1"/>
            </p:cNvSpPr>
            <p:nvPr/>
          </p:nvSpPr>
          <p:spPr bwMode="auto">
            <a:xfrm>
              <a:off x="6989763" y="3833811"/>
              <a:ext cx="1371600" cy="457200"/>
            </a:xfrm>
            <a:prstGeom prst="line">
              <a:avLst/>
            </a:prstGeom>
            <a:noFill/>
            <a:ln w="41275" cap="sq">
              <a:solidFill>
                <a:srgbClr val="0000FF"/>
              </a:solidFill>
              <a:round/>
              <a:headEnd type="none" w="sm" len="sm"/>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2" name="Line 14"/>
            <p:cNvSpPr>
              <a:spLocks noChangeShapeType="1"/>
            </p:cNvSpPr>
            <p:nvPr/>
          </p:nvSpPr>
          <p:spPr bwMode="auto">
            <a:xfrm>
              <a:off x="8308975" y="4262436"/>
              <a:ext cx="457200" cy="152400"/>
            </a:xfrm>
            <a:prstGeom prst="line">
              <a:avLst/>
            </a:prstGeom>
            <a:noFill/>
            <a:ln w="41275" cap="sq">
              <a:solidFill>
                <a:srgbClr val="993300"/>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8863" name="Line 15"/>
            <p:cNvSpPr>
              <a:spLocks noChangeShapeType="1"/>
            </p:cNvSpPr>
            <p:nvPr/>
          </p:nvSpPr>
          <p:spPr bwMode="auto">
            <a:xfrm>
              <a:off x="6480175" y="3652836"/>
              <a:ext cx="457200" cy="152400"/>
            </a:xfrm>
            <a:prstGeom prst="line">
              <a:avLst/>
            </a:prstGeom>
            <a:noFill/>
            <a:ln w="412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矩形 29"/>
                <p:cNvSpPr/>
                <p:nvPr/>
              </p:nvSpPr>
              <p:spPr>
                <a:xfrm>
                  <a:off x="8711752" y="4127096"/>
                  <a:ext cx="775597"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711752" y="4127096"/>
                  <a:ext cx="775597"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5728389" y="3256259"/>
                  <a:ext cx="78386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21</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5728389" y="3256259"/>
                  <a:ext cx="783868"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760078" y="3294716"/>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6760078" y="3294716"/>
                  <a:ext cx="62991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8196260" y="372004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8196260" y="3720048"/>
                  <a:ext cx="638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385262" y="3452602"/>
                  <a:ext cx="7273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385262" y="3452602"/>
                  <a:ext cx="72731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363964" y="4532311"/>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363964" y="4532311"/>
                  <a:ext cx="58330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6098373" y="3943264"/>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6098373" y="3943264"/>
                  <a:ext cx="57502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5816290" y="48706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5816290" y="4870688"/>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86684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106"/>
                                        </p:tgtEl>
                                        <p:attrNameLst>
                                          <p:attrName>style.visibility</p:attrName>
                                        </p:attrNameLst>
                                      </p:cBhvr>
                                      <p:to>
                                        <p:strVal val="visible"/>
                                      </p:to>
                                    </p:set>
                                    <p:animEffect transition="in" filter="wipe(left)">
                                      <p:cBhvr>
                                        <p:cTn id="7" dur="500"/>
                                        <p:tgtEl>
                                          <p:spTgt spid="471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8855"/>
                                        </p:tgtEl>
                                        <p:attrNameLst>
                                          <p:attrName>style.visibility</p:attrName>
                                        </p:attrNameLst>
                                      </p:cBhvr>
                                      <p:to>
                                        <p:strVal val="visible"/>
                                      </p:to>
                                    </p:set>
                                    <p:animEffect transition="in" filter="wipe(left)">
                                      <p:cBhvr>
                                        <p:cTn id="17" dur="500"/>
                                        <p:tgtEl>
                                          <p:spTgt spid="788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wipe(left)">
                                      <p:cBhvr>
                                        <p:cTn id="32" dur="500"/>
                                        <p:tgtEl>
                                          <p:spTgt spid="2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873"/>
                                        </p:tgtEl>
                                        <p:attrNameLst>
                                          <p:attrName>style.visibility</p:attrName>
                                        </p:attrNameLst>
                                      </p:cBhvr>
                                      <p:to>
                                        <p:strVal val="visible"/>
                                      </p:to>
                                    </p:set>
                                    <p:animEffect transition="in" filter="wipe(left)">
                                      <p:cBhvr>
                                        <p:cTn id="42" dur="500"/>
                                        <p:tgtEl>
                                          <p:spTgt spid="7887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2" fill="hold" grpId="0" nodeType="clickEffect">
                                  <p:stCondLst>
                                    <p:cond delay="0"/>
                                  </p:stCondLst>
                                  <p:childTnLst>
                                    <p:set>
                                      <p:cBhvr>
                                        <p:cTn id="46" dur="1" fill="hold">
                                          <p:stCondLst>
                                            <p:cond delay="0"/>
                                          </p:stCondLst>
                                        </p:cTn>
                                        <p:tgtEl>
                                          <p:spTgt spid="78874"/>
                                        </p:tgtEl>
                                        <p:attrNameLst>
                                          <p:attrName>style.visibility</p:attrName>
                                        </p:attrNameLst>
                                      </p:cBhvr>
                                      <p:to>
                                        <p:strVal val="visible"/>
                                      </p:to>
                                    </p:set>
                                    <p:animEffect transition="in" filter="wipe(right)">
                                      <p:cBhvr>
                                        <p:cTn id="47" dur="500"/>
                                        <p:tgtEl>
                                          <p:spTgt spid="7887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left)">
                                      <p:cBhvr>
                                        <p:cTn id="52" dur="5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096"/>
                                        </p:tgtEl>
                                        <p:attrNameLst>
                                          <p:attrName>style.visibility</p:attrName>
                                        </p:attrNameLst>
                                      </p:cBhvr>
                                      <p:to>
                                        <p:strVal val="visible"/>
                                      </p:to>
                                    </p:set>
                                    <p:animEffect transition="in" filter="wipe(left)">
                                      <p:cBhvr>
                                        <p:cTn id="57" dur="500"/>
                                        <p:tgtEl>
                                          <p:spTgt spid="30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6" grpId="0"/>
      <p:bldP spid="78855" grpId="0"/>
      <p:bldP spid="78873" grpId="0"/>
      <p:bldP spid="78874" grpId="0" animBg="1"/>
      <p:bldP spid="3096" grpId="0"/>
      <p:bldP spid="25" grpId="0"/>
      <p:bldP spid="26" grpId="0"/>
      <p:bldP spid="27" grpId="0"/>
      <p:bldP spid="28" grpId="0"/>
      <p:bldP spid="2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5"/>
          <p:cNvSpPr txBox="1">
            <a:spLocks noChangeArrowheads="1"/>
          </p:cNvSpPr>
          <p:nvPr/>
        </p:nvSpPr>
        <p:spPr bwMode="auto">
          <a:xfrm>
            <a:off x="673100" y="451833"/>
            <a:ext cx="3595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dirty="0">
                <a:solidFill>
                  <a:srgbClr val="6600CC"/>
                </a:solidFill>
                <a:ea typeface="微软雅黑" panose="020B0503020204020204" pitchFamily="34" charset="-122"/>
              </a:rPr>
              <a:t>3</a:t>
            </a:r>
            <a:r>
              <a:rPr kumimoji="0" lang="zh-CN" altLang="en-US" sz="2800" dirty="0">
                <a:solidFill>
                  <a:srgbClr val="6600CC"/>
                </a:solidFill>
                <a:ea typeface="微软雅黑" panose="020B0503020204020204" pitchFamily="34" charset="-122"/>
              </a:rPr>
              <a:t>、静电力的叠加原理</a:t>
            </a:r>
            <a:endParaRPr lang="zh-CN" altLang="en-US" sz="2800" dirty="0">
              <a:solidFill>
                <a:srgbClr val="6600CC"/>
              </a:solidFill>
              <a:ea typeface="微软雅黑" panose="020B0503020204020204" pitchFamily="34" charset="-122"/>
            </a:endParaRPr>
          </a:p>
        </p:txBody>
      </p:sp>
      <p:sp>
        <p:nvSpPr>
          <p:cNvPr id="79878" name="Text Box 6"/>
          <p:cNvSpPr txBox="1">
            <a:spLocks noChangeArrowheads="1"/>
          </p:cNvSpPr>
          <p:nvPr/>
        </p:nvSpPr>
        <p:spPr bwMode="auto">
          <a:xfrm>
            <a:off x="654050" y="1241425"/>
            <a:ext cx="89725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两个静止点电荷之间的作用力并不因第三个点电荷的存在而改变，称为</a:t>
            </a:r>
            <a:r>
              <a:rPr lang="zh-CN" altLang="en-US" sz="2800" dirty="0">
                <a:solidFill>
                  <a:srgbClr val="FF0000"/>
                </a:solidFill>
                <a:latin typeface="微软雅黑" panose="020B0503020204020204" pitchFamily="34" charset="-122"/>
                <a:ea typeface="微软雅黑" panose="020B0503020204020204" pitchFamily="34" charset="-122"/>
              </a:rPr>
              <a:t>静电力的独立性原理</a:t>
            </a:r>
            <a:r>
              <a:rPr lang="zh-CN" altLang="en-US" sz="2800" dirty="0">
                <a:solidFill>
                  <a:srgbClr val="0000FF"/>
                </a:solidFill>
                <a:ea typeface="微软雅黑" panose="020B0503020204020204" pitchFamily="34" charset="-122"/>
              </a:rPr>
              <a:t> </a:t>
            </a:r>
          </a:p>
        </p:txBody>
      </p:sp>
      <p:sp>
        <p:nvSpPr>
          <p:cNvPr id="79879" name="Text Box 7"/>
          <p:cNvSpPr txBox="1">
            <a:spLocks noChangeArrowheads="1"/>
          </p:cNvSpPr>
          <p:nvPr/>
        </p:nvSpPr>
        <p:spPr bwMode="auto">
          <a:xfrm>
            <a:off x="676276" y="2530475"/>
            <a:ext cx="5889624"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两个以上静止点电荷对一个静止点电荷的作用力，等于各个点电荷单独存在时对该点电荷作用力的矢量和，此为</a:t>
            </a:r>
            <a:r>
              <a:rPr lang="zh-CN" altLang="en-US" sz="2800" dirty="0">
                <a:solidFill>
                  <a:srgbClr val="FF0000"/>
                </a:solidFill>
                <a:latin typeface="微软雅黑" panose="020B0503020204020204" pitchFamily="34" charset="-122"/>
                <a:ea typeface="微软雅黑" panose="020B0503020204020204" pitchFamily="34" charset="-122"/>
              </a:rPr>
              <a:t>静电力的叠加原理</a:t>
            </a:r>
            <a:r>
              <a:rPr lang="zh-CN" altLang="en-US" sz="2800" dirty="0">
                <a:solidFill>
                  <a:srgbClr val="FF0000"/>
                </a:solidFill>
                <a:ea typeface="微软雅黑" panose="020B0503020204020204" pitchFamily="34" charset="-122"/>
              </a:rPr>
              <a:t> </a:t>
            </a:r>
          </a:p>
        </p:txBody>
      </p:sp>
      <p:grpSp>
        <p:nvGrpSpPr>
          <p:cNvPr id="2" name="组合 1"/>
          <p:cNvGrpSpPr/>
          <p:nvPr/>
        </p:nvGrpSpPr>
        <p:grpSpPr>
          <a:xfrm>
            <a:off x="6721994" y="1997075"/>
            <a:ext cx="2668880" cy="4054476"/>
            <a:chOff x="6721994" y="1997075"/>
            <a:chExt cx="2668880" cy="4054476"/>
          </a:xfrm>
        </p:grpSpPr>
        <p:sp>
          <p:nvSpPr>
            <p:cNvPr id="79881" name="Line 9"/>
            <p:cNvSpPr>
              <a:spLocks noChangeShapeType="1"/>
            </p:cNvSpPr>
            <p:nvPr/>
          </p:nvSpPr>
          <p:spPr bwMode="auto">
            <a:xfrm flipV="1">
              <a:off x="7229475" y="3216275"/>
              <a:ext cx="1371600" cy="838200"/>
            </a:xfrm>
            <a:prstGeom prst="line">
              <a:avLst/>
            </a:prstGeom>
            <a:noFill/>
            <a:ln w="41275" cap="sq">
              <a:solidFill>
                <a:schemeClr val="tx1"/>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2" name="Line 10"/>
            <p:cNvSpPr>
              <a:spLocks noChangeShapeType="1"/>
            </p:cNvSpPr>
            <p:nvPr/>
          </p:nvSpPr>
          <p:spPr bwMode="auto">
            <a:xfrm flipH="1" flipV="1">
              <a:off x="8543925" y="3216275"/>
              <a:ext cx="285750" cy="1828800"/>
            </a:xfrm>
            <a:prstGeom prst="line">
              <a:avLst/>
            </a:prstGeom>
            <a:noFill/>
            <a:ln w="41275" cap="sq">
              <a:solidFill>
                <a:srgbClr val="0000FF"/>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3" name="Line 11"/>
            <p:cNvSpPr>
              <a:spLocks noChangeShapeType="1"/>
            </p:cNvSpPr>
            <p:nvPr/>
          </p:nvSpPr>
          <p:spPr bwMode="auto">
            <a:xfrm>
              <a:off x="7534275" y="2530475"/>
              <a:ext cx="990600" cy="685800"/>
            </a:xfrm>
            <a:prstGeom prst="line">
              <a:avLst/>
            </a:prstGeom>
            <a:noFill/>
            <a:ln w="41275" cap="sq">
              <a:solidFill>
                <a:srgbClr val="993300"/>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79884" name="Line 12"/>
            <p:cNvSpPr>
              <a:spLocks noChangeShapeType="1"/>
            </p:cNvSpPr>
            <p:nvPr/>
          </p:nvSpPr>
          <p:spPr bwMode="auto">
            <a:xfrm flipV="1">
              <a:off x="8067675" y="3216275"/>
              <a:ext cx="457200" cy="2514600"/>
            </a:xfrm>
            <a:prstGeom prst="line">
              <a:avLst/>
            </a:prstGeom>
            <a:noFill/>
            <a:ln w="41275" cap="sq">
              <a:solidFill>
                <a:srgbClr val="FF00FF"/>
              </a:solidFill>
              <a:round/>
              <a:headEnd type="none" w="sm" len="sm"/>
              <a:tailEnd type="arrow" w="lg"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20" name="矩形 19"/>
                <p:cNvSpPr/>
                <p:nvPr/>
              </p:nvSpPr>
              <p:spPr>
                <a:xfrm>
                  <a:off x="8433593" y="2757603"/>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8433593" y="2757603"/>
                  <a:ext cx="63818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8643412" y="3965598"/>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8643412" y="3965598"/>
                  <a:ext cx="5833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8162821" y="4555338"/>
                  <a:ext cx="56797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8162821" y="4555338"/>
                  <a:ext cx="56797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7615080" y="3671749"/>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7615080" y="3671749"/>
                  <a:ext cx="58330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510152" y="2703235"/>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7510152" y="2703235"/>
                  <a:ext cx="57502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7355282" y="1997075"/>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355282" y="1997075"/>
                  <a:ext cx="629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752687" y="4849985"/>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8752687" y="4849985"/>
                  <a:ext cx="63818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671981" y="5528331"/>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4</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671981" y="5528331"/>
                  <a:ext cx="63818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721994" y="3812242"/>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721994" y="3812242"/>
                  <a:ext cx="638187"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29" name="矩形 28"/>
              <p:cNvSpPr/>
              <p:nvPr/>
            </p:nvSpPr>
            <p:spPr>
              <a:xfrm>
                <a:off x="1551261" y="4645120"/>
                <a:ext cx="4586640"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den>
                          </m:f>
                          <m:sSub>
                            <m:sSubPr>
                              <m:ctrlPr>
                                <a:rPr lang="en-US" altLang="zh-CN" sz="2800" i="1" dirty="0">
                                  <a:solidFill>
                                    <a:srgbClr val="0000FF"/>
                                  </a:solidFill>
                                  <a:latin typeface="Cambria Math"/>
                                </a:rPr>
                              </m:ctrlPr>
                            </m:sSubPr>
                            <m:e>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e>
                            <m:sub>
                              <m:r>
                                <a:rPr lang="en-US" altLang="zh-CN" sz="2800" i="1" dirty="0">
                                  <a:solidFill>
                                    <a:srgbClr val="0000FF"/>
                                  </a:solidFill>
                                  <a:latin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551261" y="4645120"/>
                <a:ext cx="4586640" cy="1266244"/>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5197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9154"/>
                                        </p:tgtEl>
                                        <p:attrNameLst>
                                          <p:attrName>style.visibility</p:attrName>
                                        </p:attrNameLst>
                                      </p:cBhvr>
                                      <p:to>
                                        <p:strVal val="visible"/>
                                      </p:to>
                                    </p:set>
                                    <p:animEffect transition="in" filter="wipe(left)">
                                      <p:cBhvr>
                                        <p:cTn id="7" dur="500"/>
                                        <p:tgtEl>
                                          <p:spTgt spid="4915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9878"/>
                                        </p:tgtEl>
                                        <p:attrNameLst>
                                          <p:attrName>style.visibility</p:attrName>
                                        </p:attrNameLst>
                                      </p:cBhvr>
                                      <p:to>
                                        <p:strVal val="visible"/>
                                      </p:to>
                                    </p:set>
                                    <p:animEffect transition="in" filter="wipe(left)">
                                      <p:cBhvr>
                                        <p:cTn id="17" dur="500"/>
                                        <p:tgtEl>
                                          <p:spTgt spid="7987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9879"/>
                                        </p:tgtEl>
                                        <p:attrNameLst>
                                          <p:attrName>style.visibility</p:attrName>
                                        </p:attrNameLst>
                                      </p:cBhvr>
                                      <p:to>
                                        <p:strVal val="visible"/>
                                      </p:to>
                                    </p:set>
                                    <p:animEffect transition="in" filter="wipe(left)">
                                      <p:cBhvr>
                                        <p:cTn id="22" dur="500"/>
                                        <p:tgtEl>
                                          <p:spTgt spid="7987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4" grpId="0"/>
      <p:bldP spid="79878" grpId="0"/>
      <p:bldP spid="79879" grpId="0"/>
      <p:bldP spid="2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ext Box 5"/>
          <p:cNvSpPr txBox="1">
            <a:spLocks noChangeArrowheads="1"/>
          </p:cNvSpPr>
          <p:nvPr/>
        </p:nvSpPr>
        <p:spPr bwMode="auto">
          <a:xfrm>
            <a:off x="704850" y="355789"/>
            <a:ext cx="617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4</a:t>
            </a:r>
            <a:r>
              <a:rPr lang="zh-CN" altLang="en-US" sz="2800" dirty="0">
                <a:solidFill>
                  <a:srgbClr val="6600CC"/>
                </a:solidFill>
                <a:latin typeface="微软雅黑" panose="020B0503020204020204" pitchFamily="34" charset="-122"/>
                <a:ea typeface="微软雅黑" panose="020B0503020204020204" pitchFamily="34" charset="-122"/>
              </a:rPr>
              <a:t>、静电力的计算</a:t>
            </a:r>
            <a:r>
              <a:rPr lang="zh-CN" altLang="en-US" sz="2800" dirty="0">
                <a:solidFill>
                  <a:srgbClr val="6600CC"/>
                </a:solidFill>
                <a:ea typeface="微软雅黑" panose="020B0503020204020204" pitchFamily="34" charset="-122"/>
              </a:rPr>
              <a:t> </a:t>
            </a:r>
          </a:p>
        </p:txBody>
      </p:sp>
      <p:sp>
        <p:nvSpPr>
          <p:cNvPr id="80902" name="Text Box 6"/>
          <p:cNvSpPr txBox="1">
            <a:spLocks noChangeArrowheads="1"/>
          </p:cNvSpPr>
          <p:nvPr/>
        </p:nvSpPr>
        <p:spPr bwMode="auto">
          <a:xfrm>
            <a:off x="704850" y="1141413"/>
            <a:ext cx="7924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表面电荷：当电荷连续分布于某物体表面层时</a:t>
            </a:r>
            <a:r>
              <a:rPr lang="zh-CN" altLang="en-US" sz="2800" dirty="0">
                <a:solidFill>
                  <a:srgbClr val="0000FF"/>
                </a:solidFill>
                <a:ea typeface="微软雅黑" panose="020B0503020204020204" pitchFamily="34" charset="-122"/>
              </a:rPr>
              <a:t> </a:t>
            </a:r>
          </a:p>
        </p:txBody>
      </p:sp>
      <p:sp>
        <p:nvSpPr>
          <p:cNvPr id="80903" name="Text Box 7"/>
          <p:cNvSpPr txBox="1">
            <a:spLocks noChangeArrowheads="1"/>
          </p:cNvSpPr>
          <p:nvPr/>
        </p:nvSpPr>
        <p:spPr bwMode="auto">
          <a:xfrm>
            <a:off x="704850" y="1922463"/>
            <a:ext cx="640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面电荷密度</a:t>
            </a:r>
            <a:r>
              <a:rPr lang="zh-CN" altLang="en-US" sz="2800" dirty="0">
                <a:solidFill>
                  <a:srgbClr val="0000FF"/>
                </a:solidFill>
                <a:latin typeface="微软雅黑" panose="020B0503020204020204" pitchFamily="34" charset="-122"/>
                <a:ea typeface="微软雅黑" panose="020B0503020204020204" pitchFamily="34" charset="-122"/>
              </a:rPr>
              <a:t>：单位面积上的电荷</a:t>
            </a:r>
            <a:r>
              <a:rPr lang="zh-CN" altLang="en-US" sz="2800" dirty="0">
                <a:solidFill>
                  <a:srgbClr val="0000FF"/>
                </a:solidFill>
                <a:ea typeface="微软雅黑" panose="020B0503020204020204" pitchFamily="34" charset="-122"/>
              </a:rPr>
              <a:t> </a:t>
            </a:r>
          </a:p>
        </p:txBody>
      </p:sp>
      <p:sp>
        <p:nvSpPr>
          <p:cNvPr id="80905" name="Text Box 9"/>
          <p:cNvSpPr txBox="1">
            <a:spLocks noChangeArrowheads="1"/>
          </p:cNvSpPr>
          <p:nvPr/>
        </p:nvSpPr>
        <p:spPr bwMode="auto">
          <a:xfrm>
            <a:off x="704850" y="2703513"/>
            <a:ext cx="7239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空间电荷：电荷连续分布于空间某一体积内</a:t>
            </a:r>
            <a:r>
              <a:rPr lang="zh-CN" altLang="en-US" sz="2800" dirty="0">
                <a:solidFill>
                  <a:srgbClr val="0000FF"/>
                </a:solidFill>
                <a:ea typeface="微软雅黑" panose="020B0503020204020204" pitchFamily="34" charset="-122"/>
              </a:rPr>
              <a:t> </a:t>
            </a:r>
          </a:p>
        </p:txBody>
      </p:sp>
      <p:sp>
        <p:nvSpPr>
          <p:cNvPr id="80906" name="Text Box 10"/>
          <p:cNvSpPr txBox="1">
            <a:spLocks noChangeArrowheads="1"/>
          </p:cNvSpPr>
          <p:nvPr/>
        </p:nvSpPr>
        <p:spPr bwMode="auto">
          <a:xfrm>
            <a:off x="723900" y="3370263"/>
            <a:ext cx="5486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体电荷密度</a:t>
            </a:r>
            <a:r>
              <a:rPr lang="zh-CN" altLang="en-US" sz="2800" dirty="0">
                <a:solidFill>
                  <a:srgbClr val="0000FF"/>
                </a:solidFill>
                <a:latin typeface="微软雅黑" panose="020B0503020204020204" pitchFamily="34" charset="-122"/>
                <a:ea typeface="微软雅黑" panose="020B0503020204020204" pitchFamily="34" charset="-122"/>
              </a:rPr>
              <a:t>：单位体积内的电荷</a:t>
            </a:r>
            <a:r>
              <a:rPr lang="zh-CN" altLang="en-US" sz="2800" dirty="0">
                <a:solidFill>
                  <a:srgbClr val="0000FF"/>
                </a:solidFill>
                <a:ea typeface="微软雅黑" panose="020B0503020204020204" pitchFamily="34" charset="-122"/>
              </a:rPr>
              <a:t> </a:t>
            </a:r>
          </a:p>
        </p:txBody>
      </p:sp>
      <p:sp>
        <p:nvSpPr>
          <p:cNvPr id="80907" name="Text Box 11"/>
          <p:cNvSpPr txBox="1">
            <a:spLocks noChangeArrowheads="1"/>
          </p:cNvSpPr>
          <p:nvPr/>
        </p:nvSpPr>
        <p:spPr bwMode="auto">
          <a:xfrm>
            <a:off x="723900" y="4056063"/>
            <a:ext cx="60579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线电荷：电荷沿着某曲线连续分布</a:t>
            </a:r>
            <a:r>
              <a:rPr lang="zh-CN" altLang="en-US" sz="2800" dirty="0">
                <a:solidFill>
                  <a:srgbClr val="0000FF"/>
                </a:solidFill>
                <a:ea typeface="微软雅黑" panose="020B0503020204020204" pitchFamily="34" charset="-122"/>
              </a:rPr>
              <a:t> </a:t>
            </a:r>
          </a:p>
        </p:txBody>
      </p:sp>
      <p:sp>
        <p:nvSpPr>
          <p:cNvPr id="80908" name="Text Box 12"/>
          <p:cNvSpPr txBox="1">
            <a:spLocks noChangeArrowheads="1"/>
          </p:cNvSpPr>
          <p:nvPr/>
        </p:nvSpPr>
        <p:spPr bwMode="auto">
          <a:xfrm>
            <a:off x="742950" y="4722813"/>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线电荷密度</a:t>
            </a:r>
            <a:r>
              <a:rPr lang="zh-CN" altLang="en-US" sz="2800" dirty="0">
                <a:solidFill>
                  <a:srgbClr val="0000FF"/>
                </a:solidFill>
                <a:latin typeface="微软雅黑" panose="020B0503020204020204" pitchFamily="34" charset="-122"/>
                <a:ea typeface="微软雅黑" panose="020B0503020204020204" pitchFamily="34" charset="-122"/>
              </a:rPr>
              <a:t>：单位线度内的电荷</a:t>
            </a:r>
            <a:r>
              <a:rPr lang="zh-CN" altLang="en-US" sz="2800" dirty="0">
                <a:solidFill>
                  <a:srgbClr val="0000FF"/>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2" name="文本框 11"/>
              <p:cNvSpPr txBox="1"/>
              <p:nvPr/>
            </p:nvSpPr>
            <p:spPr>
              <a:xfrm>
                <a:off x="6210300" y="1710859"/>
                <a:ext cx="1939762" cy="8093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𝜎</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s</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m:rPr>
                              <m:sty m:val="p"/>
                            </m:rPr>
                            <a:rPr lang="en-US" altLang="zh-CN" sz="2800" b="0" i="0" smtClean="0">
                              <a:solidFill>
                                <a:srgbClr val="0000FF"/>
                              </a:solidFill>
                              <a:latin typeface="Cambria Math" panose="02040503050406030204" pitchFamily="18" charset="0"/>
                            </a:rPr>
                            <m:t>s</m:t>
                          </m:r>
                        </m:den>
                      </m:f>
                    </m:oMath>
                  </m:oMathPara>
                </a14:m>
                <a:endParaRPr lang="zh-CN" altLang="en-US" sz="2800" dirty="0">
                  <a:solidFill>
                    <a:srgbClr val="0000FF"/>
                  </a:solidFill>
                </a:endParaRPr>
              </a:p>
            </p:txBody>
          </p:sp>
        </mc:Choice>
        <mc:Fallback xmlns="">
          <p:sp>
            <p:nvSpPr>
              <p:cNvPr id="12" name="文本框 11"/>
              <p:cNvSpPr txBox="1">
                <a:spLocks noRot="1" noChangeAspect="1" noMove="1" noResize="1" noEditPoints="1" noAdjustHandles="1" noChangeArrowheads="1" noChangeShapeType="1" noTextEdit="1"/>
              </p:cNvSpPr>
              <p:nvPr/>
            </p:nvSpPr>
            <p:spPr>
              <a:xfrm>
                <a:off x="6210300" y="1710859"/>
                <a:ext cx="1939762" cy="80938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8037959" y="1645305"/>
                <a:ext cx="1064779"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𝑑𝑠</m:t>
                          </m:r>
                        </m:den>
                      </m:f>
                    </m:oMath>
                  </m:oMathPara>
                </a14:m>
                <a:endParaRPr lang="zh-CN" altLang="en-US" sz="2800" dirty="0">
                  <a:solidFill>
                    <a:srgbClr val="FF0000"/>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8037959" y="1645305"/>
                <a:ext cx="1064779"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p:cNvSpPr txBox="1"/>
              <p:nvPr/>
            </p:nvSpPr>
            <p:spPr>
              <a:xfrm>
                <a:off x="6237277" y="3127896"/>
                <a:ext cx="200952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𝑉</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𝑉</m:t>
                          </m:r>
                        </m:den>
                      </m:f>
                    </m:oMath>
                  </m:oMathPara>
                </a14:m>
                <a:endParaRPr lang="zh-CN" altLang="en-US" sz="2800" dirty="0">
                  <a:solidFill>
                    <a:srgbClr val="0000FF"/>
                  </a:solidFill>
                </a:endParaRPr>
              </a:p>
            </p:txBody>
          </p:sp>
        </mc:Choice>
        <mc:Fallback xmlns="">
          <p:sp>
            <p:nvSpPr>
              <p:cNvPr id="14" name="文本框 13"/>
              <p:cNvSpPr txBox="1">
                <a:spLocks noRot="1" noChangeAspect="1" noMove="1" noResize="1" noEditPoints="1" noAdjustHandles="1" noChangeArrowheads="1" noChangeShapeType="1" noTextEdit="1"/>
              </p:cNvSpPr>
              <p:nvPr/>
            </p:nvSpPr>
            <p:spPr>
              <a:xfrm>
                <a:off x="6237277" y="3127896"/>
                <a:ext cx="2009524" cy="80945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8064936" y="3062342"/>
                <a:ext cx="109574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𝑑𝑉</m:t>
                          </m:r>
                        </m:den>
                      </m:f>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8064936" y="3062342"/>
                <a:ext cx="1095749" cy="91037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p:cNvSpPr txBox="1"/>
              <p:nvPr/>
            </p:nvSpPr>
            <p:spPr>
              <a:xfrm>
                <a:off x="2555455" y="5474167"/>
                <a:ext cx="1917704" cy="8094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𝜆</m:t>
                      </m:r>
                      <m:r>
                        <a:rPr lang="zh-CN" altLang="en-US" sz="2800" i="0">
                          <a:solidFill>
                            <a:srgbClr val="0000FF"/>
                          </a:solidFill>
                          <a:latin typeface="Cambria Math" panose="02040503050406030204" pitchFamily="18" charset="0"/>
                        </a:rPr>
                        <m:t>=</m:t>
                      </m:r>
                      <m:limLow>
                        <m:limLowPr>
                          <m:ctrlPr>
                            <a:rPr lang="zh-CN" altLang="en-US" sz="2800" i="1">
                              <a:solidFill>
                                <a:srgbClr val="0000FF"/>
                              </a:solidFill>
                              <a:latin typeface="Cambria Math"/>
                            </a:rPr>
                          </m:ctrlPr>
                        </m:limLowPr>
                        <m:e>
                          <m:r>
                            <m:rPr>
                              <m:sty m:val="p"/>
                            </m:rPr>
                            <a:rPr lang="zh-CN" altLang="en-US" sz="2800" i="0">
                              <a:solidFill>
                                <a:srgbClr val="0000FF"/>
                              </a:solidFill>
                              <a:latin typeface="Cambria Math" panose="02040503050406030204" pitchFamily="18" charset="0"/>
                            </a:rPr>
                            <m:t>lim</m:t>
                          </m:r>
                        </m:e>
                        <m:lim>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𝑙</m:t>
                          </m:r>
                          <m:r>
                            <a:rPr lang="zh-CN" altLang="en-US" sz="2800" i="0">
                              <a:solidFill>
                                <a:srgbClr val="0000FF"/>
                              </a:solidFill>
                              <a:latin typeface="Cambria Math" panose="02040503050406030204" pitchFamily="18" charset="0"/>
                            </a:rPr>
                            <m:t>→0</m:t>
                          </m:r>
                        </m:lim>
                      </m:limLow>
                      <m:f>
                        <m:fPr>
                          <m:ctrlPr>
                            <a:rPr lang="zh-CN" altLang="en-US" sz="2800" i="1">
                              <a:solidFill>
                                <a:srgbClr val="0000FF"/>
                              </a:solidFill>
                              <a:latin typeface="Cambria Math"/>
                            </a:rPr>
                          </m:ctrlPr>
                        </m:fPr>
                        <m:num>
                          <m:r>
                            <m:rPr>
                              <m:sty m:val="p"/>
                            </m:rPr>
                            <a:rPr lang="zh-CN" altLang="en-US" sz="2800">
                              <a:solidFill>
                                <a:srgbClr val="0000FF"/>
                              </a:solidFill>
                              <a:latin typeface="Cambria Math" panose="02040503050406030204" pitchFamily="18" charset="0"/>
                            </a:rPr>
                            <m:t>Δ</m:t>
                          </m:r>
                          <m:r>
                            <a:rPr lang="en-US" altLang="zh-CN" sz="2800" i="1">
                              <a:solidFill>
                                <a:srgbClr val="0000FF"/>
                              </a:solidFill>
                              <a:latin typeface="Cambria Math" panose="02040503050406030204" pitchFamily="18" charset="0"/>
                              <a:ea typeface="Cambria Math" panose="02040503050406030204" pitchFamily="18" charset="0"/>
                            </a:rPr>
                            <m:t>𝑞</m:t>
                          </m:r>
                        </m:num>
                        <m:den>
                          <m:r>
                            <m:rPr>
                              <m:sty m:val="p"/>
                            </m:rPr>
                            <a:rPr lang="zh-CN" altLang="en-US" sz="2800" i="0">
                              <a:solidFill>
                                <a:srgbClr val="0000FF"/>
                              </a:solidFill>
                              <a:latin typeface="Cambria Math" panose="02040503050406030204" pitchFamily="18" charset="0"/>
                            </a:rPr>
                            <m:t>Δ</m:t>
                          </m:r>
                          <m:r>
                            <a:rPr lang="en-US" altLang="zh-CN" sz="2800" b="0" i="1" smtClean="0">
                              <a:solidFill>
                                <a:srgbClr val="0000FF"/>
                              </a:solidFill>
                              <a:latin typeface="Cambria Math" panose="02040503050406030204" pitchFamily="18" charset="0"/>
                            </a:rPr>
                            <m:t>𝑙</m:t>
                          </m:r>
                        </m:den>
                      </m:f>
                    </m:oMath>
                  </m:oMathPara>
                </a14:m>
                <a:endParaRPr lang="zh-CN" altLang="en-US" sz="2800" dirty="0">
                  <a:solidFill>
                    <a:srgbClr val="0000FF"/>
                  </a:solidFill>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2555455" y="5474167"/>
                <a:ext cx="1917704" cy="809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383114" y="5408613"/>
                <a:ext cx="106477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𝑑𝑙</m:t>
                          </m:r>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383114" y="5408613"/>
                <a:ext cx="1064779" cy="91037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645297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02"/>
                                        </p:tgtEl>
                                        <p:attrNameLst>
                                          <p:attrName>style.visibility</p:attrName>
                                        </p:attrNameLst>
                                      </p:cBhvr>
                                      <p:to>
                                        <p:strVal val="visible"/>
                                      </p:to>
                                    </p:set>
                                    <p:animEffect transition="in" filter="wipe(left)">
                                      <p:cBhvr>
                                        <p:cTn id="7" dur="500"/>
                                        <p:tgtEl>
                                          <p:spTgt spid="5120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0902"/>
                                        </p:tgtEl>
                                        <p:attrNameLst>
                                          <p:attrName>style.visibility</p:attrName>
                                        </p:attrNameLst>
                                      </p:cBhvr>
                                      <p:to>
                                        <p:strVal val="visible"/>
                                      </p:to>
                                    </p:set>
                                    <p:animEffect transition="in" filter="wipe(left)">
                                      <p:cBhvr>
                                        <p:cTn id="12" dur="500"/>
                                        <p:tgtEl>
                                          <p:spTgt spid="809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0903"/>
                                        </p:tgtEl>
                                        <p:attrNameLst>
                                          <p:attrName>style.visibility</p:attrName>
                                        </p:attrNameLst>
                                      </p:cBhvr>
                                      <p:to>
                                        <p:strVal val="visible"/>
                                      </p:to>
                                    </p:set>
                                    <p:animEffect transition="in" filter="wipe(left)">
                                      <p:cBhvr>
                                        <p:cTn id="17" dur="500"/>
                                        <p:tgtEl>
                                          <p:spTgt spid="8090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0905"/>
                                        </p:tgtEl>
                                        <p:attrNameLst>
                                          <p:attrName>style.visibility</p:attrName>
                                        </p:attrNameLst>
                                      </p:cBhvr>
                                      <p:to>
                                        <p:strVal val="visible"/>
                                      </p:to>
                                    </p:set>
                                    <p:animEffect transition="in" filter="wipe(left)">
                                      <p:cBhvr>
                                        <p:cTn id="32" dur="500"/>
                                        <p:tgtEl>
                                          <p:spTgt spid="8090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0906"/>
                                        </p:tgtEl>
                                        <p:attrNameLst>
                                          <p:attrName>style.visibility</p:attrName>
                                        </p:attrNameLst>
                                      </p:cBhvr>
                                      <p:to>
                                        <p:strVal val="visible"/>
                                      </p:to>
                                    </p:set>
                                    <p:animEffect transition="in" filter="wipe(left)">
                                      <p:cBhvr>
                                        <p:cTn id="37" dur="500"/>
                                        <p:tgtEl>
                                          <p:spTgt spid="8090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wipe(left)">
                                      <p:cBhvr>
                                        <p:cTn id="47" dur="500"/>
                                        <p:tgtEl>
                                          <p:spTgt spid="1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0907"/>
                                        </p:tgtEl>
                                        <p:attrNameLst>
                                          <p:attrName>style.visibility</p:attrName>
                                        </p:attrNameLst>
                                      </p:cBhvr>
                                      <p:to>
                                        <p:strVal val="visible"/>
                                      </p:to>
                                    </p:set>
                                    <p:animEffect transition="in" filter="wipe(left)">
                                      <p:cBhvr>
                                        <p:cTn id="52" dur="500"/>
                                        <p:tgtEl>
                                          <p:spTgt spid="809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0908"/>
                                        </p:tgtEl>
                                        <p:attrNameLst>
                                          <p:attrName>style.visibility</p:attrName>
                                        </p:attrNameLst>
                                      </p:cBhvr>
                                      <p:to>
                                        <p:strVal val="visible"/>
                                      </p:to>
                                    </p:set>
                                    <p:animEffect transition="in" filter="wipe(left)">
                                      <p:cBhvr>
                                        <p:cTn id="57" dur="500"/>
                                        <p:tgtEl>
                                          <p:spTgt spid="8090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2" grpId="0"/>
      <p:bldP spid="80902" grpId="0"/>
      <p:bldP spid="80903" grpId="0"/>
      <p:bldP spid="80905" grpId="0"/>
      <p:bldP spid="80906" grpId="0"/>
      <p:bldP spid="80907" grpId="0"/>
      <p:bldP spid="80908" grpId="0"/>
      <p:bldP spid="12" grpId="0"/>
      <p:bldP spid="13" grpId="0"/>
      <p:bldP spid="14" grpId="0"/>
      <p:bldP spid="15"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9" name="Line 9"/>
          <p:cNvSpPr>
            <a:spLocks noChangeShapeType="1"/>
          </p:cNvSpPr>
          <p:nvPr/>
        </p:nvSpPr>
        <p:spPr bwMode="auto">
          <a:xfrm>
            <a:off x="8667750" y="3012610"/>
            <a:ext cx="304800" cy="358775"/>
          </a:xfrm>
          <a:prstGeom prst="line">
            <a:avLst/>
          </a:prstGeom>
          <a:noFill/>
          <a:ln w="38100">
            <a:solidFill>
              <a:srgbClr val="0000FF"/>
            </a:solidFill>
            <a:round/>
            <a:headEnd type="none" w="med" len="lg"/>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53275" name="Oval 12" descr="轮廓式菱形"/>
          <p:cNvSpPr>
            <a:spLocks noChangeArrowheads="1"/>
          </p:cNvSpPr>
          <p:nvPr/>
        </p:nvSpPr>
        <p:spPr bwMode="auto">
          <a:xfrm>
            <a:off x="7372349" y="1412409"/>
            <a:ext cx="1219200" cy="825500"/>
          </a:xfrm>
          <a:prstGeom prst="ellipse">
            <a:avLst/>
          </a:prstGeom>
          <a:pattFill prst="openDmnd">
            <a:fgClr>
              <a:schemeClr val="accent1"/>
            </a:fgClr>
            <a:bgClr>
              <a:schemeClr val="bg1"/>
            </a:bgClr>
          </a:pattFill>
          <a:ln w="12699">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nvGrpSpPr>
          <p:cNvPr id="4" name="Group 17"/>
          <p:cNvGrpSpPr>
            <a:grpSpLocks/>
          </p:cNvGrpSpPr>
          <p:nvPr/>
        </p:nvGrpSpPr>
        <p:grpSpPr bwMode="auto">
          <a:xfrm>
            <a:off x="8553450" y="2428409"/>
            <a:ext cx="838200" cy="533400"/>
            <a:chOff x="5232" y="1200"/>
            <a:chExt cx="528" cy="336"/>
          </a:xfrm>
        </p:grpSpPr>
        <p:sp>
          <p:nvSpPr>
            <p:cNvPr id="53271" name="Oval 18"/>
            <p:cNvSpPr>
              <a:spLocks noChangeArrowheads="1"/>
            </p:cNvSpPr>
            <p:nvPr/>
          </p:nvSpPr>
          <p:spPr bwMode="auto">
            <a:xfrm>
              <a:off x="5232" y="1488"/>
              <a:ext cx="48" cy="48"/>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53272" name="Text Box 19"/>
            <p:cNvSpPr txBox="1">
              <a:spLocks noChangeArrowheads="1"/>
            </p:cNvSpPr>
            <p:nvPr/>
          </p:nvSpPr>
          <p:spPr bwMode="auto">
            <a:xfrm>
              <a:off x="5376" y="1200"/>
              <a:ext cx="3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en-US" altLang="zh-CN" sz="2800" dirty="0">
                  <a:latin typeface="微软雅黑" panose="020B0503020204020204" pitchFamily="34" charset="-122"/>
                  <a:ea typeface="微软雅黑" panose="020B0503020204020204" pitchFamily="34" charset="-122"/>
                </a:rPr>
                <a:t> </a:t>
              </a:r>
            </a:p>
          </p:txBody>
        </p:sp>
      </p:grpSp>
      <p:sp>
        <p:nvSpPr>
          <p:cNvPr id="53269" name="Line 21"/>
          <p:cNvSpPr>
            <a:spLocks noChangeShapeType="1"/>
          </p:cNvSpPr>
          <p:nvPr/>
        </p:nvSpPr>
        <p:spPr bwMode="auto">
          <a:xfrm>
            <a:off x="7677150" y="1869609"/>
            <a:ext cx="838200" cy="990600"/>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53267" name="AutoShape 24"/>
          <p:cNvSpPr>
            <a:spLocks noChangeArrowheads="1"/>
          </p:cNvSpPr>
          <p:nvPr/>
        </p:nvSpPr>
        <p:spPr bwMode="auto">
          <a:xfrm>
            <a:off x="7594600" y="1800275"/>
            <a:ext cx="152400" cy="152400"/>
          </a:xfrm>
          <a:prstGeom prst="cube">
            <a:avLst>
              <a:gd name="adj" fmla="val 25000"/>
            </a:avLst>
          </a:prstGeom>
          <a:solidFill>
            <a:srgbClr val="990000"/>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1949" name="Text Box 29"/>
          <p:cNvSpPr txBox="1">
            <a:spLocks noChangeArrowheads="1"/>
          </p:cNvSpPr>
          <p:nvPr/>
        </p:nvSpPr>
        <p:spPr bwMode="auto">
          <a:xfrm>
            <a:off x="704850" y="2441110"/>
            <a:ext cx="281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由叠加原理可得</a:t>
            </a:r>
            <a:r>
              <a:rPr lang="zh-CN" altLang="en-US" sz="2800" dirty="0">
                <a:solidFill>
                  <a:srgbClr val="0000FF"/>
                </a:solidFill>
                <a:ea typeface="微软雅黑" panose="020B0503020204020204" pitchFamily="34" charset="-122"/>
              </a:rPr>
              <a:t> </a:t>
            </a:r>
          </a:p>
        </p:txBody>
      </p:sp>
      <p:sp>
        <p:nvSpPr>
          <p:cNvPr id="81956" name="Text Box 36"/>
          <p:cNvSpPr txBox="1">
            <a:spLocks noChangeArrowheads="1"/>
          </p:cNvSpPr>
          <p:nvPr/>
        </p:nvSpPr>
        <p:spPr bwMode="auto">
          <a:xfrm>
            <a:off x="704851" y="3241208"/>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体电荷：</a:t>
            </a:r>
            <a:r>
              <a:rPr lang="zh-CN" altLang="en-US" sz="2800" dirty="0">
                <a:solidFill>
                  <a:srgbClr val="0000FF"/>
                </a:solidFill>
                <a:ea typeface="微软雅黑" panose="020B0503020204020204" pitchFamily="34" charset="-122"/>
              </a:rPr>
              <a:t> </a:t>
            </a:r>
          </a:p>
        </p:txBody>
      </p:sp>
      <p:sp>
        <p:nvSpPr>
          <p:cNvPr id="81957" name="Text Box 37"/>
          <p:cNvSpPr txBox="1">
            <a:spLocks noChangeArrowheads="1"/>
          </p:cNvSpPr>
          <p:nvPr/>
        </p:nvSpPr>
        <p:spPr bwMode="auto">
          <a:xfrm>
            <a:off x="704850" y="5509921"/>
            <a:ext cx="1676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线电荷：</a:t>
            </a:r>
            <a:r>
              <a:rPr lang="zh-CN" altLang="en-US" sz="2800" dirty="0">
                <a:solidFill>
                  <a:srgbClr val="0000FF"/>
                </a:solidFill>
                <a:ea typeface="微软雅黑" panose="020B0503020204020204" pitchFamily="34" charset="-122"/>
              </a:rPr>
              <a:t> </a:t>
            </a:r>
          </a:p>
        </p:txBody>
      </p:sp>
      <p:sp>
        <p:nvSpPr>
          <p:cNvPr id="81958" name="Text Box 38"/>
          <p:cNvSpPr txBox="1">
            <a:spLocks noChangeArrowheads="1"/>
          </p:cNvSpPr>
          <p:nvPr/>
        </p:nvSpPr>
        <p:spPr bwMode="auto">
          <a:xfrm>
            <a:off x="704850" y="4371670"/>
            <a:ext cx="1905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面电荷：</a:t>
            </a:r>
            <a:r>
              <a:rPr lang="zh-CN" altLang="en-US" sz="2800" dirty="0">
                <a:solidFill>
                  <a:srgbClr val="0000FF"/>
                </a:solidFill>
                <a:ea typeface="微软雅黑" panose="020B0503020204020204" pitchFamily="34" charset="-122"/>
              </a:rPr>
              <a:t> </a:t>
            </a:r>
          </a:p>
        </p:txBody>
      </p:sp>
      <p:sp>
        <p:nvSpPr>
          <p:cNvPr id="29" name="Text Box 5"/>
          <p:cNvSpPr txBox="1">
            <a:spLocks noChangeArrowheads="1"/>
          </p:cNvSpPr>
          <p:nvPr/>
        </p:nvSpPr>
        <p:spPr bwMode="auto">
          <a:xfrm>
            <a:off x="704850" y="355789"/>
            <a:ext cx="6172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4</a:t>
            </a:r>
            <a:r>
              <a:rPr lang="zh-CN" altLang="en-US" sz="2800" dirty="0">
                <a:solidFill>
                  <a:srgbClr val="6600CC"/>
                </a:solidFill>
                <a:latin typeface="微软雅黑" panose="020B0503020204020204" pitchFamily="34" charset="-122"/>
                <a:ea typeface="微软雅黑" panose="020B0503020204020204" pitchFamily="34" charset="-122"/>
              </a:rPr>
              <a:t>、静电力的计算</a:t>
            </a:r>
            <a:r>
              <a:rPr lang="zh-CN" altLang="en-US" sz="2800" dirty="0">
                <a:solidFill>
                  <a:srgbClr val="6600CC"/>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30" name="矩形 29"/>
              <p:cNvSpPr/>
              <p:nvPr/>
            </p:nvSpPr>
            <p:spPr>
              <a:xfrm>
                <a:off x="2124972" y="1099267"/>
                <a:ext cx="3015249"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𝑑𝑞</m:t>
                          </m:r>
                        </m:num>
                        <m:den>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124972" y="1099267"/>
                <a:ext cx="3015249" cy="98353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212200" y="2996012"/>
                <a:ext cx="4328301"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𝑉</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𝑉</m:t>
                          </m:r>
                        </m:sub>
                        <m:sup/>
                        <m:e>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𝜌</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𝑉</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2212200" y="2996012"/>
                <a:ext cx="4328301" cy="10095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2124972" y="4130352"/>
                <a:ext cx="4328301"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𝑠</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2124972" y="4130352"/>
                <a:ext cx="4328301" cy="100950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2211791" y="5264692"/>
                <a:ext cx="4154662" cy="1009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𝐹</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a:ea typeface="Cambria Math" panose="02040503050406030204" pitchFamily="18" charset="0"/>
                                </a:rPr>
                              </m:ctrlPr>
                            </m:fPr>
                            <m:num>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0</m:t>
                                  </m:r>
                                </m:sub>
                              </m:sSub>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i="1">
                                  <a:solidFill>
                                    <a:srgbClr val="FF0000"/>
                                  </a:solidFill>
                                  <a:latin typeface="Cambria Math" panose="02040503050406030204" pitchFamily="18" charset="0"/>
                                  <a:ea typeface="Cambria Math" panose="02040503050406030204" pitchFamily="18" charset="0"/>
                                </a:rPr>
                                <m:t>𝑑</m:t>
                              </m:r>
                              <m:r>
                                <a:rPr lang="en-US" altLang="zh-CN" sz="2800" b="0" i="1" smtClean="0">
                                  <a:solidFill>
                                    <a:srgbClr val="FF0000"/>
                                  </a:solidFill>
                                  <a:latin typeface="Cambria Math" panose="02040503050406030204" pitchFamily="18" charset="0"/>
                                  <a:ea typeface="Cambria Math" panose="02040503050406030204" pitchFamily="18" charset="0"/>
                                </a:rPr>
                                <m:t>𝑙</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2211791" y="5264692"/>
                <a:ext cx="4154662" cy="10095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083550" y="3129940"/>
                <a:ext cx="73751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083550" y="3129940"/>
                <a:ext cx="737510"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266389" y="1282378"/>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266389" y="1282378"/>
                <a:ext cx="6973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104142" y="968709"/>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104142" y="968709"/>
                <a:ext cx="53662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669370" y="2319199"/>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7669370" y="2319199"/>
                <a:ext cx="46185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8509948" y="2416966"/>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8509948" y="2416966"/>
                <a:ext cx="638188"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852022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275"/>
                                        </p:tgtEl>
                                        <p:attrNameLst>
                                          <p:attrName>style.visibility</p:attrName>
                                        </p:attrNameLst>
                                      </p:cBhvr>
                                      <p:to>
                                        <p:strVal val="visible"/>
                                      </p:to>
                                    </p:set>
                                    <p:animEffect transition="in" filter="wipe(left)">
                                      <p:cBhvr>
                                        <p:cTn id="12" dur="500"/>
                                        <p:tgtEl>
                                          <p:spTgt spid="5327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wipe(left)">
                                      <p:cBhvr>
                                        <p:cTn id="27" dur="500"/>
                                        <p:tgtEl>
                                          <p:spTgt spid="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267"/>
                                        </p:tgtEl>
                                        <p:attrNameLst>
                                          <p:attrName>style.visibility</p:attrName>
                                        </p:attrNameLst>
                                      </p:cBhvr>
                                      <p:to>
                                        <p:strVal val="visible"/>
                                      </p:to>
                                    </p:set>
                                    <p:animEffect transition="in" filter="wipe(left)">
                                      <p:cBhvr>
                                        <p:cTn id="32" dur="500"/>
                                        <p:tgtEl>
                                          <p:spTgt spid="5326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269"/>
                                        </p:tgtEl>
                                        <p:attrNameLst>
                                          <p:attrName>style.visibility</p:attrName>
                                        </p:attrNameLst>
                                      </p:cBhvr>
                                      <p:to>
                                        <p:strVal val="visible"/>
                                      </p:to>
                                    </p:set>
                                    <p:animEffect transition="in" filter="wipe(left)">
                                      <p:cBhvr>
                                        <p:cTn id="42" dur="500"/>
                                        <p:tgtEl>
                                          <p:spTgt spid="5326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1929"/>
                                        </p:tgtEl>
                                        <p:attrNameLst>
                                          <p:attrName>style.visibility</p:attrName>
                                        </p:attrNameLst>
                                      </p:cBhvr>
                                      <p:to>
                                        <p:strVal val="visible"/>
                                      </p:to>
                                    </p:set>
                                    <p:animEffect transition="in" filter="wipe(left)">
                                      <p:cBhvr>
                                        <p:cTn id="52" dur="500"/>
                                        <p:tgtEl>
                                          <p:spTgt spid="8192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0"/>
                                        </p:tgtEl>
                                        <p:attrNameLst>
                                          <p:attrName>style.visibility</p:attrName>
                                        </p:attrNameLst>
                                      </p:cBhvr>
                                      <p:to>
                                        <p:strVal val="visible"/>
                                      </p:to>
                                    </p:set>
                                    <p:animEffect transition="in" filter="wipe(left)">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1949"/>
                                        </p:tgtEl>
                                        <p:attrNameLst>
                                          <p:attrName>style.visibility</p:attrName>
                                        </p:attrNameLst>
                                      </p:cBhvr>
                                      <p:to>
                                        <p:strVal val="visible"/>
                                      </p:to>
                                    </p:set>
                                    <p:animEffect transition="in" filter="wipe(left)">
                                      <p:cBhvr>
                                        <p:cTn id="67" dur="500"/>
                                        <p:tgtEl>
                                          <p:spTgt spid="8194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1956"/>
                                        </p:tgtEl>
                                        <p:attrNameLst>
                                          <p:attrName>style.visibility</p:attrName>
                                        </p:attrNameLst>
                                      </p:cBhvr>
                                      <p:to>
                                        <p:strVal val="visible"/>
                                      </p:to>
                                    </p:set>
                                    <p:animEffect transition="in" filter="wipe(left)">
                                      <p:cBhvr>
                                        <p:cTn id="72" dur="500"/>
                                        <p:tgtEl>
                                          <p:spTgt spid="81956"/>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1958"/>
                                        </p:tgtEl>
                                        <p:attrNameLst>
                                          <p:attrName>style.visibility</p:attrName>
                                        </p:attrNameLst>
                                      </p:cBhvr>
                                      <p:to>
                                        <p:strVal val="visible"/>
                                      </p:to>
                                    </p:set>
                                    <p:animEffect transition="in" filter="wipe(left)">
                                      <p:cBhvr>
                                        <p:cTn id="82" dur="500"/>
                                        <p:tgtEl>
                                          <p:spTgt spid="81958"/>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81957"/>
                                        </p:tgtEl>
                                        <p:attrNameLst>
                                          <p:attrName>style.visibility</p:attrName>
                                        </p:attrNameLst>
                                      </p:cBhvr>
                                      <p:to>
                                        <p:strVal val="visible"/>
                                      </p:to>
                                    </p:set>
                                    <p:animEffect transition="in" filter="wipe(left)">
                                      <p:cBhvr>
                                        <p:cTn id="92" dur="500"/>
                                        <p:tgtEl>
                                          <p:spTgt spid="8195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wipe(left)">
                                      <p:cBhvr>
                                        <p:cTn id="9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9" grpId="0" animBg="1"/>
      <p:bldP spid="53275" grpId="0" animBg="1"/>
      <p:bldP spid="53269" grpId="0" animBg="1"/>
      <p:bldP spid="53267" grpId="0" animBg="1"/>
      <p:bldP spid="81949" grpId="0"/>
      <p:bldP spid="81956" grpId="0"/>
      <p:bldP spid="81957" grpId="0"/>
      <p:bldP spid="81958" grpId="0"/>
      <p:bldP spid="29" grpId="0"/>
      <p:bldP spid="30" grpId="0"/>
      <p:bldP spid="31" grpId="0"/>
      <p:bldP spid="32" grpId="0"/>
      <p:bldP spid="33" grpId="0"/>
      <p:bldP spid="34" grpId="0"/>
      <p:bldP spid="35" grpId="0"/>
      <p:bldP spid="7" grpId="0"/>
      <p:bldP spid="37" grpId="0"/>
      <p:bldP spid="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6" name="Rectangle 2"/>
              <p:cNvSpPr>
                <a:spLocks noChangeArrowheads="1"/>
              </p:cNvSpPr>
              <p:nvPr/>
            </p:nvSpPr>
            <p:spPr bwMode="auto">
              <a:xfrm>
                <a:off x="521208" y="467036"/>
                <a:ext cx="8610600" cy="267765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例</a:t>
                </a:r>
                <a:r>
                  <a:rPr kumimoji="1" lang="en-US" altLang="zh-CN" sz="2800" dirty="0">
                    <a:solidFill>
                      <a:srgbClr val="0000FF"/>
                    </a:solidFill>
                    <a:latin typeface="微软雅黑" panose="020B0503020204020204" pitchFamily="34" charset="-122"/>
                    <a:ea typeface="微软雅黑" panose="020B0503020204020204" pitchFamily="34" charset="-122"/>
                  </a:rPr>
                  <a:t>3.1</a:t>
                </a:r>
                <a:r>
                  <a:rPr kumimoji="1" lang="zh-CN" altLang="en-US" sz="2800" dirty="0">
                    <a:solidFill>
                      <a:srgbClr val="0000FF"/>
                    </a:solidFill>
                    <a:latin typeface="微软雅黑" panose="020B0503020204020204" pitchFamily="34" charset="-122"/>
                    <a:ea typeface="微软雅黑" panose="020B0503020204020204" pitchFamily="34" charset="-122"/>
                  </a:rPr>
                  <a:t>：按量子理论，在氢原子中，核外电子快速地运动着，并以一定的概率出现在原子核（质子）的周围各处，在基态下，电子在半径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0.529×</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−10</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kumimoji="1" lang="zh-CN" altLang="en-US" sz="2800" dirty="0">
                    <a:solidFill>
                      <a:srgbClr val="0000FF"/>
                    </a:solidFill>
                    <a:latin typeface="微软雅黑" panose="020B0503020204020204" pitchFamily="34" charset="-122"/>
                    <a:ea typeface="微软雅黑" panose="020B0503020204020204" pitchFamily="34" charset="-122"/>
                  </a:rPr>
                  <a:t>的球面附近出现的概率最大。试计算在基态下，氢原子内电子和质子之间的静电力和万有引力，并比较两者的大小。引力常数为</a:t>
                </a:r>
                <a14:m>
                  <m:oMath xmlns:m="http://schemas.openxmlformats.org/officeDocument/2006/math">
                    <m:r>
                      <a:rPr lang="en-US" altLang="zh-CN" sz="2800" i="1">
                        <a:solidFill>
                          <a:srgbClr val="0000FF"/>
                        </a:solidFill>
                        <a:latin typeface="Cambria Math" panose="02040503050406030204" pitchFamily="18" charset="0"/>
                      </a:rPr>
                      <m:t>𝐺</m:t>
                    </m:r>
                    <m:r>
                      <a:rPr lang="en-US" altLang="zh-CN" sz="2800">
                        <a:solidFill>
                          <a:srgbClr val="0000FF"/>
                        </a:solidFill>
                        <a:latin typeface="Cambria Math" panose="02040503050406030204" pitchFamily="18" charset="0"/>
                      </a:rPr>
                      <m:t>=6.67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−11</m:t>
                        </m:r>
                      </m:sup>
                    </m:sSup>
                    <m:r>
                      <a:rPr lang="en-US" altLang="zh-CN" sz="2800" i="1">
                        <a:solidFill>
                          <a:srgbClr val="0000FF"/>
                        </a:solidFill>
                        <a:latin typeface="Cambria Math" panose="02040503050406030204" pitchFamily="18" charset="0"/>
                        <a:ea typeface="Cambria Math" panose="02040503050406030204" pitchFamily="18" charset="0"/>
                      </a:rPr>
                      <m:t>𝑁</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𝑘𝑔</m:t>
                        </m:r>
                      </m:e>
                      <m:sup>
                        <m:r>
                          <a:rPr lang="en-US" altLang="zh-CN" sz="2800" i="1">
                            <a:solidFill>
                              <a:srgbClr val="0000FF"/>
                            </a:solidFill>
                            <a:latin typeface="Cambria Math" panose="02040503050406030204" pitchFamily="18" charset="0"/>
                            <a:ea typeface="Cambria Math" panose="02040503050406030204" pitchFamily="18" charset="0"/>
                          </a:rPr>
                          <m:t>2</m:t>
                        </m:r>
                      </m:sup>
                    </m:sSup>
                  </m:oMath>
                </a14:m>
                <a:r>
                  <a:rPr kumimoji="1" lang="zh-CN" altLang="en-US" sz="2800" dirty="0">
                    <a:solidFill>
                      <a:srgbClr val="0000FF"/>
                    </a:solidFill>
                    <a:latin typeface="微软雅黑" panose="020B0503020204020204" pitchFamily="34" charset="-122"/>
                    <a:ea typeface="微软雅黑" panose="020B0503020204020204" pitchFamily="34" charset="-122"/>
                  </a:rPr>
                  <a:t>。</a:t>
                </a:r>
              </a:p>
            </p:txBody>
          </p:sp>
        </mc:Choice>
        <mc:Fallback xmlns="">
          <p:sp>
            <p:nvSpPr>
              <p:cNvPr id="26" name="Rectangle 2"/>
              <p:cNvSpPr>
                <a:spLocks noRot="1" noChangeAspect="1" noMove="1" noResize="1" noEditPoints="1" noAdjustHandles="1" noChangeArrowheads="1" noChangeShapeType="1" noTextEdit="1"/>
              </p:cNvSpPr>
              <p:nvPr/>
            </p:nvSpPr>
            <p:spPr bwMode="auto">
              <a:xfrm>
                <a:off x="521208" y="467036"/>
                <a:ext cx="8610600" cy="2677656"/>
              </a:xfrm>
              <a:prstGeom prst="rect">
                <a:avLst/>
              </a:prstGeom>
              <a:blipFill>
                <a:blip r:embed="rId3"/>
                <a:stretch>
                  <a:fillRect l="-1487" t="-2506" r="-1416"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7" name="Rectangle 3"/>
          <p:cNvSpPr>
            <a:spLocks noChangeArrowheads="1"/>
          </p:cNvSpPr>
          <p:nvPr/>
        </p:nvSpPr>
        <p:spPr bwMode="auto">
          <a:xfrm>
            <a:off x="521208" y="3171616"/>
            <a:ext cx="8534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解：按库仑定律计算，电子和质子之间的静电力为</a:t>
            </a:r>
          </a:p>
        </p:txBody>
      </p:sp>
      <mc:AlternateContent xmlns:mc="http://schemas.openxmlformats.org/markup-compatibility/2006" xmlns:a14="http://schemas.microsoft.com/office/drawing/2010/main">
        <mc:Choice Requires="a14">
          <p:sp>
            <p:nvSpPr>
              <p:cNvPr id="9" name="矩形 8"/>
              <p:cNvSpPr/>
              <p:nvPr/>
            </p:nvSpPr>
            <p:spPr>
              <a:xfrm>
                <a:off x="1318992" y="3727917"/>
                <a:ext cx="2453236" cy="974947"/>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mn-ea"/>
                            </a:rPr>
                          </m:ctrlPr>
                        </m:fPr>
                        <m:num>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𝑞</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9" name="矩形 8"/>
              <p:cNvSpPr>
                <a:spLocks noRot="1" noChangeAspect="1" noMove="1" noResize="1" noEditPoints="1" noAdjustHandles="1" noChangeArrowheads="1" noChangeShapeType="1" noTextEdit="1"/>
              </p:cNvSpPr>
              <p:nvPr/>
            </p:nvSpPr>
            <p:spPr>
              <a:xfrm>
                <a:off x="1318992" y="3727917"/>
                <a:ext cx="2453236"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580649" y="4767623"/>
                <a:ext cx="5358455" cy="10178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8.8</m:t>
                      </m:r>
                      <m:r>
                        <a:rPr lang="en-US" altLang="zh-CN" sz="2800">
                          <a:solidFill>
                            <a:srgbClr val="0000FF"/>
                          </a:solidFill>
                          <a:latin typeface="Cambria Math" panose="02040503050406030204" pitchFamily="18" charset="0"/>
                        </a:rPr>
                        <m:t>9</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9</m:t>
                          </m:r>
                        </m:sup>
                      </m:sSup>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1.60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−19</m:t>
                                      </m:r>
                                    </m:sup>
                                  </m:sSup>
                                </m:e>
                              </m:d>
                            </m:e>
                            <m:sup>
                              <m:r>
                                <a:rPr lang="en-US" altLang="zh-CN" sz="2800" i="1">
                                  <a:solidFill>
                                    <a:srgbClr val="0000FF"/>
                                  </a:solidFill>
                                  <a:latin typeface="Cambria Math" panose="02040503050406030204" pitchFamily="18" charset="0"/>
                                </a:rPr>
                                <m:t>2</m:t>
                              </m:r>
                            </m:sup>
                          </m:sSup>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ea typeface="Cambria Math" panose="02040503050406030204" pitchFamily="18" charset="0"/>
                                    </a:rPr>
                                    <m:t>0.529×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−10</m:t>
                                      </m:r>
                                    </m:sup>
                                  </m:sSup>
                                </m:e>
                              </m:d>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580649" y="4767623"/>
                <a:ext cx="5358455" cy="10178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581400" y="3700345"/>
                <a:ext cx="1810176" cy="103009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mn-ea"/>
                            </a:rPr>
                          </m:ctrlPr>
                        </m:fPr>
                        <m:num>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𝑒</m:t>
                              </m:r>
                            </m:e>
                            <m:sup>
                              <m:r>
                                <a:rPr lang="en-US" altLang="zh-CN" sz="2800" b="0" i="1" smtClean="0">
                                  <a:solidFill>
                                    <a:srgbClr val="0000FF"/>
                                  </a:solidFill>
                                  <a:latin typeface="Cambria Math" panose="02040503050406030204" pitchFamily="18" charset="0"/>
                                  <a:ea typeface="+mn-ea"/>
                                </a:rPr>
                                <m:t>2</m:t>
                              </m:r>
                            </m:sup>
                          </m:sSup>
                        </m:num>
                        <m:den>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3581400" y="3700345"/>
                <a:ext cx="1810176" cy="103009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580649" y="5949442"/>
                <a:ext cx="2755113"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8.22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−8</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580649" y="5949442"/>
                <a:ext cx="2755113"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63256848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wipe(left)">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9" grpId="0"/>
      <p:bldP spid="10" grpId="0"/>
      <p:bldP spid="11"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ChangeArrowheads="1"/>
          </p:cNvSpPr>
          <p:nvPr/>
        </p:nvSpPr>
        <p:spPr bwMode="auto">
          <a:xfrm>
            <a:off x="533400" y="613095"/>
            <a:ext cx="830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应用万有引力定律，电子和质子之间的万有引力为</a:t>
            </a:r>
          </a:p>
        </p:txBody>
      </p:sp>
      <p:sp>
        <p:nvSpPr>
          <p:cNvPr id="9" name="Rectangle 4"/>
          <p:cNvSpPr>
            <a:spLocks noChangeArrowheads="1"/>
          </p:cNvSpPr>
          <p:nvPr/>
        </p:nvSpPr>
        <p:spPr bwMode="auto">
          <a:xfrm>
            <a:off x="533400" y="3928941"/>
            <a:ext cx="6096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rPr>
              <a:t>由此得静电力与万有引力的比值为</a:t>
            </a:r>
          </a:p>
        </p:txBody>
      </p:sp>
      <mc:AlternateContent xmlns:mc="http://schemas.openxmlformats.org/markup-compatibility/2006" xmlns:a14="http://schemas.microsoft.com/office/drawing/2010/main">
        <mc:Choice Requires="a14">
          <p:sp>
            <p:nvSpPr>
              <p:cNvPr id="6" name="矩形 5"/>
              <p:cNvSpPr/>
              <p:nvPr/>
            </p:nvSpPr>
            <p:spPr>
              <a:xfrm>
                <a:off x="1326680" y="1168755"/>
                <a:ext cx="2254720" cy="833562"/>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𝑓</m:t>
                      </m:r>
                      <m:r>
                        <a:rPr lang="en-US" altLang="zh-CN" sz="2800" b="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𝐺</m:t>
                      </m:r>
                      <m:f>
                        <m:fPr>
                          <m:ctrlPr>
                            <a:rPr lang="en-US" altLang="zh-CN" sz="2800" i="1">
                              <a:solidFill>
                                <a:srgbClr val="0000FF"/>
                              </a:solidFill>
                              <a:latin typeface="Cambria Math"/>
                              <a:ea typeface="+mn-ea"/>
                            </a:rPr>
                          </m:ctrlPr>
                        </m:fPr>
                        <m:num>
                          <m:sSub>
                            <m:sSubPr>
                              <m:ctrlPr>
                                <a:rPr lang="en-US" altLang="zh-CN" sz="2800" i="1">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1</m:t>
                              </m:r>
                            </m:sub>
                          </m:sSub>
                          <m:sSub>
                            <m:sSubPr>
                              <m:ctrlPr>
                                <a:rPr lang="en-US" altLang="zh-CN" sz="2800" i="1">
                                  <a:solidFill>
                                    <a:srgbClr val="0000FF"/>
                                  </a:solidFill>
                                  <a:latin typeface="Cambria Math"/>
                                  <a:ea typeface="+mn-ea"/>
                                </a:rPr>
                              </m:ctrlPr>
                            </m:sSubPr>
                            <m:e>
                              <m:r>
                                <a:rPr lang="en-US" altLang="zh-CN" sz="2800" b="0" i="1">
                                  <a:solidFill>
                                    <a:srgbClr val="0000FF"/>
                                  </a:solidFill>
                                  <a:latin typeface="Cambria Math" panose="02040503050406030204" pitchFamily="18" charset="0"/>
                                  <a:ea typeface="+mn-ea"/>
                                </a:rPr>
                                <m:t>𝑚</m:t>
                              </m:r>
                            </m:e>
                            <m:sub>
                              <m:r>
                                <a:rPr lang="en-US" altLang="zh-CN" sz="2800" b="0" i="1" smtClean="0">
                                  <a:solidFill>
                                    <a:srgbClr val="0000FF"/>
                                  </a:solidFill>
                                  <a:latin typeface="Cambria Math" panose="02040503050406030204" pitchFamily="18" charset="0"/>
                                  <a:ea typeface="+mn-ea"/>
                                </a:rPr>
                                <m:t>2</m:t>
                              </m:r>
                            </m:sub>
                          </m:sSub>
                        </m:num>
                        <m:den>
                          <m:sSup>
                            <m:sSupPr>
                              <m:ctrlPr>
                                <a:rPr lang="en-US" altLang="zh-CN" sz="280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𝑟</m:t>
                              </m:r>
                            </m:e>
                            <m:sup>
                              <m:r>
                                <a:rPr lang="en-US" altLang="zh-CN" sz="2800" b="0" i="1" smtClean="0">
                                  <a:solidFill>
                                    <a:srgbClr val="0000FF"/>
                                  </a:solidFill>
                                  <a:latin typeface="Cambria Math" panose="02040503050406030204" pitchFamily="18" charset="0"/>
                                  <a:ea typeface="+mn-ea"/>
                                </a:rPr>
                                <m:t>2</m:t>
                              </m:r>
                            </m:sup>
                          </m:sSup>
                        </m:den>
                      </m:f>
                    </m:oMath>
                  </m:oMathPara>
                </a14:m>
                <a:endParaRPr lang="zh-CN" altLang="en-US" sz="2800" dirty="0">
                  <a:solidFill>
                    <a:srgbClr val="0000FF"/>
                  </a:solidFill>
                  <a:latin typeface="+mn-lt"/>
                  <a:ea typeface="+mn-ea"/>
                </a:endParaRPr>
              </a:p>
            </p:txBody>
          </p:sp>
        </mc:Choice>
        <mc:Fallback xmlns="">
          <p:sp>
            <p:nvSpPr>
              <p:cNvPr id="6" name="矩形 5"/>
              <p:cNvSpPr>
                <a:spLocks noRot="1" noChangeAspect="1" noMove="1" noResize="1" noEditPoints="1" noAdjustHandles="1" noChangeArrowheads="1" noChangeShapeType="1" noTextEdit="1"/>
              </p:cNvSpPr>
              <p:nvPr/>
            </p:nvSpPr>
            <p:spPr>
              <a:xfrm>
                <a:off x="1326680" y="1168755"/>
                <a:ext cx="2254720" cy="83356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637524" y="2009926"/>
                <a:ext cx="7455374" cy="1017843"/>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a:solidFill>
                            <a:srgbClr val="0000FF"/>
                          </a:solidFill>
                          <a:latin typeface="Cambria Math" panose="02040503050406030204" pitchFamily="18" charset="0"/>
                        </a:rPr>
                        <m:t>6.67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−11</m:t>
                          </m:r>
                        </m:sup>
                      </m:sSup>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mn-ea"/>
                            </a:rPr>
                          </m:ctrlPr>
                        </m:fPr>
                        <m:num>
                          <m:r>
                            <a:rPr lang="en-US" altLang="zh-CN" sz="2800" b="0" i="0" smtClean="0">
                              <a:solidFill>
                                <a:srgbClr val="0000FF"/>
                              </a:solidFill>
                              <a:latin typeface="Cambria Math" panose="02040503050406030204" pitchFamily="18" charset="0"/>
                              <a:ea typeface="+mn-ea"/>
                            </a:rPr>
                            <m:t>9</m:t>
                          </m:r>
                          <m:r>
                            <a:rPr lang="en-US" altLang="zh-CN" sz="2800">
                              <a:solidFill>
                                <a:srgbClr val="0000FF"/>
                              </a:solidFill>
                              <a:latin typeface="Cambria Math" panose="02040503050406030204" pitchFamily="18" charset="0"/>
                            </a:rPr>
                            <m:t>.</m:t>
                          </m:r>
                          <m:r>
                            <a:rPr lang="en-US" altLang="zh-CN" sz="2800" b="0" i="0" smtClean="0">
                              <a:solidFill>
                                <a:srgbClr val="0000FF"/>
                              </a:solidFill>
                              <a:latin typeface="Cambria Math" panose="02040503050406030204" pitchFamily="18" charset="0"/>
                            </a:rPr>
                            <m:t>11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1</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a:solidFill>
                                <a:srgbClr val="0000FF"/>
                              </a:solidFill>
                              <a:latin typeface="Cambria Math" panose="02040503050406030204" pitchFamily="18" charset="0"/>
                            </a:rPr>
                            <m:t>.67</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m:t>
                              </m:r>
                            </m:sup>
                          </m:sSup>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ea typeface="Cambria Math" panose="02040503050406030204" pitchFamily="18" charset="0"/>
                                    </a:rPr>
                                    <m:t>0.529×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−10</m:t>
                                      </m:r>
                                    </m:sup>
                                  </m:sSup>
                                </m:e>
                              </m:d>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1637524" y="2009926"/>
                <a:ext cx="7455374" cy="10178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637524" y="3064345"/>
                <a:ext cx="2907399" cy="523220"/>
              </a:xfrm>
              <a:prstGeom prst="rect">
                <a:avLst/>
              </a:prstGeom>
            </p:spPr>
            <p:txBody>
              <a:bodyPr wrap="none">
                <a:spAutoFit/>
              </a:bodyPr>
              <a:lstStyle/>
              <a:p>
                <a:pPr algn="just"/>
                <a14:m>
                  <m:oMathPara xmlns:m="http://schemas.openxmlformats.org/officeDocument/2006/math">
                    <m:oMathParaPr>
                      <m:jc m:val="centerGroup"/>
                    </m:oMathParaPr>
                    <m:oMath xmlns:m="http://schemas.openxmlformats.org/officeDocument/2006/math">
                      <m:r>
                        <a:rPr lang="en-US" altLang="zh-CN" sz="2800" b="0" smtClean="0">
                          <a:solidFill>
                            <a:srgbClr val="0000FF"/>
                          </a:solidFill>
                          <a:latin typeface="Cambria Math" panose="02040503050406030204" pitchFamily="18" charset="0"/>
                          <a:ea typeface="+mn-ea"/>
                        </a:rPr>
                        <m:t>=</m:t>
                      </m:r>
                      <m:r>
                        <a:rPr lang="en-US" altLang="zh-CN" sz="2800" b="0" i="0" smtClean="0">
                          <a:solidFill>
                            <a:srgbClr val="0000FF"/>
                          </a:solidFill>
                          <a:latin typeface="Cambria Math" panose="02040503050406030204" pitchFamily="18" charset="0"/>
                          <a:ea typeface="+mn-ea"/>
                        </a:rPr>
                        <m:t>3.63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−47</m:t>
                          </m:r>
                        </m:sup>
                      </m:sSup>
                      <m:r>
                        <a:rPr lang="en-US" altLang="zh-CN" sz="2800" b="0" i="1" smtClean="0">
                          <a:solidFill>
                            <a:srgbClr val="0000FF"/>
                          </a:solidFill>
                          <a:latin typeface="Cambria Math" panose="02040503050406030204" pitchFamily="18" charset="0"/>
                          <a:ea typeface="Cambria Math" panose="02040503050406030204" pitchFamily="18" charset="0"/>
                        </a:rPr>
                        <m:t>𝑁</m:t>
                      </m:r>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1637524" y="3064345"/>
                <a:ext cx="29073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6231822" y="3717983"/>
                <a:ext cx="2671565" cy="94102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sSub>
                            <m:sSubPr>
                              <m:ctrlPr>
                                <a:rPr lang="en-US" altLang="zh-CN" sz="280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𝑓</m:t>
                              </m:r>
                            </m:e>
                            <m:sub>
                              <m:r>
                                <a:rPr lang="en-US" altLang="zh-CN" sz="2800" b="0" i="1" smtClean="0">
                                  <a:solidFill>
                                    <a:srgbClr val="0000FF"/>
                                  </a:solidFill>
                                  <a:latin typeface="Cambria Math" panose="02040503050406030204" pitchFamily="18" charset="0"/>
                                  <a:ea typeface="+mn-ea"/>
                                </a:rPr>
                                <m:t>𝑒</m:t>
                              </m:r>
                            </m:sub>
                          </m:sSub>
                        </m:num>
                        <m:den>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𝑓</m:t>
                              </m:r>
                            </m:e>
                            <m:sub>
                              <m:r>
                                <a:rPr lang="en-US" altLang="zh-CN" sz="2800" b="0" i="1" smtClean="0">
                                  <a:solidFill>
                                    <a:srgbClr val="0000FF"/>
                                  </a:solidFill>
                                  <a:latin typeface="Cambria Math" panose="02040503050406030204" pitchFamily="18" charset="0"/>
                                </a:rPr>
                                <m:t>𝑔</m:t>
                              </m:r>
                            </m:sub>
                          </m:sSub>
                        </m:den>
                      </m:f>
                      <m:r>
                        <a:rPr lang="en-US" altLang="zh-CN" sz="2800" b="0" i="1" smtClean="0">
                          <a:solidFill>
                            <a:srgbClr val="0000FF"/>
                          </a:solidFill>
                          <a:latin typeface="Cambria Math" panose="02040503050406030204" pitchFamily="18" charset="0"/>
                          <a:ea typeface="+mn-ea"/>
                        </a:rPr>
                        <m:t>=2.26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39</m:t>
                          </m:r>
                        </m:sup>
                      </m:sSup>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6231822" y="3717983"/>
                <a:ext cx="2671565" cy="941027"/>
              </a:xfrm>
              <a:prstGeom prst="rect">
                <a:avLst/>
              </a:prstGeom>
              <a:blipFill>
                <a:blip r:embed="rId6"/>
                <a:stretch>
                  <a:fillRect/>
                </a:stretch>
              </a:blipFill>
            </p:spPr>
            <p:txBody>
              <a:bodyPr/>
              <a:lstStyle/>
              <a:p>
                <a:r>
                  <a:rPr lang="zh-CN" altLang="en-US">
                    <a:noFill/>
                  </a:rPr>
                  <a:t> </a:t>
                </a:r>
              </a:p>
            </p:txBody>
          </p:sp>
        </mc:Fallback>
      </mc:AlternateContent>
      <p:sp>
        <p:nvSpPr>
          <p:cNvPr id="13" name="Rectangle 2"/>
          <p:cNvSpPr>
            <a:spLocks noChangeArrowheads="1"/>
          </p:cNvSpPr>
          <p:nvPr/>
        </p:nvSpPr>
        <p:spPr bwMode="auto">
          <a:xfrm>
            <a:off x="533400" y="4967504"/>
            <a:ext cx="873252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kumimoji="1" lang="zh-CN" altLang="en-US"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可见在原子中，电子和质子之间的静电力远比万有引力大，由此，在处理电子和质子之间的相互作用时，只需考虑静电力，万有引力可以略去不计。</a:t>
            </a:r>
            <a:endParaRPr kumimoji="1" lang="en-US" altLang="zh-CN" sz="2800" dirty="0">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Tree>
    <p:extLst>
      <p:ext uri="{BB962C8B-B14F-4D97-AF65-F5344CB8AC3E}">
        <p14:creationId xmlns:p14="http://schemas.microsoft.com/office/powerpoint/2010/main" val="359243798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dissolve">
                                      <p:cBhvr>
                                        <p:cTn id="3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6" grpId="0"/>
      <p:bldP spid="11" grpId="0"/>
      <p:bldP spid="12" grpId="0"/>
      <p:bldP spid="2" grpId="0"/>
      <p:bldP spid="13"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9" name="Text Box 5"/>
          <p:cNvSpPr txBox="1">
            <a:spLocks noChangeArrowheads="1"/>
          </p:cNvSpPr>
          <p:nvPr/>
        </p:nvSpPr>
        <p:spPr bwMode="auto">
          <a:xfrm>
            <a:off x="2103438" y="314326"/>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静电力的计算例题</a:t>
            </a:r>
            <a:endParaRPr lang="zh-CN" altLang="en-US" sz="2800" dirty="0">
              <a:solidFill>
                <a:srgbClr val="6600CC"/>
              </a:solidFill>
              <a:ea typeface="微软雅黑" panose="020B0503020204020204" pitchFamily="34" charset="-122"/>
            </a:endParaRPr>
          </a:p>
        </p:txBody>
      </p:sp>
      <p:sp>
        <p:nvSpPr>
          <p:cNvPr id="82968" name="Line 24"/>
          <p:cNvSpPr>
            <a:spLocks noChangeShapeType="1"/>
          </p:cNvSpPr>
          <p:nvPr/>
        </p:nvSpPr>
        <p:spPr bwMode="auto">
          <a:xfrm>
            <a:off x="7129464" y="4651375"/>
            <a:ext cx="2438400" cy="0"/>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82970" name="AutoShape 26"/>
          <p:cNvSpPr>
            <a:spLocks noChangeArrowheads="1"/>
          </p:cNvSpPr>
          <p:nvPr/>
        </p:nvSpPr>
        <p:spPr bwMode="auto">
          <a:xfrm>
            <a:off x="5626102" y="4186238"/>
            <a:ext cx="3732212" cy="906463"/>
          </a:xfrm>
          <a:prstGeom prst="parallelogram">
            <a:avLst>
              <a:gd name="adj" fmla="val 1029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2971" name="Line 27"/>
          <p:cNvSpPr>
            <a:spLocks noChangeShapeType="1"/>
          </p:cNvSpPr>
          <p:nvPr/>
        </p:nvSpPr>
        <p:spPr bwMode="auto">
          <a:xfrm flipH="1">
            <a:off x="5710240" y="4651375"/>
            <a:ext cx="1444625" cy="1338262"/>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82974" name="Line 30"/>
          <p:cNvSpPr>
            <a:spLocks noChangeShapeType="1"/>
          </p:cNvSpPr>
          <p:nvPr/>
        </p:nvSpPr>
        <p:spPr bwMode="auto">
          <a:xfrm flipV="1">
            <a:off x="7154864" y="2490787"/>
            <a:ext cx="0" cy="21463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graphicFrame>
        <p:nvGraphicFramePr>
          <p:cNvPr id="82977" name="Object 33"/>
          <p:cNvGraphicFramePr>
            <a:graphicFrameLocks noChangeAspect="1"/>
          </p:cNvGraphicFramePr>
          <p:nvPr>
            <p:extLst/>
          </p:nvPr>
        </p:nvGraphicFramePr>
        <p:xfrm>
          <a:off x="7023102" y="3146425"/>
          <a:ext cx="258762" cy="258762"/>
        </p:xfrm>
        <a:graphic>
          <a:graphicData uri="http://schemas.openxmlformats.org/presentationml/2006/ole">
            <mc:AlternateContent xmlns:mc="http://schemas.openxmlformats.org/markup-compatibility/2006">
              <mc:Choice xmlns:v="urn:schemas-microsoft-com:vml" Requires="v">
                <p:oleObj spid="_x0000_s77843" name="公式" r:id="rId4" imgW="114102" imgH="114102" progId="Equation.3">
                  <p:embed/>
                </p:oleObj>
              </mc:Choice>
              <mc:Fallback>
                <p:oleObj name="公式" r:id="rId4" imgW="114102" imgH="114102" progId="Equation.3">
                  <p:embed/>
                  <p:pic>
                    <p:nvPicPr>
                      <p:cNvPr id="82977" name="Object 3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23102" y="3146425"/>
                        <a:ext cx="258762"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979" name="AutoShape 35"/>
          <p:cNvSpPr>
            <a:spLocks noChangeArrowheads="1"/>
          </p:cNvSpPr>
          <p:nvPr/>
        </p:nvSpPr>
        <p:spPr bwMode="auto">
          <a:xfrm>
            <a:off x="8075615" y="4846638"/>
            <a:ext cx="288925" cy="73025"/>
          </a:xfrm>
          <a:prstGeom prst="parallelogram">
            <a:avLst>
              <a:gd name="adj" fmla="val 98913"/>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2980" name="Text Box 36"/>
          <p:cNvSpPr txBox="1">
            <a:spLocks noChangeArrowheads="1"/>
          </p:cNvSpPr>
          <p:nvPr/>
        </p:nvSpPr>
        <p:spPr bwMode="auto">
          <a:xfrm>
            <a:off x="554039" y="2771775"/>
            <a:ext cx="3688954"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解：在平面上取面元</a:t>
            </a:r>
          </a:p>
        </p:txBody>
      </p:sp>
      <mc:AlternateContent xmlns:mc="http://schemas.openxmlformats.org/markup-compatibility/2006" xmlns:a14="http://schemas.microsoft.com/office/drawing/2010/main">
        <mc:Choice Requires="a14">
          <p:sp>
            <p:nvSpPr>
              <p:cNvPr id="55320" name="Text Box 41"/>
              <p:cNvSpPr txBox="1">
                <a:spLocks noChangeArrowheads="1"/>
              </p:cNvSpPr>
              <p:nvPr/>
            </p:nvSpPr>
            <p:spPr bwMode="auto">
              <a:xfrm>
                <a:off x="554038" y="3533778"/>
                <a:ext cx="5264152"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ea typeface="微软雅黑" panose="020B0503020204020204" pitchFamily="34" charset="-122"/>
                  </a:rPr>
                  <a:t>所带电量</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𝑑𝑠</m:t>
                    </m:r>
                    <m:r>
                      <a:rPr lang="en-US" altLang="zh-CN" sz="2800" i="1">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oMath>
                </a14:m>
                <a:r>
                  <a:rPr lang="zh-CN" altLang="en-US" sz="2800" dirty="0">
                    <a:solidFill>
                      <a:srgbClr val="0000FF"/>
                    </a:solidFill>
                    <a:ea typeface="微软雅黑" panose="020B0503020204020204" pitchFamily="34" charset="-122"/>
                  </a:rPr>
                  <a:t>，它对</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ea typeface="微软雅黑" panose="020B0503020204020204" pitchFamily="34" charset="-122"/>
                  </a:rPr>
                  <a:t>的静电作用力为</a:t>
                </a:r>
                <a:endParaRPr lang="zh-CN" altLang="en-US" sz="2800" dirty="0">
                  <a:solidFill>
                    <a:srgbClr val="3333CC"/>
                  </a:solidFill>
                  <a:ea typeface="微软雅黑" panose="020B0503020204020204" pitchFamily="34" charset="-122"/>
                </a:endParaRPr>
              </a:p>
            </p:txBody>
          </p:sp>
        </mc:Choice>
        <mc:Fallback xmlns="">
          <p:sp>
            <p:nvSpPr>
              <p:cNvPr id="55320" name="Text Box 41"/>
              <p:cNvSpPr txBox="1">
                <a:spLocks noRot="1" noChangeAspect="1" noMove="1" noResize="1" noEditPoints="1" noAdjustHandles="1" noChangeArrowheads="1" noChangeShapeType="1" noTextEdit="1"/>
              </p:cNvSpPr>
              <p:nvPr/>
            </p:nvSpPr>
            <p:spPr bwMode="auto">
              <a:xfrm>
                <a:off x="554038" y="3533778"/>
                <a:ext cx="5264152" cy="954088"/>
              </a:xfrm>
              <a:prstGeom prst="rect">
                <a:avLst/>
              </a:prstGeom>
              <a:blipFill>
                <a:blip r:embed="rId6"/>
                <a:stretch>
                  <a:fillRect l="-2433" t="-7051" r="-185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90" name="Line 46"/>
          <p:cNvSpPr>
            <a:spLocks noChangeShapeType="1"/>
          </p:cNvSpPr>
          <p:nvPr/>
        </p:nvSpPr>
        <p:spPr bwMode="auto">
          <a:xfrm flipH="1" flipV="1">
            <a:off x="7154865" y="3282950"/>
            <a:ext cx="1058863" cy="1625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322" name="Text Box 6"/>
              <p:cNvSpPr txBox="1">
                <a:spLocks noChangeArrowheads="1"/>
              </p:cNvSpPr>
              <p:nvPr/>
            </p:nvSpPr>
            <p:spPr bwMode="auto">
              <a:xfrm>
                <a:off x="554038" y="1077912"/>
                <a:ext cx="9229725" cy="13731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无限大均匀带电平面</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微软雅黑" panose="020B0503020204020204" pitchFamily="34" charset="-122"/>
                    <a:ea typeface="微软雅黑" panose="020B0503020204020204" pitchFamily="34" charset="-122"/>
                  </a:rPr>
                  <a:t>上的面电荷密度为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a14:m>
                <a:r>
                  <a:rPr lang="zh-CN" altLang="en-US" sz="2800" dirty="0">
                    <a:solidFill>
                      <a:srgbClr val="0000FF"/>
                    </a:solidFill>
                    <a:latin typeface="微软雅黑" panose="020B0503020204020204" pitchFamily="34" charset="-122"/>
                    <a:ea typeface="微软雅黑" panose="020B0503020204020204" pitchFamily="34" charset="-122"/>
                  </a:rPr>
                  <a:t>，到平面的距离为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微软雅黑" panose="020B0503020204020204" pitchFamily="34" charset="-122"/>
                    <a:ea typeface="微软雅黑" panose="020B0503020204020204" pitchFamily="34" charset="-122"/>
                  </a:rPr>
                  <a:t>的</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微软雅黑" panose="020B0503020204020204" pitchFamily="34" charset="-122"/>
                    <a:ea typeface="微软雅黑" panose="020B0503020204020204" pitchFamily="34" charset="-122"/>
                  </a:rPr>
                  <a:t>处有一点电荷</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微软雅黑" panose="020B0503020204020204" pitchFamily="34" charset="-122"/>
                    <a:ea typeface="微软雅黑" panose="020B0503020204020204" pitchFamily="34" charset="-122"/>
                  </a:rPr>
                  <a:t>，求无限大带电平面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微软雅黑" panose="020B0503020204020204" pitchFamily="34" charset="-122"/>
                    <a:ea typeface="微软雅黑" panose="020B0503020204020204" pitchFamily="34" charset="-122"/>
                  </a:rPr>
                  <a:t>对</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微软雅黑" panose="020B0503020204020204" pitchFamily="34" charset="-122"/>
                    <a:ea typeface="微软雅黑" panose="020B0503020204020204" pitchFamily="34" charset="-122"/>
                  </a:rPr>
                  <a:t>的静电作用力</a:t>
                </a:r>
                <a:r>
                  <a:rPr lang="zh-CN" altLang="en-US" sz="2800" dirty="0">
                    <a:solidFill>
                      <a:srgbClr val="0000FF"/>
                    </a:solidFill>
                    <a:ea typeface="微软雅黑" panose="020B0503020204020204" pitchFamily="34" charset="-122"/>
                  </a:rPr>
                  <a:t>  </a:t>
                </a:r>
              </a:p>
            </p:txBody>
          </p:sp>
        </mc:Choice>
        <mc:Fallback xmlns="">
          <p:sp>
            <p:nvSpPr>
              <p:cNvPr id="55322" name="Text Box 6"/>
              <p:cNvSpPr txBox="1">
                <a:spLocks noRot="1" noChangeAspect="1" noMove="1" noResize="1" noEditPoints="1" noAdjustHandles="1" noChangeArrowheads="1" noChangeShapeType="1" noTextEdit="1"/>
              </p:cNvSpPr>
              <p:nvPr/>
            </p:nvSpPr>
            <p:spPr bwMode="auto">
              <a:xfrm>
                <a:off x="554038" y="1077912"/>
                <a:ext cx="9229725" cy="1373188"/>
              </a:xfrm>
              <a:prstGeom prst="rect">
                <a:avLst/>
              </a:prstGeom>
              <a:blipFill>
                <a:blip r:embed="rId7"/>
                <a:stretch>
                  <a:fillRect l="-1387" t="-4889" r="-1321" b="-1244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919500" y="4883150"/>
                <a:ext cx="3626057"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num>
                        <m:den>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919500" y="4883150"/>
                <a:ext cx="3626057" cy="98353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3871952" y="2752586"/>
                <a:ext cx="19462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𝑑𝑥𝑑𝑦</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3871952" y="2752586"/>
                <a:ext cx="194623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835205" y="4607020"/>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835205" y="4607020"/>
                <a:ext cx="51520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473755" y="4612017"/>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473755" y="4612017"/>
                <a:ext cx="69730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0373512" y="2594446"/>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10373512" y="2594446"/>
                <a:ext cx="46185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542076" y="2909606"/>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6542076" y="2909606"/>
                <a:ext cx="6381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536724" y="3620291"/>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536724" y="3620291"/>
                <a:ext cx="46185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6375810" y="4100722"/>
                <a:ext cx="502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6375810" y="4100722"/>
                <a:ext cx="5028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5818190" y="5636844"/>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5818190" y="5636844"/>
                <a:ext cx="48570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130070" y="2257471"/>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7130070" y="2257471"/>
                <a:ext cx="46333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373776" y="4119104"/>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9373776" y="4119104"/>
                <a:ext cx="49058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6945315" y="4569481"/>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6945315" y="4569481"/>
                <a:ext cx="53489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6738411" y="3581220"/>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6738411" y="3581220"/>
                <a:ext cx="493212" cy="523220"/>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254258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949"/>
                                        </p:tgtEl>
                                        <p:attrNameLst>
                                          <p:attrName>style.visibility</p:attrName>
                                        </p:attrNameLst>
                                      </p:cBhvr>
                                      <p:to>
                                        <p:strVal val="visible"/>
                                      </p:to>
                                    </p:set>
                                    <p:animEffect transition="in" filter="wipe(left)">
                                      <p:cBhvr>
                                        <p:cTn id="7" dur="500"/>
                                        <p:tgtEl>
                                          <p:spTgt spid="829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5322"/>
                                        </p:tgtEl>
                                        <p:attrNameLst>
                                          <p:attrName>style.visibility</p:attrName>
                                        </p:attrNameLst>
                                      </p:cBhvr>
                                      <p:to>
                                        <p:strVal val="visible"/>
                                      </p:to>
                                    </p:set>
                                    <p:animEffect transition="in" filter="wipe(left)">
                                      <p:cBhvr>
                                        <p:cTn id="12" dur="500"/>
                                        <p:tgtEl>
                                          <p:spTgt spid="553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2970"/>
                                        </p:tgtEl>
                                        <p:attrNameLst>
                                          <p:attrName>style.visibility</p:attrName>
                                        </p:attrNameLst>
                                      </p:cBhvr>
                                      <p:to>
                                        <p:strVal val="visible"/>
                                      </p:to>
                                    </p:set>
                                    <p:animEffect transition="in" filter="wipe(left)">
                                      <p:cBhvr>
                                        <p:cTn id="17" dur="500"/>
                                        <p:tgtEl>
                                          <p:spTgt spid="8297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down)">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2" fill="hold" nodeType="clickEffect">
                                  <p:stCondLst>
                                    <p:cond delay="0"/>
                                  </p:stCondLst>
                                  <p:childTnLst>
                                    <p:set>
                                      <p:cBhvr>
                                        <p:cTn id="31" dur="1" fill="hold">
                                          <p:stCondLst>
                                            <p:cond delay="0"/>
                                          </p:stCondLst>
                                        </p:cTn>
                                        <p:tgtEl>
                                          <p:spTgt spid="82971"/>
                                        </p:tgtEl>
                                        <p:attrNameLst>
                                          <p:attrName>style.visibility</p:attrName>
                                        </p:attrNameLst>
                                      </p:cBhvr>
                                      <p:to>
                                        <p:strVal val="visible"/>
                                      </p:to>
                                    </p:set>
                                    <p:animEffect transition="in" filter="wipe(right)">
                                      <p:cBhvr>
                                        <p:cTn id="32" dur="500"/>
                                        <p:tgtEl>
                                          <p:spTgt spid="8297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82968"/>
                                        </p:tgtEl>
                                        <p:attrNameLst>
                                          <p:attrName>style.visibility</p:attrName>
                                        </p:attrNameLst>
                                      </p:cBhvr>
                                      <p:to>
                                        <p:strVal val="visible"/>
                                      </p:to>
                                    </p:set>
                                    <p:animEffect transition="in" filter="wipe(left)">
                                      <p:cBhvr>
                                        <p:cTn id="37" dur="500"/>
                                        <p:tgtEl>
                                          <p:spTgt spid="8296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82974"/>
                                        </p:tgtEl>
                                        <p:attrNameLst>
                                          <p:attrName>style.visibility</p:attrName>
                                        </p:attrNameLst>
                                      </p:cBhvr>
                                      <p:to>
                                        <p:strVal val="visible"/>
                                      </p:to>
                                    </p:set>
                                    <p:animEffect transition="in" filter="wipe(down)">
                                      <p:cBhvr>
                                        <p:cTn id="42" dur="500"/>
                                        <p:tgtEl>
                                          <p:spTgt spid="8297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wipe(left)">
                                      <p:cBhvr>
                                        <p:cTn id="47" dur="500"/>
                                        <p:tgtEl>
                                          <p:spTgt spid="4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
                                        </p:tgtEl>
                                        <p:attrNameLst>
                                          <p:attrName>style.visibility</p:attrName>
                                        </p:attrNameLst>
                                      </p:cBhvr>
                                      <p:to>
                                        <p:strVal val="visible"/>
                                      </p:to>
                                    </p:set>
                                    <p:animEffect transition="in" filter="wipe(left)">
                                      <p:cBhvr>
                                        <p:cTn id="52" dur="500"/>
                                        <p:tgtEl>
                                          <p:spTgt spid="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wipe(left)">
                                      <p:cBhvr>
                                        <p:cTn id="57" dur="500"/>
                                        <p:tgtEl>
                                          <p:spTgt spid="4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wipe(left)">
                                      <p:cBhvr>
                                        <p:cTn id="62" dur="500"/>
                                        <p:tgtEl>
                                          <p:spTgt spid="4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2977"/>
                                        </p:tgtEl>
                                        <p:attrNameLst>
                                          <p:attrName>style.visibility</p:attrName>
                                        </p:attrNameLst>
                                      </p:cBhvr>
                                      <p:to>
                                        <p:strVal val="visible"/>
                                      </p:to>
                                    </p:set>
                                    <p:animEffect transition="in" filter="wipe(left)">
                                      <p:cBhvr>
                                        <p:cTn id="67" dur="500"/>
                                        <p:tgtEl>
                                          <p:spTgt spid="8297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wipe(left)">
                                      <p:cBhvr>
                                        <p:cTn id="72" dur="500"/>
                                        <p:tgtEl>
                                          <p:spTgt spid="4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wipe(left)">
                                      <p:cBhvr>
                                        <p:cTn id="77" dur="500"/>
                                        <p:tgtEl>
                                          <p:spTgt spid="49"/>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82980"/>
                                        </p:tgtEl>
                                        <p:attrNameLst>
                                          <p:attrName>style.visibility</p:attrName>
                                        </p:attrNameLst>
                                      </p:cBhvr>
                                      <p:to>
                                        <p:strVal val="visible"/>
                                      </p:to>
                                    </p:set>
                                    <p:animEffect transition="in" filter="wipe(left)">
                                      <p:cBhvr>
                                        <p:cTn id="82" dur="500"/>
                                        <p:tgtEl>
                                          <p:spTgt spid="8298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2979"/>
                                        </p:tgtEl>
                                        <p:attrNameLst>
                                          <p:attrName>style.visibility</p:attrName>
                                        </p:attrNameLst>
                                      </p:cBhvr>
                                      <p:to>
                                        <p:strVal val="visible"/>
                                      </p:to>
                                    </p:set>
                                    <p:animEffect transition="in" filter="wipe(left)">
                                      <p:cBhvr>
                                        <p:cTn id="87" dur="500"/>
                                        <p:tgtEl>
                                          <p:spTgt spid="82979"/>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0"/>
                                        </p:tgtEl>
                                        <p:attrNameLst>
                                          <p:attrName>style.visibility</p:attrName>
                                        </p:attrNameLst>
                                      </p:cBhvr>
                                      <p:to>
                                        <p:strVal val="visible"/>
                                      </p:to>
                                    </p:set>
                                    <p:animEffect transition="in" filter="wipe(left)">
                                      <p:cBhvr>
                                        <p:cTn id="97" dur="500"/>
                                        <p:tgtEl>
                                          <p:spTgt spid="4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55320"/>
                                        </p:tgtEl>
                                        <p:attrNameLst>
                                          <p:attrName>style.visibility</p:attrName>
                                        </p:attrNameLst>
                                      </p:cBhvr>
                                      <p:to>
                                        <p:strVal val="visible"/>
                                      </p:to>
                                    </p:set>
                                    <p:animEffect transition="in" filter="wipe(left)">
                                      <p:cBhvr>
                                        <p:cTn id="102" dur="500"/>
                                        <p:tgtEl>
                                          <p:spTgt spid="5532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2" fill="hold" nodeType="clickEffect">
                                  <p:stCondLst>
                                    <p:cond delay="0"/>
                                  </p:stCondLst>
                                  <p:childTnLst>
                                    <p:set>
                                      <p:cBhvr>
                                        <p:cTn id="106" dur="1" fill="hold">
                                          <p:stCondLst>
                                            <p:cond delay="0"/>
                                          </p:stCondLst>
                                        </p:cTn>
                                        <p:tgtEl>
                                          <p:spTgt spid="82990"/>
                                        </p:tgtEl>
                                        <p:attrNameLst>
                                          <p:attrName>style.visibility</p:attrName>
                                        </p:attrNameLst>
                                      </p:cBhvr>
                                      <p:to>
                                        <p:strVal val="visible"/>
                                      </p:to>
                                    </p:set>
                                    <p:animEffect transition="in" filter="wipe(right)">
                                      <p:cBhvr>
                                        <p:cTn id="107" dur="500"/>
                                        <p:tgtEl>
                                          <p:spTgt spid="8299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4" fill="hold" grpId="0" nodeType="click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wipe(down)">
                                      <p:cBhvr>
                                        <p:cTn id="112" dur="500"/>
                                        <p:tgtEl>
                                          <p:spTgt spid="43"/>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6"/>
                                        </p:tgtEl>
                                        <p:attrNameLst>
                                          <p:attrName>style.visibility</p:attrName>
                                        </p:attrNameLst>
                                      </p:cBhvr>
                                      <p:to>
                                        <p:strVal val="visible"/>
                                      </p:to>
                                    </p:set>
                                    <p:animEffect transition="in" filter="wipe(left)">
                                      <p:cBhvr>
                                        <p:cTn id="11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9" grpId="0"/>
      <p:bldP spid="82970" grpId="0" animBg="1"/>
      <p:bldP spid="82979" grpId="0" animBg="1"/>
      <p:bldP spid="82980" grpId="0"/>
      <p:bldP spid="55320" grpId="0"/>
      <p:bldP spid="55322" grpId="0"/>
      <p:bldP spid="36" grpId="0"/>
      <p:bldP spid="37" grpId="0"/>
      <p:bldP spid="38" grpId="0"/>
      <p:bldP spid="40" grpId="0"/>
      <p:bldP spid="42" grpId="0"/>
      <p:bldP spid="43" grpId="0"/>
      <p:bldP spid="44" grpId="0"/>
      <p:bldP spid="5" grpId="0"/>
      <p:bldP spid="46" grpId="0"/>
      <p:bldP spid="47" grpId="0"/>
      <p:bldP spid="48" grpId="0"/>
      <p:bldP spid="4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7358" name="Text Box 22"/>
              <p:cNvSpPr txBox="1">
                <a:spLocks noChangeArrowheads="1"/>
              </p:cNvSpPr>
              <p:nvPr/>
            </p:nvSpPr>
            <p:spPr bwMode="auto">
              <a:xfrm>
                <a:off x="752475" y="463551"/>
                <a:ext cx="5335587" cy="57626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14:m>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oMath>
                </a14:m>
                <a:r>
                  <a:rPr lang="zh-CN" altLang="en-US" sz="2800" dirty="0">
                    <a:solidFill>
                      <a:srgbClr val="0000FF"/>
                    </a:solidFill>
                    <a:ea typeface="微软雅黑" panose="020B0503020204020204" pitchFamily="34" charset="-122"/>
                  </a:rPr>
                  <a:t>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𝑧</m:t>
                    </m:r>
                  </m:oMath>
                </a14:m>
                <a:r>
                  <a:rPr lang="zh-CN" altLang="en-US" sz="2800" dirty="0">
                    <a:solidFill>
                      <a:srgbClr val="0000FF"/>
                    </a:solidFill>
                    <a:ea typeface="微软雅黑" panose="020B0503020204020204" pitchFamily="34" charset="-122"/>
                  </a:rPr>
                  <a:t>轴方向的分量为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𝑧</m:t>
                        </m:r>
                      </m:sub>
                    </m:sSub>
                  </m:oMath>
                </a14:m>
                <a:r>
                  <a:rPr lang="zh-CN" altLang="en-US" sz="2800" dirty="0">
                    <a:solidFill>
                      <a:srgbClr val="0000FF"/>
                    </a:solidFill>
                    <a:ea typeface="微软雅黑" panose="020B0503020204020204" pitchFamily="34" charset="-122"/>
                  </a:rPr>
                  <a:t>，则有</a:t>
                </a:r>
              </a:p>
            </p:txBody>
          </p:sp>
        </mc:Choice>
        <mc:Fallback xmlns="">
          <p:sp>
            <p:nvSpPr>
              <p:cNvPr id="57358" name="Text Box 22"/>
              <p:cNvSpPr txBox="1">
                <a:spLocks noRot="1" noChangeAspect="1" noMove="1" noResize="1" noEditPoints="1" noAdjustHandles="1" noChangeArrowheads="1" noChangeShapeType="1" noTextEdit="1"/>
              </p:cNvSpPr>
              <p:nvPr/>
            </p:nvSpPr>
            <p:spPr bwMode="auto">
              <a:xfrm>
                <a:off x="752475" y="463551"/>
                <a:ext cx="5335587" cy="576263"/>
              </a:xfrm>
              <a:prstGeom prst="rect">
                <a:avLst/>
              </a:prstGeom>
              <a:blipFill>
                <a:blip r:embed="rId4"/>
                <a:stretch>
                  <a:fillRect t="-1053" b="-2842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004" name="Text Box 36"/>
              <p:cNvSpPr txBox="1">
                <a:spLocks noChangeArrowheads="1"/>
              </p:cNvSpPr>
              <p:nvPr/>
            </p:nvSpPr>
            <p:spPr bwMode="auto">
              <a:xfrm>
                <a:off x="752475" y="5475288"/>
                <a:ext cx="4996592" cy="557204"/>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由对称性可知</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b="0" i="1" smtClean="0">
                            <a:solidFill>
                              <a:srgbClr val="0000FF"/>
                            </a:solidFill>
                            <a:latin typeface="Cambria Math" panose="02040503050406030204" pitchFamily="18" charset="0"/>
                            <a:ea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a14:m>
                <a:endParaRPr lang="zh-CN" altLang="en-US" sz="2800" dirty="0">
                  <a:solidFill>
                    <a:srgbClr val="0000FF"/>
                  </a:solidFill>
                  <a:ea typeface="微软雅黑" panose="020B0503020204020204" pitchFamily="34" charset="-122"/>
                </a:endParaRPr>
              </a:p>
            </p:txBody>
          </p:sp>
        </mc:Choice>
        <mc:Fallback xmlns="">
          <p:sp>
            <p:nvSpPr>
              <p:cNvPr id="84004" name="Text Box 36"/>
              <p:cNvSpPr txBox="1">
                <a:spLocks noRot="1" noChangeAspect="1" noMove="1" noResize="1" noEditPoints="1" noAdjustHandles="1" noChangeArrowheads="1" noChangeShapeType="1" noTextEdit="1"/>
              </p:cNvSpPr>
              <p:nvPr/>
            </p:nvSpPr>
            <p:spPr bwMode="auto">
              <a:xfrm>
                <a:off x="752475" y="5475288"/>
                <a:ext cx="4996592" cy="557204"/>
              </a:xfrm>
              <a:prstGeom prst="rect">
                <a:avLst/>
              </a:prstGeom>
              <a:blipFill>
                <a:blip r:embed="rId5"/>
                <a:stretch>
                  <a:fillRect l="-2439" t="-10870" b="-2282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356" name="Text Box 39"/>
              <p:cNvSpPr txBox="1">
                <a:spLocks noChangeArrowheads="1"/>
              </p:cNvSpPr>
              <p:nvPr/>
            </p:nvSpPr>
            <p:spPr bwMode="auto">
              <a:xfrm>
                <a:off x="754064" y="6049959"/>
                <a:ext cx="6337300" cy="523874"/>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ea typeface="微软雅黑" panose="020B0503020204020204" pitchFamily="34" charset="-122"/>
                  </a:rPr>
                  <a:t>由计算结果可知，所受静电力与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ea typeface="微软雅黑" panose="020B0503020204020204" pitchFamily="34" charset="-122"/>
                  </a:rPr>
                  <a:t>无关 </a:t>
                </a:r>
              </a:p>
            </p:txBody>
          </p:sp>
        </mc:Choice>
        <mc:Fallback xmlns="">
          <p:sp>
            <p:nvSpPr>
              <p:cNvPr id="57356" name="Text Box 39"/>
              <p:cNvSpPr txBox="1">
                <a:spLocks noRot="1" noChangeAspect="1" noMove="1" noResize="1" noEditPoints="1" noAdjustHandles="1" noChangeArrowheads="1" noChangeShapeType="1" noTextEdit="1"/>
              </p:cNvSpPr>
              <p:nvPr/>
            </p:nvSpPr>
            <p:spPr bwMode="auto">
              <a:xfrm>
                <a:off x="754064" y="6049959"/>
                <a:ext cx="6337300" cy="523874"/>
              </a:xfrm>
              <a:prstGeom prst="rect">
                <a:avLst/>
              </a:prstGeom>
              <a:blipFill>
                <a:blip r:embed="rId6"/>
                <a:stretch>
                  <a:fillRect l="-2021"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515895" y="2085752"/>
            <a:ext cx="4238258" cy="3902593"/>
            <a:chOff x="6515895" y="2085752"/>
            <a:chExt cx="4238258" cy="3902593"/>
          </a:xfrm>
        </p:grpSpPr>
        <p:sp>
          <p:nvSpPr>
            <p:cNvPr id="34" name="Line 24"/>
            <p:cNvSpPr>
              <a:spLocks noChangeShapeType="1"/>
            </p:cNvSpPr>
            <p:nvPr/>
          </p:nvSpPr>
          <p:spPr bwMode="auto">
            <a:xfrm>
              <a:off x="8019257" y="4479656"/>
              <a:ext cx="2438400" cy="0"/>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35" name="AutoShape 26"/>
            <p:cNvSpPr>
              <a:spLocks noChangeArrowheads="1"/>
            </p:cNvSpPr>
            <p:nvPr/>
          </p:nvSpPr>
          <p:spPr bwMode="auto">
            <a:xfrm>
              <a:off x="6515895" y="4014519"/>
              <a:ext cx="3732212" cy="906463"/>
            </a:xfrm>
            <a:prstGeom prst="parallelogram">
              <a:avLst>
                <a:gd name="adj" fmla="val 102933"/>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36" name="Line 27"/>
            <p:cNvSpPr>
              <a:spLocks noChangeShapeType="1"/>
            </p:cNvSpPr>
            <p:nvPr/>
          </p:nvSpPr>
          <p:spPr bwMode="auto">
            <a:xfrm flipH="1">
              <a:off x="6600033" y="4479656"/>
              <a:ext cx="1444625" cy="1338262"/>
            </a:xfrm>
            <a:prstGeom prst="line">
              <a:avLst/>
            </a:prstGeom>
            <a:noFill/>
            <a:ln w="38100">
              <a:solidFill>
                <a:srgbClr val="0000FF"/>
              </a:solidFill>
              <a:round/>
              <a:headEnd/>
              <a:tailEnd type="arrow" w="sm" len="sm"/>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p:sp>
          <p:nvSpPr>
            <p:cNvPr id="37" name="Line 30"/>
            <p:cNvSpPr>
              <a:spLocks noChangeShapeType="1"/>
            </p:cNvSpPr>
            <p:nvPr/>
          </p:nvSpPr>
          <p:spPr bwMode="auto">
            <a:xfrm flipV="1">
              <a:off x="8044657" y="2319068"/>
              <a:ext cx="0" cy="2146300"/>
            </a:xfrm>
            <a:prstGeom prst="line">
              <a:avLst/>
            </a:prstGeom>
            <a:noFill/>
            <a:ln w="38100">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38" name="Object 33"/>
                <p:cNvGraphicFramePr>
                  <a:graphicFrameLocks noChangeAspect="1"/>
                </p:cNvGraphicFramePr>
                <p:nvPr>
                  <p:extLst>
                    <p:ext uri="{D42A27DB-BD31-4B8C-83A1-F6EECF244321}">
                      <p14:modId xmlns:p14="http://schemas.microsoft.com/office/powerpoint/2010/main" val="288677929"/>
                    </p:ext>
                  </p:extLst>
                </p:nvPr>
              </p:nvGraphicFramePr>
              <p:xfrm>
                <a:off x="7912895" y="2974706"/>
                <a:ext cx="258762" cy="258762"/>
              </p:xfrm>
              <a:graphic>
                <a:graphicData uri="http://schemas.openxmlformats.org/presentationml/2006/ole">
                  <mc:AlternateContent>
                    <mc:Choice xmlns:v="urn:schemas-microsoft-com:vml" Requires="v">
                      <p:oleObj spid="_x0000_s8031" name="公式" r:id="rId7" imgW="114102" imgH="114102" progId="Equation.3">
                        <p:embed/>
                      </p:oleObj>
                    </mc:Choice>
                    <mc:Fallback>
                      <p:oleObj name="公式" r:id="rId7" imgW="114102" imgH="114102" progId="Equation.3">
                        <p:embed/>
                        <p:pic>
                          <p:nvPicPr>
                            <p:cNvPr id="82977" name="Object 33"/>
                            <p:cNvPicPr>
                              <a:picLocks noChangeAspect="1" noChangeArrowheads="1"/>
                            </p:cNvPicPr>
                            <p:nvPr/>
                          </p:nvPicPr>
                          <p:blipFill>
                            <a:blip r:embed="rId8">
                              <a:extLst>
                                <a:ext uri="{28A0092B-C50C-407E-A947-70E740481C1C}">
                                  <a14:useLocalDpi val="0"/>
                                </a:ext>
                              </a:extLst>
                            </a:blip>
                            <a:srcRect/>
                            <a:stretch>
                              <a:fillRect/>
                            </a:stretch>
                          </p:blipFill>
                          <p:spPr bwMode="auto">
                            <a:xfrm>
                              <a:off x="7912895" y="2974706"/>
                              <a:ext cx="258762" cy="258762"/>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38" name="Object 33"/>
                <p:cNvGraphicFramePr>
                  <a:graphicFrameLocks noChangeAspect="1"/>
                </p:cNvGraphicFramePr>
                <p:nvPr>
                  <p:extLst>
                    <p:ext uri="{D42A27DB-BD31-4B8C-83A1-F6EECF244321}">
                      <p14:modId xmlns:p14="http://schemas.microsoft.com/office/powerpoint/2010/main" val="288677929"/>
                    </p:ext>
                  </p:extLst>
                </p:nvPr>
              </p:nvGraphicFramePr>
              <p:xfrm>
                <a:off x="7912895" y="2974706"/>
                <a:ext cx="258762" cy="258762"/>
              </p:xfrm>
              <a:graphic>
                <a:graphicData uri="http://schemas.openxmlformats.org/presentationml/2006/ole">
                  <mc:AlternateContent>
                    <mc:Choice xmlns:v="urn:schemas-microsoft-com:vml" Requires="v">
                      <p:oleObj spid="_x0000_s7982" name="公式" r:id="rId9" imgW="114102" imgH="114102" progId="Equation.3">
                        <p:embed/>
                      </p:oleObj>
                    </mc:Choice>
                    <mc:Fallback>
                      <p:oleObj name="公式" r:id="rId9" imgW="114102" imgH="114102" progId="Equation.3">
                        <p:embed/>
                        <p:pic>
                          <p:nvPicPr>
                            <p:cNvPr id="82977" name="Object 3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12895" y="2974706"/>
                              <a:ext cx="258762" cy="2587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sp>
          <p:nvSpPr>
            <p:cNvPr id="39" name="AutoShape 35"/>
            <p:cNvSpPr>
              <a:spLocks noChangeArrowheads="1"/>
            </p:cNvSpPr>
            <p:nvPr/>
          </p:nvSpPr>
          <p:spPr bwMode="auto">
            <a:xfrm>
              <a:off x="8965408" y="4674919"/>
              <a:ext cx="288925" cy="73025"/>
            </a:xfrm>
            <a:prstGeom prst="parallelogram">
              <a:avLst>
                <a:gd name="adj" fmla="val 98913"/>
              </a:avLst>
            </a:prstGeom>
            <a:noFill/>
            <a:ln w="381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40" name="Line 46"/>
            <p:cNvSpPr>
              <a:spLocks noChangeShapeType="1"/>
            </p:cNvSpPr>
            <p:nvPr/>
          </p:nvSpPr>
          <p:spPr bwMode="auto">
            <a:xfrm flipH="1" flipV="1">
              <a:off x="8044658" y="3111231"/>
              <a:ext cx="1058863" cy="1625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41" name="矩形 40"/>
                <p:cNvSpPr/>
                <p:nvPr/>
              </p:nvSpPr>
              <p:spPr>
                <a:xfrm>
                  <a:off x="6724998" y="4435301"/>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6724998" y="4435301"/>
                  <a:ext cx="515206"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363548" y="4440298"/>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363548" y="4440298"/>
                  <a:ext cx="69730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431869" y="2737887"/>
                  <a:ext cx="63818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7431869" y="2737887"/>
                  <a:ext cx="63818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426517" y="3448572"/>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426517" y="3448572"/>
                  <a:ext cx="46185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65603" y="3929003"/>
                  <a:ext cx="5028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65603" y="3929003"/>
                  <a:ext cx="50283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707983" y="5465125"/>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6707983" y="5465125"/>
                  <a:ext cx="48570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019863" y="2085752"/>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8019863" y="2085752"/>
                  <a:ext cx="46333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0263569" y="3947385"/>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10263569" y="3947385"/>
                  <a:ext cx="49058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835108" y="4397762"/>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7835108" y="4397762"/>
                  <a:ext cx="53489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628204" y="3409501"/>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7628204" y="3409501"/>
                  <a:ext cx="493212" cy="523220"/>
                </a:xfrm>
                <a:prstGeom prst="rect">
                  <a:avLst/>
                </a:prstGeom>
                <a:blipFill>
                  <a:blip r:embed="rId2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2" name="矩形 51"/>
              <p:cNvSpPr/>
              <p:nvPr/>
            </p:nvSpPr>
            <p:spPr>
              <a:xfrm>
                <a:off x="777874" y="1112409"/>
                <a:ext cx="4000967" cy="9733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𝐴</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𝐴</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𝐹</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e>
                      </m:nary>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777874" y="1112409"/>
                <a:ext cx="4000967" cy="973343"/>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586572" y="1081593"/>
                <a:ext cx="2872261" cy="10070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𝐴</m:t>
                          </m:r>
                        </m:sub>
                        <m:sup/>
                        <m:e>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𝑑𝑥𝑑𝑦</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den>
                          </m:f>
                        </m:e>
                      </m:nary>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586572" y="1081593"/>
                <a:ext cx="2872261" cy="100707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764760" y="2113342"/>
                <a:ext cx="1736116"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764760" y="2113342"/>
                <a:ext cx="1736116" cy="82747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195396" y="2279161"/>
                <a:ext cx="31009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3195396" y="2279161"/>
                <a:ext cx="3100977"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856496" y="2907700"/>
                <a:ext cx="6343083"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𝐹</m:t>
                          </m:r>
                        </m:e>
                        <m:sub>
                          <m:r>
                            <a:rPr lang="en-US" altLang="zh-CN" sz="2800" i="1">
                              <a:solidFill>
                                <a:srgbClr val="0000FF"/>
                              </a:solidFill>
                              <a:latin typeface="Cambria Math" panose="02040503050406030204" pitchFamily="18" charset="0"/>
                              <a:ea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e>
                      </m:nary>
                      <m:nary>
                        <m:naryPr>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𝑑𝑦</m:t>
                              </m:r>
                            </m:num>
                            <m:den>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𝑦</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856496" y="2907700"/>
                <a:ext cx="6343083" cy="1021946"/>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298437" y="4148399"/>
                <a:ext cx="3315716"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𝑎</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den>
                          </m:f>
                        </m:e>
                      </m:nary>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1298437" y="4148399"/>
                <a:ext cx="3315716" cy="1021946"/>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4481210" y="4259705"/>
                <a:ext cx="122443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4481210" y="4259705"/>
                <a:ext cx="1224438" cy="903452"/>
              </a:xfrm>
              <a:prstGeom prst="rect">
                <a:avLst/>
              </a:prstGeom>
              <a:blipFill>
                <a:blip r:embed="rId2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756631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7358"/>
                                        </p:tgtEl>
                                        <p:attrNameLst>
                                          <p:attrName>style.visibility</p:attrName>
                                        </p:attrNameLst>
                                      </p:cBhvr>
                                      <p:to>
                                        <p:strVal val="visible"/>
                                      </p:to>
                                    </p:set>
                                    <p:animEffect transition="in" filter="wipe(left)">
                                      <p:cBhvr>
                                        <p:cTn id="12" dur="500"/>
                                        <p:tgtEl>
                                          <p:spTgt spid="573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500"/>
                                        <p:tgtEl>
                                          <p:spTgt spid="5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wipe(left)">
                                      <p:cBhvr>
                                        <p:cTn id="42" dur="500"/>
                                        <p:tgtEl>
                                          <p:spTgt spid="5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0"/>
                                        </p:tgtEl>
                                        <p:attrNameLst>
                                          <p:attrName>style.visibility</p:attrName>
                                        </p:attrNameLst>
                                      </p:cBhvr>
                                      <p:to>
                                        <p:strVal val="visible"/>
                                      </p:to>
                                    </p:set>
                                    <p:animEffect transition="in" filter="wipe(left)">
                                      <p:cBhvr>
                                        <p:cTn id="47" dur="500"/>
                                        <p:tgtEl>
                                          <p:spTgt spid="6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4004"/>
                                        </p:tgtEl>
                                        <p:attrNameLst>
                                          <p:attrName>style.visibility</p:attrName>
                                        </p:attrNameLst>
                                      </p:cBhvr>
                                      <p:to>
                                        <p:strVal val="visible"/>
                                      </p:to>
                                    </p:set>
                                    <p:animEffect transition="in" filter="wipe(left)">
                                      <p:cBhvr>
                                        <p:cTn id="52" dur="500"/>
                                        <p:tgtEl>
                                          <p:spTgt spid="8400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356"/>
                                        </p:tgtEl>
                                        <p:attrNameLst>
                                          <p:attrName>style.visibility</p:attrName>
                                        </p:attrNameLst>
                                      </p:cBhvr>
                                      <p:to>
                                        <p:strVal val="visible"/>
                                      </p:to>
                                    </p:set>
                                    <p:animEffect transition="in" filter="wipe(left)">
                                      <p:cBhvr>
                                        <p:cTn id="57" dur="500"/>
                                        <p:tgtEl>
                                          <p:spTgt spid="57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58" grpId="0"/>
      <p:bldP spid="84004" grpId="0"/>
      <p:bldP spid="57356" grpId="0"/>
      <p:bldP spid="52" grpId="0"/>
      <p:bldP spid="54" grpId="0"/>
      <p:bldP spid="55" grpId="0"/>
      <p:bldP spid="56" grpId="0"/>
      <p:bldP spid="58" grpId="0"/>
      <p:bldP spid="59" grpId="0"/>
      <p:bldP spid="6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0227" cy="1296345"/>
            <a:chOff x="-21102" y="2847433"/>
            <a:chExt cx="12220226"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2</a:t>
              </a:r>
              <a:endParaRPr lang="zh-CN" altLang="en-US" sz="6000" dirty="0"/>
            </a:p>
          </p:txBody>
        </p:sp>
        <p:sp>
          <p:nvSpPr>
            <p:cNvPr id="51" name="文本框 50"/>
            <p:cNvSpPr txBox="1"/>
            <p:nvPr/>
          </p:nvSpPr>
          <p:spPr>
            <a:xfrm>
              <a:off x="7340106" y="306193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电场  电场强度</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225969677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370140" y="252859"/>
            <a:ext cx="882186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6" name="文本框 25"/>
          <p:cNvSpPr txBox="1"/>
          <p:nvPr/>
        </p:nvSpPr>
        <p:spPr>
          <a:xfrm>
            <a:off x="492437" y="267581"/>
            <a:ext cx="287770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真空中的静电场</a:t>
            </a: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Text Box 2"/>
          <p:cNvSpPr txBox="1">
            <a:spLocks noChangeArrowheads="1"/>
          </p:cNvSpPr>
          <p:nvPr/>
        </p:nvSpPr>
        <p:spPr bwMode="auto">
          <a:xfrm>
            <a:off x="1385324" y="1903655"/>
            <a:ext cx="970359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5400" i="1" dirty="0">
                <a:solidFill>
                  <a:srgbClr val="3333CC"/>
                </a:solidFill>
                <a:ea typeface="微软雅黑" panose="020B0503020204020204" pitchFamily="34" charset="-122"/>
                <a:cs typeface="Times New Roman" panose="02020603050405020304" pitchFamily="18" charset="0"/>
              </a:rPr>
              <a:t>I love to travel, but hate to arrive. </a:t>
            </a:r>
            <a:endParaRPr kumimoji="0" lang="zh-CN" altLang="en-US" sz="5400" dirty="0">
              <a:solidFill>
                <a:srgbClr val="FF0000"/>
              </a:solidFill>
              <a:ea typeface="微软雅黑" panose="020B0503020204020204" pitchFamily="34" charset="-122"/>
              <a:cs typeface="Times New Roman" panose="02020603050405020304" pitchFamily="18" charset="0"/>
            </a:endParaRPr>
          </a:p>
        </p:txBody>
      </p:sp>
      <p:sp>
        <p:nvSpPr>
          <p:cNvPr id="41" name="Text Box 4"/>
          <p:cNvSpPr txBox="1">
            <a:spLocks noChangeArrowheads="1"/>
          </p:cNvSpPr>
          <p:nvPr/>
        </p:nvSpPr>
        <p:spPr bwMode="auto">
          <a:xfrm>
            <a:off x="1385324" y="4306384"/>
            <a:ext cx="1006877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3600" dirty="0">
                <a:solidFill>
                  <a:srgbClr val="3333CC"/>
                </a:solidFill>
                <a:ea typeface="微软雅黑" panose="020B0503020204020204" pitchFamily="34" charset="-122"/>
                <a:cs typeface="Times New Roman" panose="02020603050405020304" pitchFamily="18" charset="0"/>
              </a:rPr>
              <a:t>人生就像一次旅行，不必在乎目的地，在乎的是沿途的风景以及看风景的心情！</a:t>
            </a:r>
            <a:endParaRPr kumimoji="0" lang="zh-CN" altLang="en-US" sz="3600" dirty="0">
              <a:solidFill>
                <a:srgbClr val="FF0000"/>
              </a:solidFill>
              <a:ea typeface="微软雅黑" panose="020B0503020204020204" pitchFamily="34" charset="-122"/>
              <a:cs typeface="Times New Roman" panose="02020603050405020304" pitchFamily="18" charset="0"/>
            </a:endParaRPr>
          </a:p>
        </p:txBody>
      </p:sp>
      <p:sp>
        <p:nvSpPr>
          <p:cNvPr id="42" name="Text Box 3"/>
          <p:cNvSpPr txBox="1">
            <a:spLocks noChangeArrowheads="1"/>
          </p:cNvSpPr>
          <p:nvPr/>
        </p:nvSpPr>
        <p:spPr bwMode="auto">
          <a:xfrm>
            <a:off x="6755611" y="3050410"/>
            <a:ext cx="2765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dirty="0">
                <a:solidFill>
                  <a:srgbClr val="9900CC"/>
                </a:solidFill>
                <a:ea typeface="微软雅黑" panose="020B0503020204020204" pitchFamily="34" charset="-122"/>
                <a:cs typeface="Times New Roman" panose="02020603050405020304" pitchFamily="18" charset="0"/>
              </a:rPr>
              <a:t>——</a:t>
            </a:r>
            <a:r>
              <a:rPr kumimoji="0" lang="zh-CN" altLang="en-US" dirty="0">
                <a:solidFill>
                  <a:srgbClr val="9900CC"/>
                </a:solidFill>
                <a:ea typeface="微软雅黑" panose="020B0503020204020204" pitchFamily="34" charset="-122"/>
                <a:cs typeface="Times New Roman" panose="02020603050405020304" pitchFamily="18" charset="0"/>
              </a:rPr>
              <a:t>爱因斯坦</a:t>
            </a:r>
            <a:endParaRPr kumimoji="0" lang="en-US" altLang="zh-CN" dirty="0">
              <a:solidFill>
                <a:srgbClr val="9900CC"/>
              </a:solidFill>
              <a:ea typeface="微软雅黑" panose="020B0503020204020204" pitchFamily="34" charset="-122"/>
              <a:cs typeface="Times New Roman" panose="02020603050405020304" pitchFamily="18" charset="0"/>
            </a:endParaRPr>
          </a:p>
        </p:txBody>
      </p:sp>
      <p:sp>
        <p:nvSpPr>
          <p:cNvPr id="43" name="Text Box 3"/>
          <p:cNvSpPr txBox="1">
            <a:spLocks noChangeArrowheads="1"/>
          </p:cNvSpPr>
          <p:nvPr/>
        </p:nvSpPr>
        <p:spPr bwMode="auto">
          <a:xfrm>
            <a:off x="6755611" y="5676812"/>
            <a:ext cx="27654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dirty="0">
                <a:solidFill>
                  <a:srgbClr val="9900CC"/>
                </a:solidFill>
                <a:ea typeface="微软雅黑" panose="020B0503020204020204" pitchFamily="34" charset="-122"/>
                <a:cs typeface="Times New Roman" panose="02020603050405020304" pitchFamily="18" charset="0"/>
              </a:rPr>
              <a:t>——</a:t>
            </a:r>
            <a:r>
              <a:rPr kumimoji="0" lang="zh-CN" altLang="en-US" dirty="0">
                <a:solidFill>
                  <a:srgbClr val="9900CC"/>
                </a:solidFill>
                <a:ea typeface="微软雅黑" panose="020B0503020204020204" pitchFamily="34" charset="-122"/>
                <a:cs typeface="Times New Roman" panose="02020603050405020304" pitchFamily="18" charset="0"/>
              </a:rPr>
              <a:t>某广告语</a:t>
            </a:r>
            <a:endParaRPr kumimoji="0" lang="en-US" altLang="zh-CN" dirty="0">
              <a:solidFill>
                <a:srgbClr val="9900CC"/>
              </a:solidFill>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wipe(left)">
                                      <p:cBhvr>
                                        <p:cTn id="11" dur="500"/>
                                        <p:tgtEl>
                                          <p:spTgt spid="4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500"/>
                                        <p:tgtEl>
                                          <p:spTgt spid="41"/>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3"/>
                                        </p:tgtEl>
                                        <p:attrNameLst>
                                          <p:attrName>style.visibility</p:attrName>
                                        </p:attrNameLst>
                                      </p:cBhvr>
                                      <p:to>
                                        <p:strVal val="visible"/>
                                      </p:to>
                                    </p:set>
                                    <p:animEffect transition="in" filter="wipe(left)">
                                      <p:cBhvr>
                                        <p:cTn id="2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41" grpId="0"/>
      <p:bldP spid="42" grpId="0"/>
      <p:bldP spid="4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50" name="Text Box 6"/>
          <p:cNvSpPr txBox="1">
            <a:spLocks noChangeArrowheads="1"/>
          </p:cNvSpPr>
          <p:nvPr/>
        </p:nvSpPr>
        <p:spPr bwMode="auto">
          <a:xfrm>
            <a:off x="691718" y="2560164"/>
            <a:ext cx="478198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电荷之间的相互作用是通过电场传递的，或者说电荷周围存在有电场，引入该电场的任何带电体，都受到电场的作用力，这就是所谓的</a:t>
            </a:r>
            <a:r>
              <a:rPr kumimoji="0" lang="zh-CN" altLang="en-US" sz="2800" dirty="0">
                <a:solidFill>
                  <a:srgbClr val="FF0000"/>
                </a:solidFill>
                <a:ea typeface="微软雅黑" panose="020B0503020204020204" pitchFamily="34" charset="-122"/>
              </a:rPr>
              <a:t>近距作用</a:t>
            </a:r>
          </a:p>
        </p:txBody>
      </p:sp>
      <p:grpSp>
        <p:nvGrpSpPr>
          <p:cNvPr id="2" name="Group 11"/>
          <p:cNvGrpSpPr>
            <a:grpSpLocks/>
          </p:cNvGrpSpPr>
          <p:nvPr/>
        </p:nvGrpSpPr>
        <p:grpSpPr bwMode="auto">
          <a:xfrm>
            <a:off x="881047" y="5413373"/>
            <a:ext cx="4403725" cy="523876"/>
            <a:chOff x="2534" y="1658"/>
            <a:chExt cx="2774" cy="330"/>
          </a:xfrm>
        </p:grpSpPr>
        <p:sp>
          <p:nvSpPr>
            <p:cNvPr id="61451" name="Text Box 12"/>
            <p:cNvSpPr txBox="1">
              <a:spLocks noChangeArrowheads="1"/>
            </p:cNvSpPr>
            <p:nvPr/>
          </p:nvSpPr>
          <p:spPr bwMode="auto">
            <a:xfrm>
              <a:off x="2534" y="1658"/>
              <a:ext cx="277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rPr>
                <a:t>电荷           电场           电荷</a:t>
              </a:r>
              <a:endParaRPr lang="zh-CN" altLang="en-US" sz="2800" dirty="0">
                <a:solidFill>
                  <a:srgbClr val="0000FF"/>
                </a:solidFill>
                <a:ea typeface="微软雅黑" panose="020B0503020204020204" pitchFamily="34" charset="-122"/>
              </a:endParaRPr>
            </a:p>
          </p:txBody>
        </p:sp>
        <p:sp>
          <p:nvSpPr>
            <p:cNvPr id="61452" name="Line 13"/>
            <p:cNvSpPr>
              <a:spLocks noChangeShapeType="1"/>
            </p:cNvSpPr>
            <p:nvPr/>
          </p:nvSpPr>
          <p:spPr bwMode="auto">
            <a:xfrm>
              <a:off x="3176" y="1776"/>
              <a:ext cx="336" cy="0"/>
            </a:xfrm>
            <a:prstGeom prst="line">
              <a:avLst/>
            </a:prstGeom>
            <a:noFill/>
            <a:ln w="41275" cap="sq">
              <a:solidFill>
                <a:srgbClr val="CC0000"/>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3" name="Line 14"/>
            <p:cNvSpPr>
              <a:spLocks noChangeShapeType="1"/>
            </p:cNvSpPr>
            <p:nvPr/>
          </p:nvSpPr>
          <p:spPr bwMode="auto">
            <a:xfrm>
              <a:off x="4254" y="1776"/>
              <a:ext cx="336" cy="0"/>
            </a:xfrm>
            <a:prstGeom prst="line">
              <a:avLst/>
            </a:prstGeom>
            <a:noFill/>
            <a:ln w="41275" cap="sq">
              <a:solidFill>
                <a:srgbClr val="CC0000"/>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4" name="Line 15"/>
            <p:cNvSpPr>
              <a:spLocks noChangeShapeType="1"/>
            </p:cNvSpPr>
            <p:nvPr/>
          </p:nvSpPr>
          <p:spPr bwMode="auto">
            <a:xfrm flipH="1">
              <a:off x="3144" y="1872"/>
              <a:ext cx="336" cy="0"/>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61455" name="Line 16"/>
            <p:cNvSpPr>
              <a:spLocks noChangeShapeType="1"/>
            </p:cNvSpPr>
            <p:nvPr/>
          </p:nvSpPr>
          <p:spPr bwMode="auto">
            <a:xfrm flipH="1">
              <a:off x="4238" y="1872"/>
              <a:ext cx="336" cy="0"/>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grpSp>
      <p:sp>
        <p:nvSpPr>
          <p:cNvPr id="4" name="矩形 3"/>
          <p:cNvSpPr/>
          <p:nvPr/>
        </p:nvSpPr>
        <p:spPr>
          <a:xfrm>
            <a:off x="691718" y="511215"/>
            <a:ext cx="1620957" cy="523220"/>
          </a:xfrm>
          <a:prstGeom prst="rect">
            <a:avLst/>
          </a:prstGeom>
        </p:spPr>
        <p:txBody>
          <a:bodyPr wrap="none">
            <a:spAutoFit/>
          </a:bodyPr>
          <a:lstStyle/>
          <a:p>
            <a:r>
              <a:rPr lang="zh-CN" altLang="en-US" sz="2800" dirty="0">
                <a:solidFill>
                  <a:srgbClr val="6600CC"/>
                </a:solidFill>
                <a:latin typeface="微软雅黑" panose="020B0503020204020204" pitchFamily="34" charset="-122"/>
                <a:ea typeface="微软雅黑" panose="020B0503020204020204" pitchFamily="34" charset="-122"/>
              </a:rPr>
              <a:t>一、电场</a:t>
            </a:r>
            <a:endParaRPr lang="zh-CN" altLang="en-US" sz="2800" dirty="0"/>
          </a:p>
        </p:txBody>
      </p:sp>
      <p:sp>
        <p:nvSpPr>
          <p:cNvPr id="17" name="Text Box 96"/>
          <p:cNvSpPr txBox="1">
            <a:spLocks noChangeArrowheads="1"/>
          </p:cNvSpPr>
          <p:nvPr/>
        </p:nvSpPr>
        <p:spPr bwMode="auto">
          <a:xfrm>
            <a:off x="691718" y="1374161"/>
            <a:ext cx="8813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rPr>
              <a:t>1</a:t>
            </a:r>
            <a:r>
              <a:rPr lang="zh-CN" altLang="en-US" sz="2800" dirty="0">
                <a:solidFill>
                  <a:srgbClr val="0000FF"/>
                </a:solidFill>
                <a:ea typeface="微软雅黑" panose="020B0503020204020204" pitchFamily="34" charset="-122"/>
              </a:rPr>
              <a:t>、静电场 </a:t>
            </a:r>
          </a:p>
        </p:txBody>
      </p:sp>
      <p:pic>
        <p:nvPicPr>
          <p:cNvPr id="6" name="图片 5"/>
          <p:cNvPicPr>
            <a:picLocks noChangeAspect="1"/>
          </p:cNvPicPr>
          <p:nvPr/>
        </p:nvPicPr>
        <p:blipFill>
          <a:blip r:embed="rId3"/>
          <a:stretch>
            <a:fillRect/>
          </a:stretch>
        </p:blipFill>
        <p:spPr>
          <a:xfrm>
            <a:off x="5902853" y="2735717"/>
            <a:ext cx="3602665" cy="2677656"/>
          </a:xfrm>
          <a:prstGeom prst="rect">
            <a:avLst/>
          </a:prstGeom>
        </p:spPr>
      </p:pic>
      <p:sp>
        <p:nvSpPr>
          <p:cNvPr id="12" name="Text Box 96"/>
          <p:cNvSpPr txBox="1">
            <a:spLocks noChangeArrowheads="1"/>
          </p:cNvSpPr>
          <p:nvPr/>
        </p:nvSpPr>
        <p:spPr bwMode="auto">
          <a:xfrm>
            <a:off x="691718" y="1967162"/>
            <a:ext cx="87205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ea typeface="微软雅黑" panose="020B0503020204020204" pitchFamily="34" charset="-122"/>
              </a:rPr>
              <a:t>静电场</a:t>
            </a:r>
            <a:r>
              <a:rPr lang="zh-CN" altLang="en-US" sz="2800" dirty="0">
                <a:solidFill>
                  <a:srgbClr val="0000FF"/>
                </a:solidFill>
                <a:ea typeface="微软雅黑" panose="020B0503020204020204" pitchFamily="34" charset="-122"/>
              </a:rPr>
              <a:t>：相对于观测者静止的电荷所产生的电场</a:t>
            </a:r>
          </a:p>
        </p:txBody>
      </p:sp>
    </p:spTree>
    <p:extLst>
      <p:ext uri="{BB962C8B-B14F-4D97-AF65-F5344CB8AC3E}">
        <p14:creationId xmlns:p14="http://schemas.microsoft.com/office/powerpoint/2010/main" val="4088444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left)">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950"/>
                                        </p:tgtEl>
                                        <p:attrNameLst>
                                          <p:attrName>style.visibility</p:attrName>
                                        </p:attrNameLst>
                                      </p:cBhvr>
                                      <p:to>
                                        <p:strVal val="visible"/>
                                      </p:to>
                                    </p:set>
                                    <p:animEffect transition="in" filter="wipe(left)">
                                      <p:cBhvr>
                                        <p:cTn id="22" dur="500"/>
                                        <p:tgtEl>
                                          <p:spTgt spid="8295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ox(in)">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50" grpId="0" autoUpdateAnimBg="0"/>
      <p:bldP spid="4" grpId="0"/>
      <p:bldP spid="17" grpId="0" autoUpdateAnimBg="0"/>
      <p:bldP spid="12"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04850" y="567067"/>
            <a:ext cx="640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6600CC"/>
                </a:solidFill>
                <a:ea typeface="微软雅黑" panose="020B0503020204020204" pitchFamily="34" charset="-122"/>
              </a:rPr>
              <a:t>2</a:t>
            </a:r>
            <a:r>
              <a:rPr kumimoji="0" lang="zh-CN" altLang="en-US" sz="2800" dirty="0">
                <a:solidFill>
                  <a:srgbClr val="6600CC"/>
                </a:solidFill>
                <a:ea typeface="微软雅黑" panose="020B0503020204020204" pitchFamily="34" charset="-122"/>
              </a:rPr>
              <a:t>、电场</a:t>
            </a:r>
            <a:r>
              <a:rPr kumimoji="0" lang="en-US" altLang="zh-CN" sz="2800" dirty="0">
                <a:solidFill>
                  <a:srgbClr val="6600CC"/>
                </a:solidFill>
                <a:ea typeface="微软雅黑" panose="020B0503020204020204" pitchFamily="34" charset="-122"/>
              </a:rPr>
              <a:t>(electric field)</a:t>
            </a:r>
            <a:r>
              <a:rPr kumimoji="0" lang="zh-CN" altLang="en-US" sz="2800" dirty="0">
                <a:solidFill>
                  <a:srgbClr val="6600CC"/>
                </a:solidFill>
                <a:ea typeface="微软雅黑" panose="020B0503020204020204" pitchFamily="34" charset="-122"/>
              </a:rPr>
              <a:t>的物质性</a:t>
            </a:r>
          </a:p>
        </p:txBody>
      </p:sp>
      <p:sp>
        <p:nvSpPr>
          <p:cNvPr id="113668" name="Text Box 4"/>
          <p:cNvSpPr txBox="1">
            <a:spLocks noChangeArrowheads="1"/>
          </p:cNvSpPr>
          <p:nvPr/>
        </p:nvSpPr>
        <p:spPr bwMode="auto">
          <a:xfrm>
            <a:off x="704850" y="3135313"/>
            <a:ext cx="3987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(2)</a:t>
            </a:r>
            <a:r>
              <a:rPr kumimoji="0" lang="zh-CN" altLang="en-US" sz="2800" dirty="0">
                <a:solidFill>
                  <a:srgbClr val="0000FF"/>
                </a:solidFill>
                <a:ea typeface="微软雅黑" panose="020B0503020204020204" pitchFamily="34" charset="-122"/>
              </a:rPr>
              <a:t>场的物质性体现在：</a:t>
            </a:r>
          </a:p>
        </p:txBody>
      </p:sp>
      <p:sp>
        <p:nvSpPr>
          <p:cNvPr id="113669" name="Text Box 5"/>
          <p:cNvSpPr txBox="1">
            <a:spLocks noChangeArrowheads="1"/>
          </p:cNvSpPr>
          <p:nvPr/>
        </p:nvSpPr>
        <p:spPr bwMode="auto">
          <a:xfrm>
            <a:off x="1473200" y="3740943"/>
            <a:ext cx="6388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给电场中的带电体施以力的作用</a:t>
            </a:r>
          </a:p>
        </p:txBody>
      </p:sp>
      <p:sp>
        <p:nvSpPr>
          <p:cNvPr id="113670" name="Text Box 6"/>
          <p:cNvSpPr txBox="1">
            <a:spLocks noChangeArrowheads="1"/>
          </p:cNvSpPr>
          <p:nvPr/>
        </p:nvSpPr>
        <p:spPr bwMode="auto">
          <a:xfrm>
            <a:off x="1473200" y="4331492"/>
            <a:ext cx="84836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当带电体在电场中移动时，电场力作功，表明电场具有能量</a:t>
            </a:r>
          </a:p>
        </p:txBody>
      </p:sp>
      <p:sp>
        <p:nvSpPr>
          <p:cNvPr id="113671" name="Text Box 7"/>
          <p:cNvSpPr txBox="1">
            <a:spLocks noChangeArrowheads="1"/>
          </p:cNvSpPr>
          <p:nvPr/>
        </p:nvSpPr>
        <p:spPr bwMode="auto">
          <a:xfrm>
            <a:off x="1473200" y="5226843"/>
            <a:ext cx="9093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lgn="just" eaLnBrk="1" hangingPunct="1">
              <a:spcBef>
                <a:spcPct val="50000"/>
              </a:spcBef>
              <a:buClrTx/>
              <a:buSzTx/>
              <a:buFont typeface="Wingdings" panose="05000000000000000000" pitchFamily="2" charset="2"/>
              <a:buChar char="Ø"/>
            </a:pPr>
            <a:r>
              <a:rPr kumimoji="0" lang="zh-CN" altLang="en-US" sz="2800" dirty="0">
                <a:solidFill>
                  <a:srgbClr val="0000FF"/>
                </a:solidFill>
                <a:ea typeface="微软雅黑" panose="020B0503020204020204" pitchFamily="34" charset="-122"/>
              </a:rPr>
              <a:t>变化的电场以光速在空间传播，表明电场具有动量</a:t>
            </a:r>
          </a:p>
        </p:txBody>
      </p:sp>
      <p:sp>
        <p:nvSpPr>
          <p:cNvPr id="113678" name="Text Box 14"/>
          <p:cNvSpPr txBox="1">
            <a:spLocks noChangeArrowheads="1"/>
          </p:cNvSpPr>
          <p:nvPr/>
        </p:nvSpPr>
        <p:spPr bwMode="auto">
          <a:xfrm>
            <a:off x="704850" y="5828041"/>
            <a:ext cx="802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(3)</a:t>
            </a:r>
            <a:r>
              <a:rPr kumimoji="0" lang="zh-CN" altLang="en-US" sz="2800" dirty="0">
                <a:solidFill>
                  <a:srgbClr val="0000FF"/>
                </a:solidFill>
                <a:ea typeface="微软雅黑" panose="020B0503020204020204" pitchFamily="34" charset="-122"/>
              </a:rPr>
              <a:t>电场与实物之间的不同在于它具有叠加性</a:t>
            </a:r>
          </a:p>
        </p:txBody>
      </p:sp>
      <p:sp>
        <p:nvSpPr>
          <p:cNvPr id="14" name="Text Box 18"/>
          <p:cNvSpPr txBox="1">
            <a:spLocks noChangeArrowheads="1"/>
          </p:cNvSpPr>
          <p:nvPr/>
        </p:nvSpPr>
        <p:spPr bwMode="auto">
          <a:xfrm>
            <a:off x="704850" y="1217616"/>
            <a:ext cx="5334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0000FF"/>
                </a:solidFill>
                <a:ea typeface="微软雅黑" panose="020B0503020204020204" pitchFamily="34" charset="-122"/>
              </a:rPr>
              <a:t>(1)</a:t>
            </a:r>
            <a:r>
              <a:rPr kumimoji="0" lang="zh-CN" altLang="en-US" sz="2800" dirty="0">
                <a:solidFill>
                  <a:srgbClr val="0000FF"/>
                </a:solidFill>
                <a:ea typeface="微软雅黑" panose="020B0503020204020204" pitchFamily="34" charset="-122"/>
              </a:rPr>
              <a:t>场是一种特殊形态的物质</a:t>
            </a:r>
          </a:p>
        </p:txBody>
      </p:sp>
      <p:grpSp>
        <p:nvGrpSpPr>
          <p:cNvPr id="15" name="Group 19"/>
          <p:cNvGrpSpPr>
            <a:grpSpLocks/>
          </p:cNvGrpSpPr>
          <p:nvPr/>
        </p:nvGrpSpPr>
        <p:grpSpPr bwMode="auto">
          <a:xfrm>
            <a:off x="1612900" y="1839120"/>
            <a:ext cx="4618038" cy="1209675"/>
            <a:chOff x="1123" y="3195"/>
            <a:chExt cx="2909" cy="762"/>
          </a:xfrm>
        </p:grpSpPr>
        <p:sp>
          <p:nvSpPr>
            <p:cNvPr id="16" name="Text Box 20"/>
            <p:cNvSpPr txBox="1">
              <a:spLocks noChangeArrowheads="1"/>
            </p:cNvSpPr>
            <p:nvPr/>
          </p:nvSpPr>
          <p:spPr bwMode="auto">
            <a:xfrm>
              <a:off x="1123" y="3624"/>
              <a:ext cx="912" cy="333"/>
            </a:xfrm>
            <a:prstGeom prst="rect">
              <a:avLst/>
            </a:prstGeom>
            <a:gradFill rotWithShape="0">
              <a:gsLst>
                <a:gs pos="0">
                  <a:srgbClr val="FFE7FF"/>
                </a:gs>
                <a:gs pos="50000">
                  <a:srgbClr val="FFFFFF"/>
                </a:gs>
                <a:gs pos="100000">
                  <a:srgbClr val="FFE7FF"/>
                </a:gs>
              </a:gsLst>
              <a:lin ang="5400000" scaled="1"/>
            </a:gradFill>
            <a:ln w="9525">
              <a:solidFill>
                <a:srgbClr val="CC00CC"/>
              </a:solidFill>
              <a:miter lim="800000"/>
              <a:headEnd type="none" w="sm" len="lg"/>
              <a:tailEnd type="none" w="sm" len="lg"/>
            </a:ln>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r>
                <a:rPr kumimoji="0" lang="zh-CN" altLang="en-US" sz="2800" dirty="0">
                  <a:solidFill>
                    <a:srgbClr val="0000FF"/>
                  </a:solidFill>
                  <a:ea typeface="微软雅黑" panose="020B0503020204020204" pitchFamily="34" charset="-122"/>
                </a:rPr>
                <a:t>实物</a:t>
              </a:r>
            </a:p>
          </p:txBody>
        </p:sp>
        <p:sp>
          <p:nvSpPr>
            <p:cNvPr id="17" name="AutoShape 21"/>
            <p:cNvSpPr>
              <a:spLocks/>
            </p:cNvSpPr>
            <p:nvPr/>
          </p:nvSpPr>
          <p:spPr bwMode="auto">
            <a:xfrm>
              <a:off x="2256" y="3253"/>
              <a:ext cx="240" cy="624"/>
            </a:xfrm>
            <a:prstGeom prst="rightBrace">
              <a:avLst>
                <a:gd name="adj1" fmla="val 21667"/>
                <a:gd name="adj2" fmla="val 51120"/>
              </a:avLst>
            </a:prstGeom>
            <a:noFill/>
            <a:ln w="28575">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8" name="Text Box 22"/>
            <p:cNvSpPr txBox="1">
              <a:spLocks noChangeArrowheads="1"/>
            </p:cNvSpPr>
            <p:nvPr/>
          </p:nvSpPr>
          <p:spPr bwMode="auto">
            <a:xfrm>
              <a:off x="2640" y="3406"/>
              <a:ext cx="1392" cy="330"/>
            </a:xfrm>
            <a:prstGeom prst="rect">
              <a:avLst/>
            </a:prstGeom>
            <a:gradFill rotWithShape="0">
              <a:gsLst>
                <a:gs pos="0">
                  <a:schemeClr val="bg2"/>
                </a:gs>
                <a:gs pos="50000">
                  <a:srgbClr val="FFFFFF"/>
                </a:gs>
                <a:gs pos="100000">
                  <a:schemeClr val="bg2"/>
                </a:gs>
              </a:gsLst>
              <a:lin ang="5400000" scaled="1"/>
            </a:gradFill>
            <a:ln w="9525">
              <a:solidFill>
                <a:srgbClr val="CC9900"/>
              </a:solidFill>
              <a:miter lim="800000"/>
              <a:headEnd type="none" w="sm" len="lg"/>
              <a:tailEnd type="none" w="sm" len="lg"/>
            </a:ln>
            <a:effectLst/>
          </p:spPr>
          <p:txBody>
            <a:bodyPr>
              <a:spAutoFit/>
            </a:bodyPr>
            <a:lstStyle/>
            <a:p>
              <a:pPr algn="ctr" eaLnBrk="1" hangingPunct="1">
                <a:spcBef>
                  <a:spcPct val="50000"/>
                </a:spcBef>
                <a:defRPr/>
              </a:pPr>
              <a:r>
                <a:rPr lang="zh-CN" altLang="en-US" sz="2800" dirty="0">
                  <a:solidFill>
                    <a:srgbClr val="0000FF"/>
                  </a:solidFill>
                  <a:ea typeface="微软雅黑" panose="020B0503020204020204" pitchFamily="34" charset="-122"/>
                </a:rPr>
                <a:t>物   质</a:t>
              </a:r>
            </a:p>
          </p:txBody>
        </p:sp>
        <p:sp>
          <p:nvSpPr>
            <p:cNvPr id="19" name="Rectangle 23"/>
            <p:cNvSpPr>
              <a:spLocks noChangeArrowheads="1"/>
            </p:cNvSpPr>
            <p:nvPr/>
          </p:nvSpPr>
          <p:spPr bwMode="auto">
            <a:xfrm>
              <a:off x="1123" y="3195"/>
              <a:ext cx="900" cy="330"/>
            </a:xfrm>
            <a:prstGeom prst="rect">
              <a:avLst/>
            </a:prstGeom>
            <a:gradFill rotWithShape="0">
              <a:gsLst>
                <a:gs pos="0">
                  <a:schemeClr val="accent1"/>
                </a:gs>
                <a:gs pos="50000">
                  <a:srgbClr val="FFFFFF"/>
                </a:gs>
                <a:gs pos="100000">
                  <a:schemeClr val="accent1"/>
                </a:gs>
              </a:gsLst>
              <a:lin ang="5400000" scaled="1"/>
            </a:gradFill>
            <a:ln w="9525">
              <a:solidFill>
                <a:srgbClr val="006666"/>
              </a:solidFill>
              <a:miter lim="800000"/>
              <a:headEnd type="none" w="sm" len="lg"/>
              <a:tailEnd type="none" w="sm" len="lg"/>
            </a:ln>
            <a:effectLst/>
          </p:spPr>
          <p:txBody>
            <a:bodyPr>
              <a:spAutoFit/>
            </a:bodyPr>
            <a:lstStyle/>
            <a:p>
              <a:pPr algn="ctr" eaLnBrk="1" hangingPunct="1">
                <a:defRPr/>
              </a:pPr>
              <a:r>
                <a:rPr kumimoji="0" lang="en-US" altLang="zh-CN" sz="2800" dirty="0">
                  <a:solidFill>
                    <a:srgbClr val="0000FF"/>
                  </a:solidFill>
                  <a:ea typeface="微软雅黑" panose="020B0503020204020204" pitchFamily="34" charset="-122"/>
                </a:rPr>
                <a:t> </a:t>
              </a:r>
              <a:r>
                <a:rPr kumimoji="0" lang="zh-CN" altLang="en-US" sz="2800" dirty="0">
                  <a:solidFill>
                    <a:srgbClr val="0000FF"/>
                  </a:solidFill>
                  <a:ea typeface="微软雅黑" panose="020B0503020204020204" pitchFamily="34" charset="-122"/>
                </a:rPr>
                <a:t>场</a:t>
              </a:r>
            </a:p>
          </p:txBody>
        </p:sp>
      </p:grpSp>
    </p:spTree>
    <p:extLst>
      <p:ext uri="{BB962C8B-B14F-4D97-AF65-F5344CB8AC3E}">
        <p14:creationId xmlns:p14="http://schemas.microsoft.com/office/powerpoint/2010/main" val="4492829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3490"/>
                                        </p:tgtEl>
                                        <p:attrNameLst>
                                          <p:attrName>style.visibility</p:attrName>
                                        </p:attrNameLst>
                                      </p:cBhvr>
                                      <p:to>
                                        <p:strVal val="visible"/>
                                      </p:to>
                                    </p:set>
                                    <p:animEffect transition="in" filter="wipe(left)">
                                      <p:cBhvr>
                                        <p:cTn id="7" dur="500"/>
                                        <p:tgtEl>
                                          <p:spTgt spid="6349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blinds(horizontal)">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272"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p:cTn id="17" dur="500" fill="hold"/>
                                        <p:tgtEl>
                                          <p:spTgt spid="15"/>
                                        </p:tgtEl>
                                        <p:attrNameLst>
                                          <p:attrName>ppt_w</p:attrName>
                                        </p:attrNameLst>
                                      </p:cBhvr>
                                      <p:tavLst>
                                        <p:tav tm="0">
                                          <p:val>
                                            <p:strVal val="2/3*#ppt_w"/>
                                          </p:val>
                                        </p:tav>
                                        <p:tav tm="100000">
                                          <p:val>
                                            <p:strVal val="#ppt_w"/>
                                          </p:val>
                                        </p:tav>
                                      </p:tavLst>
                                    </p:anim>
                                    <p:anim calcmode="lin" valueType="num">
                                      <p:cBhvr>
                                        <p:cTn id="18"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13668"/>
                                        </p:tgtEl>
                                        <p:attrNameLst>
                                          <p:attrName>style.visibility</p:attrName>
                                        </p:attrNameLst>
                                      </p:cBhvr>
                                      <p:to>
                                        <p:strVal val="visible"/>
                                      </p:to>
                                    </p:set>
                                    <p:animEffect transition="in" filter="wipe(left)">
                                      <p:cBhvr>
                                        <p:cTn id="23" dur="500"/>
                                        <p:tgtEl>
                                          <p:spTgt spid="113668"/>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13669"/>
                                        </p:tgtEl>
                                        <p:attrNameLst>
                                          <p:attrName>style.visibility</p:attrName>
                                        </p:attrNameLst>
                                      </p:cBhvr>
                                      <p:to>
                                        <p:strVal val="visible"/>
                                      </p:to>
                                    </p:set>
                                    <p:animEffect transition="in" filter="wipe(left)">
                                      <p:cBhvr>
                                        <p:cTn id="28" dur="500"/>
                                        <p:tgtEl>
                                          <p:spTgt spid="11366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13670"/>
                                        </p:tgtEl>
                                        <p:attrNameLst>
                                          <p:attrName>style.visibility</p:attrName>
                                        </p:attrNameLst>
                                      </p:cBhvr>
                                      <p:to>
                                        <p:strVal val="visible"/>
                                      </p:to>
                                    </p:set>
                                    <p:animEffect transition="in" filter="wipe(left)">
                                      <p:cBhvr>
                                        <p:cTn id="33" dur="500"/>
                                        <p:tgtEl>
                                          <p:spTgt spid="113670"/>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3671"/>
                                        </p:tgtEl>
                                        <p:attrNameLst>
                                          <p:attrName>style.visibility</p:attrName>
                                        </p:attrNameLst>
                                      </p:cBhvr>
                                      <p:to>
                                        <p:strVal val="visible"/>
                                      </p:to>
                                    </p:set>
                                    <p:animEffect transition="in" filter="wipe(left)">
                                      <p:cBhvr>
                                        <p:cTn id="38" dur="500"/>
                                        <p:tgtEl>
                                          <p:spTgt spid="113671"/>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13678"/>
                                        </p:tgtEl>
                                        <p:attrNameLst>
                                          <p:attrName>style.visibility</p:attrName>
                                        </p:attrNameLst>
                                      </p:cBhvr>
                                      <p:to>
                                        <p:strVal val="visible"/>
                                      </p:to>
                                    </p:set>
                                    <p:animEffect transition="in" filter="wipe(left)">
                                      <p:cBhvr>
                                        <p:cTn id="43" dur="500"/>
                                        <p:tgtEl>
                                          <p:spTgt spid="113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0" grpId="0"/>
      <p:bldP spid="113668" grpId="0" autoUpdateAnimBg="0"/>
      <p:bldP spid="113669" grpId="0" autoUpdateAnimBg="0"/>
      <p:bldP spid="113670" grpId="0" autoUpdateAnimBg="0"/>
      <p:bldP spid="113671" grpId="0" autoUpdateAnimBg="0"/>
      <p:bldP spid="113678" grpId="0" autoUpdateAnimBg="0"/>
      <p:bldP spid="14"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ext Box 5"/>
          <p:cNvSpPr txBox="1">
            <a:spLocks noChangeArrowheads="1"/>
          </p:cNvSpPr>
          <p:nvPr/>
        </p:nvSpPr>
        <p:spPr bwMode="auto">
          <a:xfrm>
            <a:off x="698500" y="438922"/>
            <a:ext cx="37750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二、电场强度</a:t>
            </a:r>
            <a:r>
              <a:rPr lang="zh-CN" altLang="en-US" sz="2800" dirty="0">
                <a:solidFill>
                  <a:srgbClr val="6600CC"/>
                </a:solidFill>
                <a:ea typeface="微软雅黑" panose="020B0503020204020204" pitchFamily="34" charset="-122"/>
              </a:rPr>
              <a:t> </a:t>
            </a:r>
          </a:p>
        </p:txBody>
      </p:sp>
      <p:grpSp>
        <p:nvGrpSpPr>
          <p:cNvPr id="2" name="Group 6"/>
          <p:cNvGrpSpPr>
            <a:grpSpLocks/>
          </p:cNvGrpSpPr>
          <p:nvPr/>
        </p:nvGrpSpPr>
        <p:grpSpPr bwMode="auto">
          <a:xfrm>
            <a:off x="736601" y="1441164"/>
            <a:ext cx="1143000" cy="1143000"/>
            <a:chOff x="288" y="240"/>
            <a:chExt cx="720" cy="720"/>
          </a:xfrm>
        </p:grpSpPr>
        <p:sp>
          <p:nvSpPr>
            <p:cNvPr id="65563" name="Text Box 7"/>
            <p:cNvSpPr txBox="1">
              <a:spLocks noChangeArrowheads="1"/>
            </p:cNvSpPr>
            <p:nvPr/>
          </p:nvSpPr>
          <p:spPr bwMode="auto">
            <a:xfrm>
              <a:off x="336" y="288"/>
              <a:ext cx="63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990000"/>
                  </a:solidFill>
                  <a:latin typeface="微软雅黑" panose="020B0503020204020204" pitchFamily="34" charset="-122"/>
                  <a:ea typeface="微软雅黑" panose="020B0503020204020204" pitchFamily="34" charset="-122"/>
                </a:rPr>
                <a:t>试验电荷</a:t>
              </a:r>
            </a:p>
          </p:txBody>
        </p:sp>
        <p:sp>
          <p:nvSpPr>
            <p:cNvPr id="65564" name="Rectangle 8"/>
            <p:cNvSpPr>
              <a:spLocks noChangeArrowheads="1"/>
            </p:cNvSpPr>
            <p:nvPr/>
          </p:nvSpPr>
          <p:spPr bwMode="auto">
            <a:xfrm>
              <a:off x="288" y="240"/>
              <a:ext cx="720" cy="720"/>
            </a:xfrm>
            <a:prstGeom prst="rect">
              <a:avLst/>
            </a:prstGeom>
            <a:noFill/>
            <a:ln w="12699">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grpSp>
        <p:nvGrpSpPr>
          <p:cNvPr id="3" name="Group 9"/>
          <p:cNvGrpSpPr>
            <a:grpSpLocks/>
          </p:cNvGrpSpPr>
          <p:nvPr/>
        </p:nvGrpSpPr>
        <p:grpSpPr bwMode="auto">
          <a:xfrm>
            <a:off x="1995488" y="1393539"/>
            <a:ext cx="1331913" cy="1219200"/>
            <a:chOff x="1033" y="306"/>
            <a:chExt cx="839" cy="768"/>
          </a:xfrm>
        </p:grpSpPr>
        <p:sp>
          <p:nvSpPr>
            <p:cNvPr id="65561" name="Text Box 10"/>
            <p:cNvSpPr txBox="1">
              <a:spLocks noChangeArrowheads="1"/>
            </p:cNvSpPr>
            <p:nvPr/>
          </p:nvSpPr>
          <p:spPr bwMode="auto">
            <a:xfrm>
              <a:off x="1033" y="531"/>
              <a:ext cx="6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条件</a:t>
              </a:r>
            </a:p>
          </p:txBody>
        </p:sp>
        <p:sp>
          <p:nvSpPr>
            <p:cNvPr id="65562" name="AutoShape 11"/>
            <p:cNvSpPr>
              <a:spLocks/>
            </p:cNvSpPr>
            <p:nvPr/>
          </p:nvSpPr>
          <p:spPr bwMode="auto">
            <a:xfrm>
              <a:off x="1632" y="306"/>
              <a:ext cx="240" cy="768"/>
            </a:xfrm>
            <a:prstGeom prst="leftBrace">
              <a:avLst>
                <a:gd name="adj1" fmla="val 26667"/>
                <a:gd name="adj2" fmla="val 50000"/>
              </a:avLst>
            </a:prstGeom>
            <a:noFill/>
            <a:ln w="38100">
              <a:solidFill>
                <a:schemeClr val="tx1"/>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p:sp>
        <p:nvSpPr>
          <p:cNvPr id="83980" name="Text Box 12"/>
          <p:cNvSpPr txBox="1">
            <a:spLocks noChangeArrowheads="1"/>
          </p:cNvSpPr>
          <p:nvPr/>
        </p:nvSpPr>
        <p:spPr bwMode="auto">
          <a:xfrm>
            <a:off x="3327401" y="1364965"/>
            <a:ext cx="3205163"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电量充分地小</a:t>
            </a:r>
          </a:p>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线度足够地小</a:t>
            </a:r>
          </a:p>
        </p:txBody>
      </p:sp>
      <mc:AlternateContent xmlns:mc="http://schemas.openxmlformats.org/markup-compatibility/2006" xmlns:a14="http://schemas.microsoft.com/office/drawing/2010/main">
        <mc:Choice Requires="a14">
          <p:sp>
            <p:nvSpPr>
              <p:cNvPr id="83992" name="Text Box 24"/>
              <p:cNvSpPr txBox="1">
                <a:spLocks noChangeArrowheads="1"/>
              </p:cNvSpPr>
              <p:nvPr/>
            </p:nvSpPr>
            <p:spPr bwMode="auto">
              <a:xfrm>
                <a:off x="641349" y="2890106"/>
                <a:ext cx="6523627" cy="523220"/>
              </a:xfrm>
              <a:prstGeom prst="rect">
                <a:avLst/>
              </a:prstGeom>
              <a:noFill/>
              <a:ln>
                <a:noFill/>
              </a:ln>
              <a:extLst>
                <a:ext uri="{909E8E84-426E-40DD-AFC4-6F175D3DCCD1}">
                  <a14:hiddenFill>
                    <a:solidFill>
                      <a:srgbClr val="FFFFFF"/>
                    </a:solidFill>
                  </a14:hiddenFill>
                </a:ext>
                <a:ext uri="{91240B29-F687-4F45-9708-019B960494DF}">
                  <a14:hiddenLine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zh-CN" altLang="en-US" sz="2800" dirty="0">
                    <a:solidFill>
                      <a:srgbClr val="0000FF"/>
                    </a:solidFill>
                    <a:latin typeface="微软雅黑" panose="020B0503020204020204" pitchFamily="34" charset="-122"/>
                    <a:ea typeface="微软雅黑" panose="020B0503020204020204" pitchFamily="34" charset="-122"/>
                  </a:rPr>
                  <a:t>试验电荷放到场点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微软雅黑" panose="020B0503020204020204" pitchFamily="34" charset="-122"/>
                    <a:ea typeface="微软雅黑" panose="020B0503020204020204" pitchFamily="34" charset="-122"/>
                  </a:rPr>
                  <a:t>处，试验电荷受力为</a:t>
                </a:r>
              </a:p>
            </p:txBody>
          </p:sp>
        </mc:Choice>
        <mc:Fallback xmlns="">
          <p:sp>
            <p:nvSpPr>
              <p:cNvPr id="83992" name="Text Box 24"/>
              <p:cNvSpPr txBox="1">
                <a:spLocks noRot="1" noChangeAspect="1" noMove="1" noResize="1" noEditPoints="1" noAdjustHandles="1" noChangeArrowheads="1" noChangeShapeType="1" noTextEdit="1"/>
              </p:cNvSpPr>
              <p:nvPr/>
            </p:nvSpPr>
            <p:spPr bwMode="auto">
              <a:xfrm>
                <a:off x="641349" y="2890106"/>
                <a:ext cx="6523627" cy="523220"/>
              </a:xfrm>
              <a:prstGeom prst="rect">
                <a:avLst/>
              </a:prstGeom>
              <a:blipFill>
                <a:blip r:embed="rId3"/>
                <a:stretch>
                  <a:fillRect l="-1869" t="-11628" r="-56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83996" name="Text Box 28"/>
          <p:cNvSpPr txBox="1">
            <a:spLocks noChangeArrowheads="1"/>
          </p:cNvSpPr>
          <p:nvPr/>
        </p:nvSpPr>
        <p:spPr bwMode="auto">
          <a:xfrm>
            <a:off x="641350" y="3800949"/>
            <a:ext cx="4794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试验表明：确定场点   比值</a:t>
            </a:r>
          </a:p>
        </p:txBody>
      </p:sp>
      <p:sp>
        <p:nvSpPr>
          <p:cNvPr id="83997" name="Text Box 29"/>
          <p:cNvSpPr txBox="1">
            <a:spLocks noChangeArrowheads="1"/>
          </p:cNvSpPr>
          <p:nvPr/>
        </p:nvSpPr>
        <p:spPr bwMode="auto">
          <a:xfrm>
            <a:off x="5729296" y="3817496"/>
            <a:ext cx="34448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990000"/>
                </a:solidFill>
                <a:latin typeface="微软雅黑" panose="020B0503020204020204" pitchFamily="34" charset="-122"/>
                <a:ea typeface="微软雅黑" panose="020B0503020204020204" pitchFamily="34" charset="-122"/>
              </a:rPr>
              <a:t>与试验电荷无关</a:t>
            </a:r>
          </a:p>
        </p:txBody>
      </p:sp>
      <p:sp>
        <p:nvSpPr>
          <p:cNvPr id="83998" name="Text Box 30"/>
          <p:cNvSpPr txBox="1">
            <a:spLocks noChangeArrowheads="1"/>
          </p:cNvSpPr>
          <p:nvPr/>
        </p:nvSpPr>
        <p:spPr bwMode="auto">
          <a:xfrm>
            <a:off x="698500" y="5270214"/>
            <a:ext cx="26289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电场强度定义</a:t>
            </a:r>
          </a:p>
        </p:txBody>
      </p:sp>
      <p:sp>
        <p:nvSpPr>
          <p:cNvPr id="7" name="矩形 6"/>
          <p:cNvSpPr/>
          <p:nvPr/>
        </p:nvSpPr>
        <p:spPr>
          <a:xfrm>
            <a:off x="4561921" y="4715448"/>
            <a:ext cx="5548539" cy="1708160"/>
          </a:xfrm>
          <a:prstGeom prst="rect">
            <a:avLst/>
          </a:prstGeom>
        </p:spPr>
        <p:txBody>
          <a:bodyPr wrap="square">
            <a:spAutoFit/>
          </a:bodyPr>
          <a:lstStyle/>
          <a:p>
            <a:pPr algn="just">
              <a:lnSpc>
                <a:spcPct val="125000"/>
              </a:lnSpc>
            </a:pPr>
            <a:r>
              <a:rPr lang="zh-CN" altLang="zh-CN" sz="2800" dirty="0">
                <a:solidFill>
                  <a:srgbClr val="0000FF"/>
                </a:solidFill>
                <a:latin typeface="楷体_GB2312" pitchFamily="49" charset="-122"/>
                <a:ea typeface="微软雅黑" panose="020B0503020204020204" pitchFamily="34" charset="-122"/>
              </a:rPr>
              <a:t>电场中某点的电场强度的大小等于单位电荷在该点受力的大小，其方向为正电荷在该点受力的方向。 </a:t>
            </a:r>
          </a:p>
        </p:txBody>
      </p:sp>
      <p:grpSp>
        <p:nvGrpSpPr>
          <p:cNvPr id="4" name="组合 3"/>
          <p:cNvGrpSpPr/>
          <p:nvPr/>
        </p:nvGrpSpPr>
        <p:grpSpPr>
          <a:xfrm>
            <a:off x="6477567" y="581101"/>
            <a:ext cx="2120560" cy="1933647"/>
            <a:chOff x="6477567" y="581101"/>
            <a:chExt cx="2120560" cy="1933647"/>
          </a:xfrm>
        </p:grpSpPr>
        <p:sp>
          <p:nvSpPr>
            <p:cNvPr id="65560" name="Oval 17"/>
            <p:cNvSpPr>
              <a:spLocks noChangeArrowheads="1"/>
            </p:cNvSpPr>
            <p:nvPr/>
          </p:nvSpPr>
          <p:spPr bwMode="auto">
            <a:xfrm>
              <a:off x="6477567" y="1200692"/>
              <a:ext cx="838200" cy="609600"/>
            </a:xfrm>
            <a:prstGeom prst="ellipse">
              <a:avLst/>
            </a:prstGeom>
            <a:gradFill rotWithShape="0">
              <a:gsLst>
                <a:gs pos="0">
                  <a:srgbClr val="CCCCFF"/>
                </a:gs>
                <a:gs pos="100000">
                  <a:srgbClr val="6699FF"/>
                </a:gs>
              </a:gsLst>
              <a:path path="shape">
                <a:fillToRect l="50000" t="50000" r="50000" b="50000"/>
              </a:path>
            </a:gra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5558" name="Oval 20"/>
            <p:cNvSpPr>
              <a:spLocks noChangeArrowheads="1"/>
            </p:cNvSpPr>
            <p:nvPr/>
          </p:nvSpPr>
          <p:spPr bwMode="auto">
            <a:xfrm>
              <a:off x="7704591" y="1687571"/>
              <a:ext cx="76200" cy="76200"/>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5556" name="Line 23"/>
            <p:cNvSpPr>
              <a:spLocks noChangeShapeType="1"/>
            </p:cNvSpPr>
            <p:nvPr/>
          </p:nvSpPr>
          <p:spPr bwMode="auto">
            <a:xfrm>
              <a:off x="7855177" y="1769816"/>
              <a:ext cx="742950" cy="185738"/>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0" name="矩形 29"/>
                <p:cNvSpPr/>
                <p:nvPr/>
              </p:nvSpPr>
              <p:spPr>
                <a:xfrm>
                  <a:off x="6628356" y="581101"/>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6628356" y="581101"/>
                  <a:ext cx="53662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934289" y="1939269"/>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7934289" y="1939269"/>
                  <a:ext cx="517706"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445374" y="1695241"/>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445374" y="1695241"/>
                  <a:ext cx="48891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617849" y="118311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7617849" y="1183113"/>
                  <a:ext cx="51565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6930007" y="2830146"/>
                <a:ext cx="5177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6930007" y="2830146"/>
                <a:ext cx="517706"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090710" y="3531064"/>
                <a:ext cx="517706"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5090710" y="3531064"/>
                <a:ext cx="517706" cy="108298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2946401" y="4984077"/>
                <a:ext cx="1223412"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𝐹</m:t>
                              </m:r>
                            </m:e>
                          </m:acc>
                        </m:num>
                        <m:den>
                          <m:r>
                            <a:rPr lang="en-US" altLang="zh-CN" sz="2800" b="0" i="1" smtClean="0">
                              <a:solidFill>
                                <a:srgbClr val="FF0000"/>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2946401" y="4984077"/>
                <a:ext cx="1223412" cy="1082989"/>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6828916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538"/>
                                        </p:tgtEl>
                                        <p:attrNameLst>
                                          <p:attrName>style.visibility</p:attrName>
                                        </p:attrNameLst>
                                      </p:cBhvr>
                                      <p:to>
                                        <p:strVal val="visible"/>
                                      </p:to>
                                    </p:set>
                                    <p:animEffect transition="in" filter="wipe(left)">
                                      <p:cBhvr>
                                        <p:cTn id="7" dur="500"/>
                                        <p:tgtEl>
                                          <p:spTgt spid="6553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up)">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83980"/>
                                        </p:tgtEl>
                                        <p:attrNameLst>
                                          <p:attrName>style.visibility</p:attrName>
                                        </p:attrNameLst>
                                      </p:cBhvr>
                                      <p:to>
                                        <p:strVal val="visible"/>
                                      </p:to>
                                    </p:set>
                                    <p:animEffect transition="in" filter="wipe(up)">
                                      <p:cBhvr>
                                        <p:cTn id="27" dur="500"/>
                                        <p:tgtEl>
                                          <p:spTgt spid="8398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83992"/>
                                        </p:tgtEl>
                                        <p:attrNameLst>
                                          <p:attrName>style.visibility</p:attrName>
                                        </p:attrNameLst>
                                      </p:cBhvr>
                                      <p:to>
                                        <p:strVal val="visible"/>
                                      </p:to>
                                    </p:set>
                                    <p:animEffect transition="in" filter="wipe(up)">
                                      <p:cBhvr>
                                        <p:cTn id="32" dur="500"/>
                                        <p:tgtEl>
                                          <p:spTgt spid="83992"/>
                                        </p:tgtEl>
                                      </p:cBhvr>
                                    </p:animEffect>
                                  </p:childTnLst>
                                </p:cTn>
                              </p:par>
                            </p:childTnLst>
                          </p:cTn>
                        </p:par>
                        <p:par>
                          <p:cTn id="33" fill="hold" nodeType="withGroup">
                            <p:stCondLst>
                              <p:cond delay="500"/>
                            </p:stCondLst>
                            <p:childTnLst>
                              <p:par>
                                <p:cTn id="34" presetID="22" presetClass="entr" presetSubtype="8" fill="hold" grpId="0" nodeType="after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wipe(left)">
                                      <p:cBhvr>
                                        <p:cTn id="36" dur="500"/>
                                        <p:tgtEl>
                                          <p:spTgt spid="3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83996"/>
                                        </p:tgtEl>
                                        <p:attrNameLst>
                                          <p:attrName>style.visibility</p:attrName>
                                        </p:attrNameLst>
                                      </p:cBhvr>
                                      <p:to>
                                        <p:strVal val="visible"/>
                                      </p:to>
                                    </p:set>
                                    <p:animEffect transition="in" filter="wipe(up)">
                                      <p:cBhvr>
                                        <p:cTn id="41" dur="500"/>
                                        <p:tgtEl>
                                          <p:spTgt spid="83996"/>
                                        </p:tgtEl>
                                      </p:cBhvr>
                                    </p:animEffect>
                                  </p:childTnLst>
                                </p:cTn>
                              </p:par>
                            </p:childTnLst>
                          </p:cTn>
                        </p:par>
                        <p:par>
                          <p:cTn id="42" fill="hold" nodeType="withGroup">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Effect transition="in" filter="wipe(left)">
                                      <p:cBhvr>
                                        <p:cTn id="45" dur="500"/>
                                        <p:tgtEl>
                                          <p:spTgt spid="3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83997"/>
                                        </p:tgtEl>
                                        <p:attrNameLst>
                                          <p:attrName>style.visibility</p:attrName>
                                        </p:attrNameLst>
                                      </p:cBhvr>
                                      <p:to>
                                        <p:strVal val="visible"/>
                                      </p:to>
                                    </p:set>
                                    <p:animEffect transition="in" filter="wipe(up)">
                                      <p:cBhvr>
                                        <p:cTn id="50" dur="500"/>
                                        <p:tgtEl>
                                          <p:spTgt spid="83997"/>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83998"/>
                                        </p:tgtEl>
                                        <p:attrNameLst>
                                          <p:attrName>style.visibility</p:attrName>
                                        </p:attrNameLst>
                                      </p:cBhvr>
                                      <p:to>
                                        <p:strVal val="visible"/>
                                      </p:to>
                                    </p:set>
                                    <p:animEffect transition="in" filter="wipe(up)">
                                      <p:cBhvr>
                                        <p:cTn id="55" dur="500"/>
                                        <p:tgtEl>
                                          <p:spTgt spid="83998"/>
                                        </p:tgtEl>
                                      </p:cBhvr>
                                    </p:animEffect>
                                  </p:childTnLst>
                                </p:cTn>
                              </p:par>
                            </p:childTnLst>
                          </p:cTn>
                        </p:par>
                        <p:par>
                          <p:cTn id="56" fill="hold">
                            <p:stCondLst>
                              <p:cond delay="500"/>
                            </p:stCondLst>
                            <p:childTnLst>
                              <p:par>
                                <p:cTn id="57" presetID="22" presetClass="entr" presetSubtype="8" fill="hold" grpId="0"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left)">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p:bldP spid="83980" grpId="0" autoUpdateAnimBg="0"/>
      <p:bldP spid="83992" grpId="0" autoUpdateAnimBg="0"/>
      <p:bldP spid="83996" grpId="0" autoUpdateAnimBg="0"/>
      <p:bldP spid="83997" grpId="0" autoUpdateAnimBg="0"/>
      <p:bldP spid="83998" grpId="0" autoUpdateAnimBg="0"/>
      <p:bldP spid="7" grpId="0"/>
      <p:bldP spid="34" grpId="0"/>
      <p:bldP spid="35" grpId="0"/>
      <p:bldP spid="3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685800" y="398466"/>
            <a:ext cx="1752600" cy="990600"/>
            <a:chOff x="336" y="1008"/>
            <a:chExt cx="1104" cy="624"/>
          </a:xfrm>
        </p:grpSpPr>
        <p:sp>
          <p:nvSpPr>
            <p:cNvPr id="67613" name="AutoShape 6"/>
            <p:cNvSpPr>
              <a:spLocks noChangeArrowheads="1"/>
            </p:cNvSpPr>
            <p:nvPr/>
          </p:nvSpPr>
          <p:spPr bwMode="auto">
            <a:xfrm>
              <a:off x="336" y="1008"/>
              <a:ext cx="1104" cy="624"/>
            </a:xfrm>
            <a:prstGeom prst="irregularSeal2">
              <a:avLst/>
            </a:prstGeom>
            <a:solidFill>
              <a:schemeClr val="accent1"/>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67614" name="Text Box 7"/>
            <p:cNvSpPr txBox="1">
              <a:spLocks noChangeArrowheads="1"/>
            </p:cNvSpPr>
            <p:nvPr/>
          </p:nvSpPr>
          <p:spPr bwMode="auto">
            <a:xfrm>
              <a:off x="540" y="1160"/>
              <a:ext cx="75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990000"/>
                  </a:solidFill>
                  <a:ea typeface="微软雅黑" panose="020B0503020204020204" pitchFamily="34" charset="-122"/>
                </a:rPr>
                <a:t>讨论</a:t>
              </a:r>
            </a:p>
          </p:txBody>
        </p:sp>
      </p:grpSp>
      <p:sp>
        <p:nvSpPr>
          <p:cNvPr id="85003" name="Text Box 11"/>
          <p:cNvSpPr txBox="1">
            <a:spLocks noChangeArrowheads="1"/>
          </p:cNvSpPr>
          <p:nvPr/>
        </p:nvSpPr>
        <p:spPr bwMode="auto">
          <a:xfrm>
            <a:off x="685800" y="3331316"/>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矢量场</a:t>
            </a:r>
            <a:endParaRPr lang="zh-CN" altLang="en-US" sz="2800" dirty="0">
              <a:solidFill>
                <a:srgbClr val="0000FF"/>
              </a:solidFill>
              <a:latin typeface="微软雅黑" panose="020B0503020204020204" pitchFamily="34" charset="-122"/>
              <a:ea typeface="微软雅黑" panose="020B0503020204020204" pitchFamily="34" charset="-122"/>
            </a:endParaRPr>
          </a:p>
        </p:txBody>
      </p:sp>
      <p:sp>
        <p:nvSpPr>
          <p:cNvPr id="85019" name="Text Box 27"/>
          <p:cNvSpPr txBox="1">
            <a:spLocks noChangeArrowheads="1"/>
          </p:cNvSpPr>
          <p:nvPr/>
        </p:nvSpPr>
        <p:spPr bwMode="auto">
          <a:xfrm>
            <a:off x="685800" y="4443683"/>
            <a:ext cx="1371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ea typeface="微软雅黑" panose="020B0503020204020204" pitchFamily="34" charset="-122"/>
              </a:rPr>
              <a:t>单位</a:t>
            </a:r>
          </a:p>
        </p:txBody>
      </p:sp>
      <p:sp>
        <p:nvSpPr>
          <p:cNvPr id="67599" name="Text Box 31"/>
          <p:cNvSpPr txBox="1">
            <a:spLocks noChangeArrowheads="1"/>
          </p:cNvSpPr>
          <p:nvPr/>
        </p:nvSpPr>
        <p:spPr bwMode="auto">
          <a:xfrm>
            <a:off x="3371851" y="4495800"/>
            <a:ext cx="685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ea typeface="微软雅黑" panose="020B0503020204020204" pitchFamily="34" charset="-122"/>
              </a:rPr>
              <a:t>或</a:t>
            </a:r>
          </a:p>
        </p:txBody>
      </p:sp>
      <p:sp>
        <p:nvSpPr>
          <p:cNvPr id="85024" name="Text Box 32"/>
          <p:cNvSpPr txBox="1">
            <a:spLocks noChangeArrowheads="1"/>
          </p:cNvSpPr>
          <p:nvPr/>
        </p:nvSpPr>
        <p:spPr bwMode="auto">
          <a:xfrm>
            <a:off x="685800" y="5556049"/>
            <a:ext cx="462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sym typeface="Monotype Sorts" pitchFamily="2" charset="2"/>
              </a:rPr>
              <a:t>点电荷在外场中受的电场力 </a:t>
            </a:r>
            <a:endParaRPr lang="zh-CN" altLang="en-US" sz="2800" dirty="0">
              <a:solidFill>
                <a:srgbClr val="0000FF"/>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矩形 28"/>
              <p:cNvSpPr/>
              <p:nvPr/>
            </p:nvSpPr>
            <p:spPr>
              <a:xfrm>
                <a:off x="1951608" y="1779115"/>
                <a:ext cx="1223412"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951608" y="1779115"/>
                <a:ext cx="1223412" cy="1082989"/>
              </a:xfrm>
              <a:prstGeom prst="rect">
                <a:avLst/>
              </a:prstGeom>
              <a:blipFill>
                <a:blip r:embed="rId4"/>
                <a:stretch>
                  <a:fillRect/>
                </a:stretch>
              </a:blipFill>
            </p:spPr>
            <p:txBody>
              <a:bodyPr/>
              <a:lstStyle/>
              <a:p>
                <a:r>
                  <a:rPr lang="zh-CN" altLang="en-US">
                    <a:noFill/>
                  </a:rPr>
                  <a:t> </a:t>
                </a:r>
              </a:p>
            </p:txBody>
          </p:sp>
        </mc:Fallback>
      </mc:AlternateContent>
      <p:grpSp>
        <p:nvGrpSpPr>
          <p:cNvPr id="3" name="组合 2"/>
          <p:cNvGrpSpPr/>
          <p:nvPr/>
        </p:nvGrpSpPr>
        <p:grpSpPr>
          <a:xfrm>
            <a:off x="6816644" y="1315963"/>
            <a:ext cx="2482987" cy="1919511"/>
            <a:chOff x="6816644" y="1315963"/>
            <a:chExt cx="2482987" cy="1919511"/>
          </a:xfrm>
        </p:grpSpPr>
        <p:sp>
          <p:nvSpPr>
            <p:cNvPr id="31" name="Oval 20"/>
            <p:cNvSpPr>
              <a:spLocks noChangeArrowheads="1"/>
            </p:cNvSpPr>
            <p:nvPr/>
          </p:nvSpPr>
          <p:spPr bwMode="auto">
            <a:xfrm>
              <a:off x="8240015" y="2274962"/>
              <a:ext cx="76200" cy="76200"/>
            </a:xfrm>
            <a:prstGeom prst="ellipse">
              <a:avLst/>
            </a:prstGeom>
            <a:solidFill>
              <a:schemeClr val="tx1"/>
            </a:solidFill>
            <a:ln w="12699">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32" name="Line 23"/>
            <p:cNvSpPr>
              <a:spLocks noChangeShapeType="1"/>
            </p:cNvSpPr>
            <p:nvPr/>
          </p:nvSpPr>
          <p:spPr bwMode="auto">
            <a:xfrm>
              <a:off x="8390600" y="2357206"/>
              <a:ext cx="782977" cy="302789"/>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mc:AlternateContent xmlns:mc="http://schemas.openxmlformats.org/markup-compatibility/2006" xmlns:a14="http://schemas.microsoft.com/office/drawing/2010/main">
          <mc:Choice Requires="a14">
            <p:sp>
              <p:nvSpPr>
                <p:cNvPr id="33" name="矩形 32"/>
                <p:cNvSpPr/>
                <p:nvPr/>
              </p:nvSpPr>
              <p:spPr>
                <a:xfrm>
                  <a:off x="6816644" y="1315963"/>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3" name="矩形 32"/>
                <p:cNvSpPr>
                  <a:spLocks noRot="1" noChangeAspect="1" noMove="1" noResize="1" noEditPoints="1" noAdjustHandles="1" noChangeArrowheads="1" noChangeShapeType="1" noTextEdit="1"/>
                </p:cNvSpPr>
                <p:nvPr/>
              </p:nvSpPr>
              <p:spPr>
                <a:xfrm>
                  <a:off x="6816644" y="1315963"/>
                  <a:ext cx="53662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777117" y="2659995"/>
                  <a:ext cx="522514"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777117" y="2659995"/>
                  <a:ext cx="522514"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153273" y="1770504"/>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8153273" y="1770504"/>
                  <a:ext cx="515654"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7" name="矩形 36"/>
              <p:cNvSpPr/>
              <p:nvPr/>
            </p:nvSpPr>
            <p:spPr>
              <a:xfrm>
                <a:off x="1938635" y="3279057"/>
                <a:ext cx="356398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𝑟</m:t>
                          </m:r>
                        </m:e>
                      </m:d>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𝑦</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𝑧</m:t>
                          </m:r>
                        </m:e>
                      </m:d>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938635" y="3279057"/>
                <a:ext cx="3563989"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308600" y="5523668"/>
                <a:ext cx="142827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308600" y="5523668"/>
                <a:ext cx="142827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617735" y="4250778"/>
                <a:ext cx="55573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𝑁</m:t>
                          </m:r>
                        </m:num>
                        <m:den>
                          <m:r>
                            <a:rPr lang="en-US" altLang="zh-CN" sz="2800" b="0" i="1" smtClean="0">
                              <a:solidFill>
                                <a:srgbClr val="0000FF"/>
                              </a:solidFill>
                              <a:latin typeface="Cambria Math" panose="02040503050406030204" pitchFamily="18" charset="0"/>
                              <a:ea typeface="Cambria Math" panose="02040503050406030204" pitchFamily="18" charset="0"/>
                            </a:rPr>
                            <m:t>𝐶</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617735" y="4250778"/>
                <a:ext cx="555730"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948901" y="4250778"/>
                <a:ext cx="614271"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𝑉</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948901" y="4250778"/>
                <a:ext cx="614271" cy="896143"/>
              </a:xfrm>
              <a:prstGeom prst="rect">
                <a:avLst/>
              </a:prstGeom>
              <a:blipFill>
                <a:blip r:embed="rId11"/>
                <a:stretch>
                  <a:fillRect/>
                </a:stretch>
              </a:blipFill>
            </p:spPr>
            <p:txBody>
              <a:bodyPr/>
              <a:lstStyle/>
              <a:p>
                <a:r>
                  <a:rPr lang="zh-CN" altLang="en-US">
                    <a:noFill/>
                  </a:rPr>
                  <a:t> </a:t>
                </a:r>
              </a:p>
            </p:txBody>
          </p:sp>
        </mc:Fallback>
      </mc:AlternateContent>
      <p:grpSp>
        <p:nvGrpSpPr>
          <p:cNvPr id="21" name="Group 34"/>
          <p:cNvGrpSpPr>
            <a:grpSpLocks/>
          </p:cNvGrpSpPr>
          <p:nvPr/>
        </p:nvGrpSpPr>
        <p:grpSpPr bwMode="auto">
          <a:xfrm>
            <a:off x="7135755" y="1287519"/>
            <a:ext cx="914400" cy="1295400"/>
            <a:chOff x="3120" y="2400"/>
            <a:chExt cx="576" cy="816"/>
          </a:xfrm>
        </p:grpSpPr>
        <p:sp>
          <p:nvSpPr>
            <p:cNvPr id="22" name="Oval 17"/>
            <p:cNvSpPr>
              <a:spLocks noChangeArrowheads="1"/>
            </p:cNvSpPr>
            <p:nvPr/>
          </p:nvSpPr>
          <p:spPr bwMode="auto">
            <a:xfrm rot="1597365">
              <a:off x="3168" y="2400"/>
              <a:ext cx="432" cy="816"/>
            </a:xfrm>
            <a:prstGeom prst="ellipse">
              <a:avLst/>
            </a:prstGeom>
            <a:gradFill rotWithShape="0">
              <a:gsLst>
                <a:gs pos="0">
                  <a:srgbClr val="FF66FF"/>
                </a:gs>
                <a:gs pos="100000">
                  <a:srgbClr val="762F76"/>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aphicFrame>
          <p:nvGraphicFramePr>
            <p:cNvPr id="23" name="Object 18"/>
            <p:cNvGraphicFramePr>
              <a:graphicFrameLocks noChangeAspect="1"/>
            </p:cNvGraphicFramePr>
            <p:nvPr/>
          </p:nvGraphicFramePr>
          <p:xfrm>
            <a:off x="3272" y="2496"/>
            <a:ext cx="184" cy="184"/>
          </p:xfrm>
          <a:graphic>
            <a:graphicData uri="http://schemas.openxmlformats.org/presentationml/2006/ole">
              <mc:AlternateContent xmlns:mc="http://schemas.openxmlformats.org/markup-compatibility/2006">
                <mc:Choice xmlns:v="urn:schemas-microsoft-com:vml" Requires="v">
                  <p:oleObj spid="_x0000_s78952" name="Equation" r:id="rId12" imgW="257075" imgH="257075" progId="Equation.3">
                    <p:embed/>
                  </p:oleObj>
                </mc:Choice>
                <mc:Fallback>
                  <p:oleObj name="Equation" r:id="rId12" imgW="257075" imgH="257075" progId="Equation.3">
                    <p:embed/>
                    <p:pic>
                      <p:nvPicPr>
                        <p:cNvPr id="1031" name="Object 1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72" y="249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4" name="Object 19"/>
            <p:cNvGraphicFramePr>
              <a:graphicFrameLocks noChangeAspect="1"/>
            </p:cNvGraphicFramePr>
            <p:nvPr/>
          </p:nvGraphicFramePr>
          <p:xfrm>
            <a:off x="3120" y="2736"/>
            <a:ext cx="184" cy="184"/>
          </p:xfrm>
          <a:graphic>
            <a:graphicData uri="http://schemas.openxmlformats.org/presentationml/2006/ole">
              <mc:AlternateContent xmlns:mc="http://schemas.openxmlformats.org/markup-compatibility/2006">
                <mc:Choice xmlns:v="urn:schemas-microsoft-com:vml" Requires="v">
                  <p:oleObj spid="_x0000_s78953" name="Equation" r:id="rId14" imgW="257075" imgH="257075" progId="Equation.3">
                    <p:embed/>
                  </p:oleObj>
                </mc:Choice>
                <mc:Fallback>
                  <p:oleObj name="Equation" r:id="rId14" imgW="257075" imgH="257075" progId="Equation.3">
                    <p:embed/>
                    <p:pic>
                      <p:nvPicPr>
                        <p:cNvPr id="1032" name="Object 19"/>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20" y="2736"/>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5" name="Object 20"/>
            <p:cNvGraphicFramePr>
              <a:graphicFrameLocks noChangeAspect="1"/>
            </p:cNvGraphicFramePr>
            <p:nvPr/>
          </p:nvGraphicFramePr>
          <p:xfrm>
            <a:off x="3168" y="2984"/>
            <a:ext cx="184" cy="184"/>
          </p:xfrm>
          <a:graphic>
            <a:graphicData uri="http://schemas.openxmlformats.org/presentationml/2006/ole">
              <mc:AlternateContent xmlns:mc="http://schemas.openxmlformats.org/markup-compatibility/2006">
                <mc:Choice xmlns:v="urn:schemas-microsoft-com:vml" Requires="v">
                  <p:oleObj spid="_x0000_s78954" name="Equation" r:id="rId16" imgW="257075" imgH="257075" progId="Equation.3">
                    <p:embed/>
                  </p:oleObj>
                </mc:Choice>
                <mc:Fallback>
                  <p:oleObj name="Equation" r:id="rId16" imgW="257075" imgH="257075" progId="Equation.3">
                    <p:embed/>
                    <p:pic>
                      <p:nvPicPr>
                        <p:cNvPr id="1033" name="Object 2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168" y="2984"/>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6" name="Object 21"/>
            <p:cNvGraphicFramePr>
              <a:graphicFrameLocks noChangeAspect="1"/>
            </p:cNvGraphicFramePr>
            <p:nvPr/>
          </p:nvGraphicFramePr>
          <p:xfrm>
            <a:off x="3368" y="2888"/>
            <a:ext cx="184" cy="184"/>
          </p:xfrm>
          <a:graphic>
            <a:graphicData uri="http://schemas.openxmlformats.org/presentationml/2006/ole">
              <mc:AlternateContent xmlns:mc="http://schemas.openxmlformats.org/markup-compatibility/2006">
                <mc:Choice xmlns:v="urn:schemas-microsoft-com:vml" Requires="v">
                  <p:oleObj spid="_x0000_s78955" name="Equation" r:id="rId18" imgW="257075" imgH="257075" progId="Equation.3">
                    <p:embed/>
                  </p:oleObj>
                </mc:Choice>
                <mc:Fallback>
                  <p:oleObj name="Equation" r:id="rId18" imgW="257075" imgH="257075" progId="Equation.3">
                    <p:embed/>
                    <p:pic>
                      <p:nvPicPr>
                        <p:cNvPr id="1034" name="Object 21"/>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368" y="2888"/>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7" name="Object 22"/>
            <p:cNvGraphicFramePr>
              <a:graphicFrameLocks noChangeAspect="1"/>
            </p:cNvGraphicFramePr>
            <p:nvPr/>
          </p:nvGraphicFramePr>
          <p:xfrm>
            <a:off x="3512" y="2640"/>
            <a:ext cx="184" cy="184"/>
          </p:xfrm>
          <a:graphic>
            <a:graphicData uri="http://schemas.openxmlformats.org/presentationml/2006/ole">
              <mc:AlternateContent xmlns:mc="http://schemas.openxmlformats.org/markup-compatibility/2006">
                <mc:Choice xmlns:v="urn:schemas-microsoft-com:vml" Requires="v">
                  <p:oleObj spid="_x0000_s78956" name="Equation" r:id="rId20" imgW="257075" imgH="257075" progId="Equation.3">
                    <p:embed/>
                  </p:oleObj>
                </mc:Choice>
                <mc:Fallback>
                  <p:oleObj name="Equation" r:id="rId20" imgW="257075" imgH="257075" progId="Equation.3">
                    <p:embed/>
                    <p:pic>
                      <p:nvPicPr>
                        <p:cNvPr id="1035" name="Object 22"/>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3512" y="2640"/>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8" name="Object 24"/>
            <p:cNvGraphicFramePr>
              <a:graphicFrameLocks noChangeAspect="1"/>
            </p:cNvGraphicFramePr>
            <p:nvPr/>
          </p:nvGraphicFramePr>
          <p:xfrm>
            <a:off x="3456" y="2400"/>
            <a:ext cx="184" cy="184"/>
          </p:xfrm>
          <a:graphic>
            <a:graphicData uri="http://schemas.openxmlformats.org/presentationml/2006/ole">
              <mc:AlternateContent xmlns:mc="http://schemas.openxmlformats.org/markup-compatibility/2006">
                <mc:Choice xmlns:v="urn:schemas-microsoft-com:vml" Requires="v">
                  <p:oleObj spid="_x0000_s78957" name="Equation" r:id="rId22" imgW="257075" imgH="257075" progId="Equation.3">
                    <p:embed/>
                  </p:oleObj>
                </mc:Choice>
                <mc:Fallback>
                  <p:oleObj name="Equation" r:id="rId22" imgW="257075" imgH="257075" progId="Equation.3">
                    <p:embed/>
                    <p:pic>
                      <p:nvPicPr>
                        <p:cNvPr id="1036" name="Object 24"/>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456" y="2400"/>
                          <a:ext cx="18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extLst>
      <p:ext uri="{BB962C8B-B14F-4D97-AF65-F5344CB8AC3E}">
        <p14:creationId xmlns:p14="http://schemas.microsoft.com/office/powerpoint/2010/main" val="21944281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499"/>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nodeType="withGroup">
                            <p:stCondLst>
                              <p:cond delay="0"/>
                            </p:stCondLst>
                            <p:childTnLst>
                              <p:par>
                                <p:cTn id="9" presetID="9"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dissolve">
                                      <p:cBhvr>
                                        <p:cTn id="11" dur="500"/>
                                        <p:tgtEl>
                                          <p:spTgt spid="21"/>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left)">
                                      <p:cBhvr>
                                        <p:cTn id="15" dur="500"/>
                                        <p:tgtEl>
                                          <p:spTgt spid="3"/>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lef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85003">
                                            <p:txEl>
                                              <p:pRg st="0" end="0"/>
                                            </p:txEl>
                                          </p:spTgt>
                                        </p:tgtEl>
                                        <p:attrNameLst>
                                          <p:attrName>style.visibility</p:attrName>
                                        </p:attrNameLst>
                                      </p:cBhvr>
                                      <p:to>
                                        <p:strVal val="visible"/>
                                      </p:to>
                                    </p:set>
                                    <p:animEffect transition="in" filter="blinds(horizontal)">
                                      <p:cBhvr>
                                        <p:cTn id="24" dur="500"/>
                                        <p:tgtEl>
                                          <p:spTgt spid="85003">
                                            <p:txEl>
                                              <p:pRg st="0" end="0"/>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left)">
                                      <p:cBhvr>
                                        <p:cTn id="29" dur="500"/>
                                        <p:tgtEl>
                                          <p:spTgt spid="37"/>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5" fill="hold" grpId="0" nodeType="clickEffect">
                                  <p:stCondLst>
                                    <p:cond delay="0"/>
                                  </p:stCondLst>
                                  <p:childTnLst>
                                    <p:set>
                                      <p:cBhvr>
                                        <p:cTn id="33" dur="1" fill="hold">
                                          <p:stCondLst>
                                            <p:cond delay="0"/>
                                          </p:stCondLst>
                                        </p:cTn>
                                        <p:tgtEl>
                                          <p:spTgt spid="85019"/>
                                        </p:tgtEl>
                                        <p:attrNameLst>
                                          <p:attrName>style.visibility</p:attrName>
                                        </p:attrNameLst>
                                      </p:cBhvr>
                                      <p:to>
                                        <p:strVal val="visible"/>
                                      </p:to>
                                    </p:set>
                                    <p:animEffect transition="in" filter="blinds(vertical)">
                                      <p:cBhvr>
                                        <p:cTn id="34" dur="500"/>
                                        <p:tgtEl>
                                          <p:spTgt spid="8501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wipe(left)">
                                      <p:cBhvr>
                                        <p:cTn id="39" dur="500"/>
                                        <p:tgtEl>
                                          <p:spTgt spid="39"/>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7599"/>
                                        </p:tgtEl>
                                        <p:attrNameLst>
                                          <p:attrName>style.visibility</p:attrName>
                                        </p:attrNameLst>
                                      </p:cBhvr>
                                      <p:to>
                                        <p:strVal val="visible"/>
                                      </p:to>
                                    </p:set>
                                    <p:animEffect transition="in" filter="wipe(left)">
                                      <p:cBhvr>
                                        <p:cTn id="44" dur="500"/>
                                        <p:tgtEl>
                                          <p:spTgt spid="67599"/>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animEffect transition="in" filter="wipe(left)">
                                      <p:cBhvr>
                                        <p:cTn id="49" dur="500"/>
                                        <p:tgtEl>
                                          <p:spTgt spid="40"/>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5" fill="hold" grpId="0" nodeType="clickEffect">
                                  <p:stCondLst>
                                    <p:cond delay="0"/>
                                  </p:stCondLst>
                                  <p:childTnLst>
                                    <p:set>
                                      <p:cBhvr>
                                        <p:cTn id="53" dur="1" fill="hold">
                                          <p:stCondLst>
                                            <p:cond delay="0"/>
                                          </p:stCondLst>
                                        </p:cTn>
                                        <p:tgtEl>
                                          <p:spTgt spid="85024">
                                            <p:txEl>
                                              <p:pRg st="0" end="0"/>
                                            </p:txEl>
                                          </p:spTgt>
                                        </p:tgtEl>
                                        <p:attrNameLst>
                                          <p:attrName>style.visibility</p:attrName>
                                        </p:attrNameLst>
                                      </p:cBhvr>
                                      <p:to>
                                        <p:strVal val="visible"/>
                                      </p:to>
                                    </p:set>
                                    <p:animEffect transition="in" filter="blinds(vertical)">
                                      <p:cBhvr>
                                        <p:cTn id="54" dur="500"/>
                                        <p:tgtEl>
                                          <p:spTgt spid="85024">
                                            <p:txEl>
                                              <p:pRg st="0" end="0"/>
                                            </p:txEl>
                                          </p:spTgt>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38"/>
                                        </p:tgtEl>
                                        <p:attrNameLst>
                                          <p:attrName>style.visibility</p:attrName>
                                        </p:attrNameLst>
                                      </p:cBhvr>
                                      <p:to>
                                        <p:strVal val="visible"/>
                                      </p:to>
                                    </p:set>
                                    <p:animEffect transition="in" filter="wipe(left)">
                                      <p:cBhvr>
                                        <p:cTn id="5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5003" grpId="0" build="p" autoUpdateAnimBg="0"/>
      <p:bldP spid="85019" grpId="0" autoUpdateAnimBg="0"/>
      <p:bldP spid="67599" grpId="0"/>
      <p:bldP spid="85024" grpId="0" build="p" autoUpdateAnimBg="0"/>
      <p:bldP spid="29" grpId="0"/>
      <p:bldP spid="37" grpId="0"/>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ext Box 5"/>
          <p:cNvSpPr txBox="1">
            <a:spLocks noChangeArrowheads="1"/>
          </p:cNvSpPr>
          <p:nvPr/>
        </p:nvSpPr>
        <p:spPr bwMode="auto">
          <a:xfrm>
            <a:off x="660400" y="1239479"/>
            <a:ext cx="533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mn-lt"/>
                <a:ea typeface="微软雅黑" panose="020B0503020204020204" pitchFamily="34" charset="-122"/>
              </a:rPr>
              <a:t>1</a:t>
            </a:r>
            <a:r>
              <a:rPr lang="zh-CN" altLang="en-US" sz="2800" dirty="0">
                <a:solidFill>
                  <a:srgbClr val="6600CC"/>
                </a:solidFill>
                <a:latin typeface="+mn-lt"/>
                <a:ea typeface="微软雅黑" panose="020B0503020204020204" pitchFamily="34" charset="-122"/>
              </a:rPr>
              <a:t>、点电荷电场的场强</a:t>
            </a:r>
          </a:p>
        </p:txBody>
      </p:sp>
      <p:sp>
        <p:nvSpPr>
          <p:cNvPr id="88073" name="Text Box 9"/>
          <p:cNvSpPr txBox="1">
            <a:spLocks noChangeArrowheads="1"/>
          </p:cNvSpPr>
          <p:nvPr/>
        </p:nvSpPr>
        <p:spPr bwMode="auto">
          <a:xfrm>
            <a:off x="660400" y="1978575"/>
            <a:ext cx="2438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由库仑定律</a:t>
            </a:r>
          </a:p>
        </p:txBody>
      </p:sp>
      <p:sp>
        <p:nvSpPr>
          <p:cNvPr id="88074" name="Text Box 10"/>
          <p:cNvSpPr txBox="1">
            <a:spLocks noChangeArrowheads="1"/>
          </p:cNvSpPr>
          <p:nvPr/>
        </p:nvSpPr>
        <p:spPr bwMode="auto">
          <a:xfrm>
            <a:off x="660400" y="3098303"/>
            <a:ext cx="2286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由场强定义</a:t>
            </a:r>
          </a:p>
        </p:txBody>
      </p:sp>
      <p:grpSp>
        <p:nvGrpSpPr>
          <p:cNvPr id="2" name="Group 11"/>
          <p:cNvGrpSpPr>
            <a:grpSpLocks/>
          </p:cNvGrpSpPr>
          <p:nvPr/>
        </p:nvGrpSpPr>
        <p:grpSpPr bwMode="auto">
          <a:xfrm>
            <a:off x="660400" y="3891292"/>
            <a:ext cx="1905000" cy="1169988"/>
            <a:chOff x="224" y="3424"/>
            <a:chExt cx="1200" cy="737"/>
          </a:xfrm>
        </p:grpSpPr>
        <p:sp>
          <p:nvSpPr>
            <p:cNvPr id="73755" name="AutoShape 12"/>
            <p:cNvSpPr>
              <a:spLocks noChangeArrowheads="1"/>
            </p:cNvSpPr>
            <p:nvPr/>
          </p:nvSpPr>
          <p:spPr bwMode="auto">
            <a:xfrm>
              <a:off x="288" y="3756"/>
              <a:ext cx="1056" cy="96"/>
            </a:xfrm>
            <a:prstGeom prst="rightArrow">
              <a:avLst>
                <a:gd name="adj1" fmla="val 50000"/>
                <a:gd name="adj2" fmla="val 275000"/>
              </a:avLst>
            </a:prstGeom>
            <a:solidFill>
              <a:schemeClr val="accent1"/>
            </a:solidFill>
            <a:ln w="12699">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6" name="Text Box 13"/>
            <p:cNvSpPr txBox="1">
              <a:spLocks noChangeArrowheads="1"/>
            </p:cNvSpPr>
            <p:nvPr/>
          </p:nvSpPr>
          <p:spPr bwMode="auto">
            <a:xfrm>
              <a:off x="224" y="3424"/>
              <a:ext cx="1200"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FF0000"/>
                  </a:solidFill>
                  <a:latin typeface="+mn-lt"/>
                  <a:ea typeface="微软雅黑" panose="020B0503020204020204" pitchFamily="34" charset="-122"/>
                </a:rPr>
                <a:t>由上述</a:t>
              </a:r>
            </a:p>
            <a:p>
              <a:pPr>
                <a:spcBef>
                  <a:spcPct val="50000"/>
                </a:spcBef>
                <a:buClrTx/>
                <a:buSzTx/>
                <a:buFontTx/>
                <a:buNone/>
              </a:pPr>
              <a:r>
                <a:rPr lang="zh-CN" altLang="en-US" sz="2800" dirty="0">
                  <a:solidFill>
                    <a:srgbClr val="FF0000"/>
                  </a:solidFill>
                  <a:latin typeface="+mn-lt"/>
                  <a:ea typeface="微软雅黑" panose="020B0503020204020204" pitchFamily="34" charset="-122"/>
                </a:rPr>
                <a:t>两式得</a:t>
              </a:r>
            </a:p>
          </p:txBody>
        </p:sp>
      </p:grpSp>
      <p:sp>
        <p:nvSpPr>
          <p:cNvPr id="88090" name="Text Box 26"/>
          <p:cNvSpPr txBox="1">
            <a:spLocks noChangeArrowheads="1"/>
          </p:cNvSpPr>
          <p:nvPr/>
        </p:nvSpPr>
        <p:spPr bwMode="auto">
          <a:xfrm>
            <a:off x="660400" y="5511334"/>
            <a:ext cx="125650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注意： </a:t>
            </a:r>
          </a:p>
        </p:txBody>
      </p:sp>
      <p:sp>
        <p:nvSpPr>
          <p:cNvPr id="88091" name="Text Box 27"/>
          <p:cNvSpPr txBox="1">
            <a:spLocks noChangeArrowheads="1"/>
          </p:cNvSpPr>
          <p:nvPr/>
        </p:nvSpPr>
        <p:spPr bwMode="auto">
          <a:xfrm>
            <a:off x="1916907" y="5295900"/>
            <a:ext cx="849709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若场点接近场源电荷，就必须考虑场源电荷的形状和分布（即不能视为点电荷），则上式不成立 </a:t>
            </a:r>
          </a:p>
        </p:txBody>
      </p:sp>
      <mc:AlternateContent xmlns:mc="http://schemas.openxmlformats.org/markup-compatibility/2006" xmlns:a14="http://schemas.microsoft.com/office/drawing/2010/main">
        <mc:Choice Requires="a14">
          <p:sp>
            <p:nvSpPr>
              <p:cNvPr id="73746" name="Text Box 29"/>
              <p:cNvSpPr txBox="1">
                <a:spLocks noChangeArrowheads="1"/>
              </p:cNvSpPr>
              <p:nvPr/>
            </p:nvSpPr>
            <p:spPr bwMode="auto">
              <a:xfrm>
                <a:off x="6403975" y="4306424"/>
                <a:ext cx="3505832"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14:m>
                  <m:oMath xmlns:m="http://schemas.openxmlformats.org/officeDocument/2006/math">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a14:m>
                <a:r>
                  <a:rPr kumimoji="0" lang="zh-CN" altLang="en-US" sz="2800" dirty="0">
                    <a:solidFill>
                      <a:srgbClr val="0000FF"/>
                    </a:solidFill>
                    <a:latin typeface="+mn-lt"/>
                    <a:ea typeface="微软雅黑" panose="020B0503020204020204" pitchFamily="34" charset="-122"/>
                  </a:rPr>
                  <a:t>表示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oMath>
                </a14:m>
                <a:r>
                  <a:rPr kumimoji="0" lang="zh-CN" altLang="en-US" sz="2800" dirty="0">
                    <a:solidFill>
                      <a:srgbClr val="0000FF"/>
                    </a:solidFill>
                    <a:latin typeface="+mn-lt"/>
                    <a:ea typeface="微软雅黑" panose="020B0503020204020204" pitchFamily="34" charset="-122"/>
                  </a:rPr>
                  <a:t>的单位矢量。</a:t>
                </a:r>
              </a:p>
            </p:txBody>
          </p:sp>
        </mc:Choice>
        <mc:Fallback xmlns="">
          <p:sp>
            <p:nvSpPr>
              <p:cNvPr id="73746" name="Text Box 29"/>
              <p:cNvSpPr txBox="1">
                <a:spLocks noRot="1" noChangeAspect="1" noMove="1" noResize="1" noEditPoints="1" noAdjustHandles="1" noChangeArrowheads="1" noChangeShapeType="1" noTextEdit="1"/>
              </p:cNvSpPr>
              <p:nvPr/>
            </p:nvSpPr>
            <p:spPr bwMode="auto">
              <a:xfrm>
                <a:off x="6403975" y="4306424"/>
                <a:ext cx="3505832"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2857750" y="1752711"/>
                <a:ext cx="2298450"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𝑓</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2857750" y="1752711"/>
                <a:ext cx="2298450"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857750" y="2727658"/>
                <a:ext cx="1197443" cy="10954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857750" y="2727658"/>
                <a:ext cx="1197443" cy="1095493"/>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6329363" y="1570692"/>
            <a:ext cx="2853456" cy="2186921"/>
            <a:chOff x="6329363" y="1570692"/>
            <a:chExt cx="2853456" cy="2186921"/>
          </a:xfrm>
        </p:grpSpPr>
        <p:sp>
          <p:nvSpPr>
            <p:cNvPr id="88079" name="Oval 15"/>
            <p:cNvSpPr>
              <a:spLocks noChangeArrowheads="1"/>
            </p:cNvSpPr>
            <p:nvPr/>
          </p:nvSpPr>
          <p:spPr bwMode="auto">
            <a:xfrm>
              <a:off x="6329363" y="1712913"/>
              <a:ext cx="2197100" cy="2044700"/>
            </a:xfrm>
            <a:prstGeom prst="ellipse">
              <a:avLst/>
            </a:prstGeom>
            <a:noFill/>
            <a:ln w="38100">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4" name="Oval 18"/>
            <p:cNvSpPr>
              <a:spLocks noChangeArrowheads="1"/>
            </p:cNvSpPr>
            <p:nvPr/>
          </p:nvSpPr>
          <p:spPr bwMode="auto">
            <a:xfrm>
              <a:off x="7396167" y="2703513"/>
              <a:ext cx="76200" cy="76200"/>
            </a:xfrm>
            <a:prstGeom prst="ellipse">
              <a:avLst/>
            </a:prstGeom>
            <a:solidFill>
              <a:schemeClr val="tx1"/>
            </a:solidFill>
            <a:ln w="12699">
              <a:solidFill>
                <a:srgbClr val="0000FF"/>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88083" name="Oval 19"/>
            <p:cNvSpPr>
              <a:spLocks noChangeArrowheads="1"/>
            </p:cNvSpPr>
            <p:nvPr/>
          </p:nvSpPr>
          <p:spPr bwMode="auto">
            <a:xfrm>
              <a:off x="8310563" y="2093913"/>
              <a:ext cx="76200" cy="76200"/>
            </a:xfrm>
            <a:prstGeom prst="ellipse">
              <a:avLst/>
            </a:prstGeom>
            <a:solidFill>
              <a:schemeClr val="tx2"/>
            </a:solidFill>
            <a:ln w="12699">
              <a:solidFill>
                <a:srgbClr val="0000FF"/>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73752" name="Line 22"/>
            <p:cNvSpPr>
              <a:spLocks noChangeShapeType="1"/>
            </p:cNvSpPr>
            <p:nvPr/>
          </p:nvSpPr>
          <p:spPr bwMode="auto">
            <a:xfrm flipV="1">
              <a:off x="8386762" y="1842448"/>
              <a:ext cx="402395" cy="251466"/>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sp>
          <p:nvSpPr>
            <p:cNvPr id="73750" name="Line 25"/>
            <p:cNvSpPr>
              <a:spLocks noChangeShapeType="1"/>
            </p:cNvSpPr>
            <p:nvPr/>
          </p:nvSpPr>
          <p:spPr bwMode="auto">
            <a:xfrm flipV="1">
              <a:off x="7472363" y="2170113"/>
              <a:ext cx="838200" cy="533400"/>
            </a:xfrm>
            <a:prstGeom prst="line">
              <a:avLst/>
            </a:prstGeom>
            <a:noFill/>
            <a:ln w="38100">
              <a:solidFill>
                <a:srgbClr val="0000FF"/>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1" name="矩形 30"/>
                <p:cNvSpPr/>
                <p:nvPr/>
              </p:nvSpPr>
              <p:spPr>
                <a:xfrm>
                  <a:off x="8082842" y="1570692"/>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8082842" y="1570692"/>
                  <a:ext cx="488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8720962" y="1658638"/>
                  <a:ext cx="461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0000FF"/>
                                </a:solidFill>
                                <a:latin typeface="Cambria Math"/>
                              </a:rPr>
                            </m:ctrlPr>
                          </m:accPr>
                          <m:e>
                            <m:r>
                              <a:rPr lang="zh-CN" altLang="en-US" sz="2800" i="1" dirty="0" smtClean="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8720962" y="1658638"/>
                  <a:ext cx="46185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7801891" y="241212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7801891" y="2412120"/>
                  <a:ext cx="46185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7049370" y="2237348"/>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7049370" y="2237348"/>
                  <a:ext cx="536621"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5" name="矩形 34"/>
              <p:cNvSpPr/>
              <p:nvPr/>
            </p:nvSpPr>
            <p:spPr>
              <a:xfrm>
                <a:off x="2857750" y="3941943"/>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𝑄</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857750" y="3941943"/>
                <a:ext cx="2329227" cy="974947"/>
              </a:xfrm>
              <a:prstGeom prst="rect">
                <a:avLst/>
              </a:prstGeom>
              <a:blipFill>
                <a:blip r:embed="rId10"/>
                <a:stretch>
                  <a:fillRect/>
                </a:stretch>
              </a:blipFill>
            </p:spPr>
            <p:txBody>
              <a:bodyPr/>
              <a:lstStyle/>
              <a:p>
                <a:r>
                  <a:rPr lang="zh-CN" altLang="en-US">
                    <a:noFill/>
                  </a:rPr>
                  <a:t> </a:t>
                </a:r>
              </a:p>
            </p:txBody>
          </p:sp>
        </mc:Fallback>
      </mc:AlternateContent>
      <p:sp>
        <p:nvSpPr>
          <p:cNvPr id="24" name="Text Box 6"/>
          <p:cNvSpPr txBox="1">
            <a:spLocks noChangeArrowheads="1"/>
          </p:cNvSpPr>
          <p:nvPr/>
        </p:nvSpPr>
        <p:spPr bwMode="auto">
          <a:xfrm>
            <a:off x="660400" y="517012"/>
            <a:ext cx="74406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spcBef>
                <a:spcPct val="50000"/>
              </a:spcBef>
              <a:buClrTx/>
              <a:buSzTx/>
              <a:buFontTx/>
              <a:buNone/>
              <a:defRPr kumimoji="1" sz="2800">
                <a:solidFill>
                  <a:srgbClr val="6600CC"/>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三、场强的计算 场强叠加原理</a:t>
            </a:r>
          </a:p>
        </p:txBody>
      </p:sp>
    </p:spTree>
    <p:extLst>
      <p:ext uri="{BB962C8B-B14F-4D97-AF65-F5344CB8AC3E}">
        <p14:creationId xmlns:p14="http://schemas.microsoft.com/office/powerpoint/2010/main" val="403369105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3730"/>
                                        </p:tgtEl>
                                        <p:attrNameLst>
                                          <p:attrName>style.visibility</p:attrName>
                                        </p:attrNameLst>
                                      </p:cBhvr>
                                      <p:to>
                                        <p:strVal val="visible"/>
                                      </p:to>
                                    </p:set>
                                    <p:animEffect transition="in" filter="wipe(left)">
                                      <p:cBhvr>
                                        <p:cTn id="10" dur="500"/>
                                        <p:tgtEl>
                                          <p:spTgt spid="73730"/>
                                        </p:tgtEl>
                                      </p:cBhvr>
                                    </p:animEffect>
                                  </p:childTnLst>
                                </p:cTn>
                              </p:par>
                            </p:childTnLst>
                          </p:cTn>
                        </p:par>
                        <p:par>
                          <p:cTn id="11" fill="hold">
                            <p:stCondLst>
                              <p:cond delay="500"/>
                            </p:stCondLst>
                            <p:childTnLst>
                              <p:par>
                                <p:cTn id="12" presetID="22" presetClass="entr" presetSubtype="8"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80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73746"/>
                                        </p:tgtEl>
                                        <p:attrNameLst>
                                          <p:attrName>style.visibility</p:attrName>
                                        </p:attrNameLst>
                                      </p:cBhvr>
                                      <p:to>
                                        <p:strVal val="visible"/>
                                      </p:to>
                                    </p:set>
                                    <p:animEffect transition="in" filter="wipe(left)">
                                      <p:cBhvr>
                                        <p:cTn id="28" dur="500"/>
                                        <p:tgtEl>
                                          <p:spTgt spid="7374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8074"/>
                                        </p:tgtEl>
                                        <p:attrNameLst>
                                          <p:attrName>style.visibility</p:attrName>
                                        </p:attrNameLst>
                                      </p:cBhvr>
                                      <p:to>
                                        <p:strVal val="visible"/>
                                      </p:to>
                                    </p:set>
                                    <p:animEffect transition="in" filter="blinds(horizontal)">
                                      <p:cBhvr>
                                        <p:cTn id="33" dur="500"/>
                                        <p:tgtEl>
                                          <p:spTgt spid="88074"/>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wipe(left)">
                                      <p:cBhvr>
                                        <p:cTn id="38" dur="500"/>
                                        <p:tgtEl>
                                          <p:spTgt spid="30"/>
                                        </p:tgtEl>
                                      </p:cBhvr>
                                    </p:animEffec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499"/>
                                          </p:stCondLst>
                                        </p:cTn>
                                        <p:tgtEl>
                                          <p:spTgt spid="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animEffect transition="in" filter="wipe(left)">
                                      <p:cBhvr>
                                        <p:cTn id="47" dur="500"/>
                                        <p:tgtEl>
                                          <p:spTgt spid="3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090"/>
                                        </p:tgtEl>
                                        <p:attrNameLst>
                                          <p:attrName>style.visibility</p:attrName>
                                        </p:attrNameLst>
                                      </p:cBhvr>
                                      <p:to>
                                        <p:strVal val="visible"/>
                                      </p:to>
                                    </p:set>
                                    <p:animEffect transition="in" filter="wipe(left)">
                                      <p:cBhvr>
                                        <p:cTn id="52" dur="500"/>
                                        <p:tgtEl>
                                          <p:spTgt spid="88090"/>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8091"/>
                                        </p:tgtEl>
                                        <p:attrNameLst>
                                          <p:attrName>style.visibility</p:attrName>
                                        </p:attrNameLst>
                                      </p:cBhvr>
                                      <p:to>
                                        <p:strVal val="visible"/>
                                      </p:to>
                                    </p:set>
                                    <p:animEffect transition="in" filter="wipe(left)">
                                      <p:cBhvr>
                                        <p:cTn id="57" dur="500"/>
                                        <p:tgtEl>
                                          <p:spTgt spid="880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30" grpId="0"/>
      <p:bldP spid="88073" grpId="0" autoUpdateAnimBg="0"/>
      <p:bldP spid="88074" grpId="0" autoUpdateAnimBg="0"/>
      <p:bldP spid="88090" grpId="0" autoUpdateAnimBg="0"/>
      <p:bldP spid="88091" grpId="0" autoUpdateAnimBg="0"/>
      <p:bldP spid="73746" grpId="0"/>
      <p:bldP spid="29" grpId="0"/>
      <p:bldP spid="30" grpId="0"/>
      <p:bldP spid="35"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a:grpSpLocks/>
          </p:cNvGrpSpPr>
          <p:nvPr/>
        </p:nvGrpSpPr>
        <p:grpSpPr bwMode="auto">
          <a:xfrm>
            <a:off x="1617663" y="3736975"/>
            <a:ext cx="4755428" cy="858838"/>
            <a:chOff x="1616982" y="4199905"/>
            <a:chExt cx="4755858" cy="859387"/>
          </a:xfrm>
        </p:grpSpPr>
        <p:grpSp>
          <p:nvGrpSpPr>
            <p:cNvPr id="25" name="组合 13"/>
            <p:cNvGrpSpPr>
              <a:grpSpLocks/>
            </p:cNvGrpSpPr>
            <p:nvPr/>
          </p:nvGrpSpPr>
          <p:grpSpPr bwMode="auto">
            <a:xfrm>
              <a:off x="1616982" y="4199905"/>
              <a:ext cx="743946" cy="859387"/>
              <a:chOff x="1616982" y="4998022"/>
              <a:chExt cx="743946" cy="859387"/>
            </a:xfrm>
          </p:grpSpPr>
          <p:grpSp>
            <p:nvGrpSpPr>
              <p:cNvPr id="27" name="组合 14"/>
              <p:cNvGrpSpPr>
                <a:grpSpLocks/>
              </p:cNvGrpSpPr>
              <p:nvPr/>
            </p:nvGrpSpPr>
            <p:grpSpPr bwMode="auto">
              <a:xfrm>
                <a:off x="1616982" y="5431297"/>
                <a:ext cx="743946" cy="426112"/>
                <a:chOff x="1459367" y="2127931"/>
                <a:chExt cx="5060950" cy="2898775"/>
              </a:xfrm>
            </p:grpSpPr>
            <p:sp>
              <p:nvSpPr>
                <p:cNvPr id="2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3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28"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26" name="文本框 20"/>
            <p:cNvSpPr txBox="1">
              <a:spLocks noChangeArrowheads="1"/>
            </p:cNvSpPr>
            <p:nvPr/>
          </p:nvSpPr>
          <p:spPr bwMode="auto">
            <a:xfrm>
              <a:off x="2547615" y="4370058"/>
              <a:ext cx="3825225"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没有变化</a:t>
              </a:r>
            </a:p>
          </p:txBody>
        </p:sp>
      </p:grpSp>
      <p:grpSp>
        <p:nvGrpSpPr>
          <p:cNvPr id="31" name="组合 30"/>
          <p:cNvGrpSpPr>
            <a:grpSpLocks/>
          </p:cNvGrpSpPr>
          <p:nvPr/>
        </p:nvGrpSpPr>
        <p:grpSpPr bwMode="auto">
          <a:xfrm>
            <a:off x="695325" y="563563"/>
            <a:ext cx="1103313" cy="1103312"/>
            <a:chOff x="1161143" y="1538514"/>
            <a:chExt cx="1103086" cy="1103086"/>
          </a:xfrm>
        </p:grpSpPr>
        <p:sp>
          <p:nvSpPr>
            <p:cNvPr id="32"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4" name="组合 33"/>
          <p:cNvGrpSpPr>
            <a:grpSpLocks/>
          </p:cNvGrpSpPr>
          <p:nvPr/>
        </p:nvGrpSpPr>
        <p:grpSpPr bwMode="auto">
          <a:xfrm>
            <a:off x="1617663" y="4591050"/>
            <a:ext cx="5475864" cy="858838"/>
            <a:chOff x="1616982" y="5054362"/>
            <a:chExt cx="5476722" cy="859387"/>
          </a:xfrm>
        </p:grpSpPr>
        <p:grpSp>
          <p:nvGrpSpPr>
            <p:cNvPr id="35" name="组合 26"/>
            <p:cNvGrpSpPr>
              <a:grpSpLocks/>
            </p:cNvGrpSpPr>
            <p:nvPr/>
          </p:nvGrpSpPr>
          <p:grpSpPr bwMode="auto">
            <a:xfrm>
              <a:off x="1616982" y="5054362"/>
              <a:ext cx="743946" cy="859387"/>
              <a:chOff x="1616982" y="4998022"/>
              <a:chExt cx="743946" cy="859387"/>
            </a:xfrm>
          </p:grpSpPr>
          <p:grpSp>
            <p:nvGrpSpPr>
              <p:cNvPr id="37" name="组合 27"/>
              <p:cNvGrpSpPr>
                <a:grpSpLocks/>
              </p:cNvGrpSpPr>
              <p:nvPr/>
            </p:nvGrpSpPr>
            <p:grpSpPr bwMode="auto">
              <a:xfrm>
                <a:off x="1616982" y="5431297"/>
                <a:ext cx="743946" cy="426112"/>
                <a:chOff x="1459367" y="2127931"/>
                <a:chExt cx="5060950" cy="2898775"/>
              </a:xfrm>
            </p:grpSpPr>
            <p:sp>
              <p:nvSpPr>
                <p:cNvPr id="39"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0"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38"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36" name="文本框 31"/>
            <p:cNvSpPr txBox="1">
              <a:spLocks noChangeArrowheads="1"/>
            </p:cNvSpPr>
            <p:nvPr/>
          </p:nvSpPr>
          <p:spPr bwMode="auto">
            <a:xfrm>
              <a:off x="2547615" y="5224515"/>
              <a:ext cx="4546089"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公式不成立</a:t>
              </a:r>
            </a:p>
          </p:txBody>
        </p:sp>
      </p:grpSp>
      <p:grpSp>
        <p:nvGrpSpPr>
          <p:cNvPr id="41" name="组合 40"/>
          <p:cNvGrpSpPr>
            <a:grpSpLocks/>
          </p:cNvGrpSpPr>
          <p:nvPr/>
        </p:nvGrpSpPr>
        <p:grpSpPr bwMode="auto">
          <a:xfrm>
            <a:off x="752475" y="4629150"/>
            <a:ext cx="822325" cy="820738"/>
            <a:chOff x="2265529" y="2033517"/>
            <a:chExt cx="821667" cy="821667"/>
          </a:xfrm>
        </p:grpSpPr>
        <p:sp>
          <p:nvSpPr>
            <p:cNvPr id="42" name="椭圆 41"/>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 name="组合 2"/>
          <p:cNvGrpSpPr/>
          <p:nvPr/>
        </p:nvGrpSpPr>
        <p:grpSpPr>
          <a:xfrm>
            <a:off x="1980103" y="648975"/>
            <a:ext cx="8090997" cy="1391444"/>
            <a:chOff x="1980103" y="648975"/>
            <a:chExt cx="8090997" cy="1391444"/>
          </a:xfrm>
        </p:grpSpPr>
        <mc:AlternateContent xmlns:mc="http://schemas.openxmlformats.org/markup-compatibility/2006" xmlns:a14="http://schemas.microsoft.com/office/drawing/2010/main">
          <mc:Choice Requires="a14">
            <p:sp>
              <p:nvSpPr>
                <p:cNvPr id="17416" name="TextBox 1"/>
                <p:cNvSpPr txBox="1">
                  <a:spLocks noChangeArrowheads="1"/>
                </p:cNvSpPr>
                <p:nvPr/>
              </p:nvSpPr>
              <p:spPr bwMode="auto">
                <a:xfrm>
                  <a:off x="1980103" y="655424"/>
                  <a:ext cx="8090997" cy="1384995"/>
                </a:xfrm>
                <a:prstGeom prst="rect">
                  <a:avLst/>
                </a:prstGeom>
                <a:noFill/>
                <a:ln w="9525">
                  <a:noFill/>
                  <a:miter lim="800000"/>
                  <a:headEnd/>
                  <a:tailEnd/>
                </a:ln>
                <a:extLst/>
              </p:spPr>
              <p:txBody>
                <a:bodyPr wrap="square">
                  <a:spAutoFit/>
                </a:bodyPr>
                <a:lstStyle>
                  <a:defPPr>
                    <a:defRPr lang="zh-CN"/>
                  </a:defPPr>
                  <a:lvl1pPr>
                    <a:lnSpc>
                      <a:spcPct val="150000"/>
                    </a:lnSpc>
                    <a:defRPr kumimoji="1" sz="2800" b="1">
                      <a:solidFill>
                        <a:srgbClr val="0000FF"/>
                      </a:solidFill>
                      <a:latin typeface="楷体" pitchFamily="49" charset="-122"/>
                      <a:ea typeface="楷体" pitchFamily="49" charset="-122"/>
                    </a:defRPr>
                  </a:lvl1pPr>
                </a:lstStyle>
                <a:p>
                  <a:pPr algn="just"/>
                  <a:r>
                    <a:rPr lang="en-US" altLang="zh-CN" dirty="0">
                      <a:solidFill>
                        <a:srgbClr val="FF0000"/>
                      </a:solidFill>
                    </a:rPr>
                    <a:t>0499</a:t>
                  </a:r>
                  <a:r>
                    <a:rPr lang="zh-CN" altLang="zh-CN" dirty="0"/>
                    <a:t>点电荷的场强公式为</a:t>
                  </a:r>
                  <a:r>
                    <a:rPr lang="en-US" altLang="zh-CN" dirty="0"/>
                    <a:t>           </a:t>
                  </a:r>
                  <a:r>
                    <a:rPr lang="zh-CN" altLang="en-US" dirty="0"/>
                    <a:t>，</a:t>
                  </a:r>
                  <a:r>
                    <a:rPr lang="zh-CN" altLang="zh-CN" dirty="0"/>
                    <a:t>当</a:t>
                  </a:r>
                  <a14:m>
                    <m:oMath xmlns:m="http://schemas.openxmlformats.org/officeDocument/2006/math">
                      <m:r>
                        <a:rPr lang="en-US" altLang="zh-CN" b="0" i="1">
                          <a:latin typeface="Cambria Math" panose="02040503050406030204" pitchFamily="18" charset="0"/>
                        </a:rPr>
                        <m:t>𝑟</m:t>
                      </m:r>
                      <m:r>
                        <a:rPr lang="en-US" altLang="zh-CN" b="0" i="1">
                          <a:latin typeface="Cambria Math" panose="02040503050406030204" pitchFamily="18" charset="0"/>
                          <a:ea typeface="Cambria Math" panose="02040503050406030204" pitchFamily="18" charset="0"/>
                        </a:rPr>
                        <m:t>→0</m:t>
                      </m:r>
                    </m:oMath>
                  </a14:m>
                  <a:r>
                    <a:rPr lang="zh-CN" altLang="zh-CN" dirty="0"/>
                    <a:t>时，</a:t>
                  </a:r>
                  <a14:m>
                    <m:oMath xmlns:m="http://schemas.openxmlformats.org/officeDocument/2006/math">
                      <m:r>
                        <a:rPr lang="en-US" altLang="zh-CN" b="0" i="1">
                          <a:latin typeface="Cambria Math" panose="02040503050406030204" pitchFamily="18" charset="0"/>
                          <a:ea typeface="Cambria Math" panose="02040503050406030204" pitchFamily="18" charset="0"/>
                        </a:rPr>
                        <m:t>𝐸</m:t>
                      </m:r>
                    </m:oMath>
                  </a14:m>
                  <a:r>
                    <a:rPr lang="zh-CN" altLang="zh-CN" dirty="0"/>
                    <a:t>将如何变化？</a:t>
                  </a:r>
                  <a:r>
                    <a:rPr lang="en-US" altLang="zh-CN" dirty="0"/>
                    <a:t> </a:t>
                  </a:r>
                  <a:endParaRPr lang="zh-CN" altLang="zh-CN" dirty="0"/>
                </a:p>
              </p:txBody>
            </p:sp>
          </mc:Choice>
          <mc:Fallback xmlns="">
            <p:sp>
              <p:nvSpPr>
                <p:cNvPr id="17416" name="TextBox 1"/>
                <p:cNvSpPr txBox="1">
                  <a:spLocks noRot="1" noChangeAspect="1" noMove="1" noResize="1" noEditPoints="1" noAdjustHandles="1" noChangeArrowheads="1" noChangeShapeType="1" noTextEdit="1"/>
                </p:cNvSpPr>
                <p:nvPr/>
              </p:nvSpPr>
              <p:spPr bwMode="auto">
                <a:xfrm>
                  <a:off x="1980103" y="655424"/>
                  <a:ext cx="8090997" cy="1384995"/>
                </a:xfrm>
                <a:prstGeom prst="rect">
                  <a:avLst/>
                </a:prstGeom>
                <a:blipFill>
                  <a:blip r:embed="rId3"/>
                  <a:stretch>
                    <a:fillRect l="-1583" r="-5953" b="-4405"/>
                  </a:stretch>
                </a:blipFill>
                <a:ln w="9525">
                  <a:noFill/>
                  <a:miter lim="800000"/>
                  <a:headEnd/>
                  <a:tailEnd/>
                </a:ln>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5989811" y="648975"/>
                  <a:ext cx="2089996"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5989811" y="648975"/>
                  <a:ext cx="2089996" cy="903452"/>
                </a:xfrm>
                <a:prstGeom prst="rect">
                  <a:avLst/>
                </a:prstGeom>
                <a:blipFill>
                  <a:blip r:embed="rId4"/>
                  <a:stretch>
                    <a:fillRect/>
                  </a:stretch>
                </a:blipFill>
              </p:spPr>
              <p:txBody>
                <a:bodyPr/>
                <a:lstStyle/>
                <a:p>
                  <a:r>
                    <a:rPr lang="zh-CN" altLang="en-US">
                      <a:noFill/>
                    </a:rPr>
                    <a:t> </a:t>
                  </a:r>
                </a:p>
              </p:txBody>
            </p:sp>
          </mc:Fallback>
        </mc:AlternateContent>
      </p:grpSp>
      <p:grpSp>
        <p:nvGrpSpPr>
          <p:cNvPr id="6" name="组合 5"/>
          <p:cNvGrpSpPr/>
          <p:nvPr/>
        </p:nvGrpSpPr>
        <p:grpSpPr>
          <a:xfrm>
            <a:off x="1617662" y="2887663"/>
            <a:ext cx="2257074" cy="858837"/>
            <a:chOff x="1617662" y="2887663"/>
            <a:chExt cx="2257074" cy="858837"/>
          </a:xfrm>
        </p:grpSpPr>
        <p:grpSp>
          <p:nvGrpSpPr>
            <p:cNvPr id="18" name="组合 8"/>
            <p:cNvGrpSpPr>
              <a:grpSpLocks/>
            </p:cNvGrpSpPr>
            <p:nvPr/>
          </p:nvGrpSpPr>
          <p:grpSpPr bwMode="auto">
            <a:xfrm>
              <a:off x="1617662" y="2887663"/>
              <a:ext cx="743956" cy="858837"/>
              <a:chOff x="1616982" y="3488536"/>
              <a:chExt cx="743946" cy="859387"/>
            </a:xfrm>
          </p:grpSpPr>
          <p:grpSp>
            <p:nvGrpSpPr>
              <p:cNvPr id="20" name="组合 9"/>
              <p:cNvGrpSpPr>
                <a:grpSpLocks/>
              </p:cNvGrpSpPr>
              <p:nvPr/>
            </p:nvGrpSpPr>
            <p:grpSpPr bwMode="auto">
              <a:xfrm>
                <a:off x="1616982" y="3921811"/>
                <a:ext cx="743946" cy="426112"/>
                <a:chOff x="1459367" y="2127931"/>
                <a:chExt cx="5060950" cy="2898775"/>
              </a:xfrm>
            </p:grpSpPr>
            <p:sp>
              <p:nvSpPr>
                <p:cNvPr id="2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2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2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 name="矩形 3"/>
                <p:cNvSpPr/>
                <p:nvPr/>
              </p:nvSpPr>
              <p:spPr>
                <a:xfrm>
                  <a:off x="2545141" y="3120857"/>
                  <a:ext cx="13295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2545141" y="3120857"/>
                  <a:ext cx="1329595" cy="523220"/>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1617662" y="2105025"/>
            <a:ext cx="2116009" cy="860425"/>
            <a:chOff x="1617662" y="2105025"/>
            <a:chExt cx="2116009" cy="860425"/>
          </a:xfrm>
        </p:grpSpPr>
        <p:grpSp>
          <p:nvGrpSpPr>
            <p:cNvPr id="11" name="组合 3"/>
            <p:cNvGrpSpPr>
              <a:grpSpLocks/>
            </p:cNvGrpSpPr>
            <p:nvPr/>
          </p:nvGrpSpPr>
          <p:grpSpPr bwMode="auto">
            <a:xfrm>
              <a:off x="1617662" y="2105025"/>
              <a:ext cx="743956" cy="860425"/>
              <a:chOff x="1616982" y="1979050"/>
              <a:chExt cx="743946" cy="859387"/>
            </a:xfrm>
          </p:grpSpPr>
          <p:grpSp>
            <p:nvGrpSpPr>
              <p:cNvPr id="13" name="组合 4"/>
              <p:cNvGrpSpPr>
                <a:grpSpLocks/>
              </p:cNvGrpSpPr>
              <p:nvPr/>
            </p:nvGrpSpPr>
            <p:grpSpPr bwMode="auto">
              <a:xfrm>
                <a:off x="1616982" y="2412325"/>
                <a:ext cx="743946" cy="426112"/>
                <a:chOff x="1459367" y="2127931"/>
                <a:chExt cx="5060950" cy="2898775"/>
              </a:xfrm>
            </p:grpSpPr>
            <p:sp>
              <p:nvSpPr>
                <p:cNvPr id="1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4"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7" name="矩形 46"/>
                <p:cNvSpPr/>
                <p:nvPr/>
              </p:nvSpPr>
              <p:spPr>
                <a:xfrm>
                  <a:off x="2545141" y="2337894"/>
                  <a:ext cx="1188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0</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545141" y="2337894"/>
                  <a:ext cx="1188530" cy="523220"/>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8126271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7"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750"/>
                                        <p:tgtEl>
                                          <p:spTgt spid="31"/>
                                        </p:tgtEl>
                                      </p:cBhvr>
                                    </p:animEffect>
                                    <p:anim calcmode="lin" valueType="num">
                                      <p:cBhvr>
                                        <p:cTn id="8" dur="750" fill="hold"/>
                                        <p:tgtEl>
                                          <p:spTgt spid="31"/>
                                        </p:tgtEl>
                                        <p:attrNameLst>
                                          <p:attrName>ppt_x</p:attrName>
                                        </p:attrNameLst>
                                      </p:cBhvr>
                                      <p:tavLst>
                                        <p:tav tm="0">
                                          <p:val>
                                            <p:strVal val="#ppt_x"/>
                                          </p:val>
                                        </p:tav>
                                        <p:tav tm="100000">
                                          <p:val>
                                            <p:strVal val="#ppt_x"/>
                                          </p:val>
                                        </p:tav>
                                      </p:tavLst>
                                    </p:anim>
                                    <p:anim calcmode="lin" valueType="num">
                                      <p:cBhvr>
                                        <p:cTn id="9" dur="750" fill="hold"/>
                                        <p:tgtEl>
                                          <p:spTgt spid="3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left)">
                                      <p:cBhvr>
                                        <p:cTn id="13" dur="500"/>
                                        <p:tgtEl>
                                          <p:spTgt spid="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wipe(left)">
                                      <p:cBhvr>
                                        <p:cTn id="25" dur="500"/>
                                        <p:tgtEl>
                                          <p:spTgt spid="24"/>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wipe(left)">
                                      <p:cBhvr>
                                        <p:cTn id="29" dur="500"/>
                                        <p:tgtEl>
                                          <p:spTgt spid="3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41"/>
                                        </p:tgtEl>
                                        <p:attrNameLst>
                                          <p:attrName>style.visibility</p:attrName>
                                        </p:attrNameLst>
                                      </p:cBhvr>
                                      <p:to>
                                        <p:strVal val="visible"/>
                                      </p:to>
                                    </p:set>
                                    <p:animEffect transition="in" filter="fade">
                                      <p:cBhvr>
                                        <p:cTn id="34" dur="75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AutoShape 2"/>
          <p:cNvSpPr>
            <a:spLocks noChangeArrowheads="1"/>
          </p:cNvSpPr>
          <p:nvPr/>
        </p:nvSpPr>
        <p:spPr bwMode="auto">
          <a:xfrm>
            <a:off x="496888" y="400050"/>
            <a:ext cx="2159000" cy="1295400"/>
          </a:xfrm>
          <a:prstGeom prst="irregularSeal1">
            <a:avLst/>
          </a:prstGeom>
          <a:solidFill>
            <a:srgbClr val="FFFFCC"/>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zh-CN" sz="2800" dirty="0">
                <a:solidFill>
                  <a:srgbClr val="0000FF"/>
                </a:solidFill>
                <a:ea typeface="微软雅黑" panose="020B0503020204020204" pitchFamily="34" charset="-122"/>
              </a:rPr>
              <a:t>思考题</a:t>
            </a:r>
          </a:p>
        </p:txBody>
      </p:sp>
      <mc:AlternateContent xmlns:mc="http://schemas.openxmlformats.org/markup-compatibility/2006" xmlns:a14="http://schemas.microsoft.com/office/drawing/2010/main">
        <mc:Choice Requires="a14">
          <p:sp>
            <p:nvSpPr>
              <p:cNvPr id="19463" name="Text Box 7"/>
              <p:cNvSpPr txBox="1">
                <a:spLocks noChangeArrowheads="1"/>
              </p:cNvSpPr>
              <p:nvPr/>
            </p:nvSpPr>
            <p:spPr bwMode="auto">
              <a:xfrm>
                <a:off x="496888" y="1912938"/>
                <a:ext cx="8856663" cy="188118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en-US" altLang="zh-CN" sz="2800" dirty="0">
                    <a:solidFill>
                      <a:srgbClr val="0000FF"/>
                    </a:solidFill>
                    <a:latin typeface="+mn-ea"/>
                    <a:ea typeface="+mn-ea"/>
                  </a:rPr>
                  <a:t>(1)</a:t>
                </a:r>
                <a:r>
                  <a:rPr lang="zh-CN" altLang="zh-CN" sz="2800" dirty="0">
                    <a:solidFill>
                      <a:srgbClr val="0000FF"/>
                    </a:solidFill>
                    <a:latin typeface="+mn-ea"/>
                    <a:ea typeface="+mn-ea"/>
                  </a:rPr>
                  <a:t>在静电场中某一点的场强定义为</a:t>
                </a:r>
                <a14:m>
                  <m:oMath xmlns:m="http://schemas.openxmlformats.org/officeDocument/2006/math">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𝐸</m:t>
                        </m:r>
                      </m:e>
                    </m:acc>
                    <m:r>
                      <a:rPr lang="en-US" altLang="zh-CN" sz="2800" b="0" i="1">
                        <a:solidFill>
                          <a:srgbClr val="0000FF"/>
                        </a:solidFill>
                        <a:latin typeface="Cambria Math" panose="02040503050406030204" pitchFamily="18" charset="0"/>
                        <a:ea typeface="+mn-ea"/>
                      </a:rPr>
                      <m:t>=</m:t>
                    </m:r>
                    <m:acc>
                      <m:accPr>
                        <m:chr m:val="⃑"/>
                        <m:ctrlPr>
                          <a:rPr lang="en-US" altLang="zh-CN" sz="2800" i="1">
                            <a:solidFill>
                              <a:srgbClr val="0000FF"/>
                            </a:solidFill>
                            <a:latin typeface="Cambria Math"/>
                            <a:ea typeface="+mn-ea"/>
                          </a:rPr>
                        </m:ctrlPr>
                      </m:accPr>
                      <m:e>
                        <m:r>
                          <a:rPr lang="en-US" altLang="zh-CN" sz="2800" b="0" i="1">
                            <a:solidFill>
                              <a:srgbClr val="0000FF"/>
                            </a:solidFill>
                            <a:latin typeface="Cambria Math" panose="02040503050406030204" pitchFamily="18" charset="0"/>
                            <a:ea typeface="+mn-ea"/>
                          </a:rPr>
                          <m:t>𝑓</m:t>
                        </m:r>
                      </m:e>
                    </m:acc>
                    <m:r>
                      <a:rPr lang="en-US" altLang="zh-CN" sz="2800" b="0" i="0"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𝑞</m:t>
                    </m:r>
                  </m:oMath>
                </a14:m>
                <a:r>
                  <a:rPr lang="zh-CN" altLang="zh-CN" sz="2800" dirty="0">
                    <a:solidFill>
                      <a:srgbClr val="0000FF"/>
                    </a:solidFill>
                    <a:latin typeface="+mn-ea"/>
                    <a:ea typeface="+mn-ea"/>
                  </a:rPr>
                  <a:t>，若该点没有试验电荷</a:t>
                </a:r>
                <a14:m>
                  <m:oMath xmlns:m="http://schemas.openxmlformats.org/officeDocument/2006/math">
                    <m:r>
                      <a:rPr lang="en-US" altLang="zh-CN" sz="2800" b="0" i="1">
                        <a:solidFill>
                          <a:srgbClr val="0000FF"/>
                        </a:solidFill>
                        <a:latin typeface="Cambria Math" panose="02040503050406030204" pitchFamily="18" charset="0"/>
                        <a:ea typeface="+mn-ea"/>
                      </a:rPr>
                      <m:t>𝑞</m:t>
                    </m:r>
                  </m:oMath>
                </a14:m>
                <a:r>
                  <a:rPr lang="zh-CN" altLang="zh-CN" sz="2800" dirty="0">
                    <a:solidFill>
                      <a:srgbClr val="0000FF"/>
                    </a:solidFill>
                    <a:latin typeface="+mn-ea"/>
                    <a:ea typeface="+mn-ea"/>
                  </a:rPr>
                  <a:t>，那么该点有无场强？如果电荷在电场中某点受的电场力很大，该点的电场强度是否一定很大？</a:t>
                </a:r>
                <a:endParaRPr lang="en-US" altLang="zh-CN" sz="2800" dirty="0">
                  <a:solidFill>
                    <a:srgbClr val="0000FF"/>
                  </a:solidFill>
                  <a:latin typeface="+mn-ea"/>
                  <a:ea typeface="+mn-ea"/>
                </a:endParaRPr>
              </a:p>
              <a:p>
                <a:pPr algn="just"/>
                <a:r>
                  <a:rPr lang="en-US" altLang="zh-CN" sz="2800" dirty="0">
                    <a:solidFill>
                      <a:srgbClr val="0000FF"/>
                    </a:solidFill>
                    <a:latin typeface="+mn-ea"/>
                    <a:ea typeface="+mn-ea"/>
                  </a:rPr>
                  <a:t>(2)</a:t>
                </a:r>
                <a:r>
                  <a:rPr lang="zh-CN" altLang="zh-CN" sz="2800" dirty="0">
                    <a:solidFill>
                      <a:srgbClr val="0000FF"/>
                    </a:solidFill>
                    <a:latin typeface="+mn-ea"/>
                    <a:ea typeface="+mn-ea"/>
                  </a:rPr>
                  <a:t>根据点电荷的电场公式</a:t>
                </a:r>
              </a:p>
            </p:txBody>
          </p:sp>
        </mc:Choice>
        <mc:Fallback xmlns="">
          <p:sp>
            <p:nvSpPr>
              <p:cNvPr id="19463" name="Text Box 7"/>
              <p:cNvSpPr txBox="1">
                <a:spLocks noRot="1" noChangeAspect="1" noMove="1" noResize="1" noEditPoints="1" noAdjustHandles="1" noChangeArrowheads="1" noChangeShapeType="1" noTextEdit="1"/>
              </p:cNvSpPr>
              <p:nvPr/>
            </p:nvSpPr>
            <p:spPr bwMode="auto">
              <a:xfrm>
                <a:off x="496888" y="1912938"/>
                <a:ext cx="8856663" cy="1881188"/>
              </a:xfrm>
              <a:prstGeom prst="rect">
                <a:avLst/>
              </a:prstGeom>
              <a:blipFill>
                <a:blip r:embed="rId2"/>
                <a:stretch>
                  <a:fillRect l="-1446" r="-1446" b="-844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96887" y="4927601"/>
                <a:ext cx="8856664" cy="1437253"/>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a:spAutoFit/>
              </a:bodyPr>
              <a:lstStyle/>
              <a:p>
                <a:pPr algn="just"/>
                <a:r>
                  <a:rPr lang="zh-CN" altLang="zh-CN" sz="2800" dirty="0">
                    <a:solidFill>
                      <a:srgbClr val="0000FF"/>
                    </a:solidFill>
                    <a:latin typeface="+mn-ea"/>
                    <a:ea typeface="+mn-ea"/>
                  </a:rPr>
                  <a:t>从形式上看，当所考察的场点和点电荷</a:t>
                </a:r>
                <a14:m>
                  <m:oMath xmlns:m="http://schemas.openxmlformats.org/officeDocument/2006/math">
                    <m:r>
                      <a:rPr lang="en-US" altLang="zh-CN" sz="2800">
                        <a:solidFill>
                          <a:srgbClr val="0000FF"/>
                        </a:solidFill>
                        <a:latin typeface="Cambria Math" panose="02040503050406030204" pitchFamily="18" charset="0"/>
                        <a:ea typeface="+mn-ea"/>
                      </a:rPr>
                      <m:t>𝑄</m:t>
                    </m:r>
                  </m:oMath>
                </a14:m>
                <a:r>
                  <a:rPr lang="zh-CN" altLang="zh-CN" sz="2800" dirty="0">
                    <a:solidFill>
                      <a:srgbClr val="0000FF"/>
                    </a:solidFill>
                    <a:latin typeface="+mn-ea"/>
                    <a:ea typeface="+mn-ea"/>
                  </a:rPr>
                  <a:t>间的距离</a:t>
                </a:r>
                <a14:m>
                  <m:oMath xmlns:m="http://schemas.openxmlformats.org/officeDocument/2006/math">
                    <m:r>
                      <a:rPr lang="en-US" altLang="zh-CN" sz="2800">
                        <a:solidFill>
                          <a:srgbClr val="0000FF"/>
                        </a:solidFill>
                        <a:latin typeface="Cambria Math" panose="02040503050406030204" pitchFamily="18" charset="0"/>
                        <a:ea typeface="+mn-ea"/>
                      </a:rPr>
                      <m:t>𝑟</m:t>
                    </m:r>
                    <m:r>
                      <a:rPr lang="en-US" altLang="zh-CN" sz="2800">
                        <a:solidFill>
                          <a:srgbClr val="0000FF"/>
                        </a:solidFill>
                        <a:latin typeface="Cambria Math" panose="02040503050406030204" pitchFamily="18" charset="0"/>
                        <a:ea typeface="+mn-ea"/>
                      </a:rPr>
                      <m:t>→0</m:t>
                    </m:r>
                  </m:oMath>
                </a14:m>
                <a:r>
                  <a:rPr lang="zh-CN" altLang="zh-CN" sz="2800" dirty="0">
                    <a:solidFill>
                      <a:srgbClr val="0000FF"/>
                    </a:solidFill>
                    <a:latin typeface="+mn-ea"/>
                    <a:ea typeface="+mn-ea"/>
                  </a:rPr>
                  <a:t>时，按上式，将有</a:t>
                </a:r>
                <a14:m>
                  <m:oMath xmlns:m="http://schemas.openxmlformats.org/officeDocument/2006/math">
                    <m:acc>
                      <m:accPr>
                        <m:chr m:val="⃑"/>
                        <m:ctrlPr>
                          <a:rPr lang="en-US" altLang="zh-CN" sz="2800" i="1">
                            <a:solidFill>
                              <a:srgbClr val="0000FF"/>
                            </a:solidFill>
                            <a:latin typeface="Cambria Math"/>
                            <a:ea typeface="+mn-ea"/>
                          </a:rPr>
                        </m:ctrlPr>
                      </m:accPr>
                      <m:e>
                        <m:r>
                          <a:rPr lang="en-US" altLang="zh-CN" sz="2800">
                            <a:solidFill>
                              <a:srgbClr val="0000FF"/>
                            </a:solidFill>
                            <a:latin typeface="Cambria Math" panose="02040503050406030204" pitchFamily="18" charset="0"/>
                            <a:ea typeface="+mn-ea"/>
                          </a:rPr>
                          <m:t>𝐸</m:t>
                        </m:r>
                      </m:e>
                    </m:acc>
                    <m:r>
                      <a:rPr lang="en-US" altLang="zh-CN" sz="2800">
                        <a:solidFill>
                          <a:srgbClr val="0000FF"/>
                        </a:solidFill>
                        <a:latin typeface="Cambria Math" panose="02040503050406030204" pitchFamily="18" charset="0"/>
                        <a:ea typeface="+mn-ea"/>
                      </a:rPr>
                      <m:t>→∞</m:t>
                    </m:r>
                  </m:oMath>
                </a14:m>
                <a:r>
                  <a:rPr lang="zh-CN" altLang="zh-CN" sz="2800" dirty="0">
                    <a:solidFill>
                      <a:srgbClr val="0000FF"/>
                    </a:solidFill>
                    <a:latin typeface="+mn-ea"/>
                    <a:ea typeface="+mn-ea"/>
                  </a:rPr>
                  <a:t>，但这是没有物理意义的。这个问题你如何解释？</a:t>
                </a:r>
              </a:p>
            </p:txBody>
          </p:sp>
        </mc:Choice>
        <mc:Fallback xmlns="">
          <p:sp>
            <p:nvSpPr>
              <p:cNvPr id="2" name="矩形 1"/>
              <p:cNvSpPr>
                <a:spLocks noRot="1" noChangeAspect="1" noMove="1" noResize="1" noEditPoints="1" noAdjustHandles="1" noChangeArrowheads="1" noChangeShapeType="1" noTextEdit="1"/>
              </p:cNvSpPr>
              <p:nvPr/>
            </p:nvSpPr>
            <p:spPr>
              <a:xfrm>
                <a:off x="496887" y="4927601"/>
                <a:ext cx="8856664" cy="1437253"/>
              </a:xfrm>
              <a:prstGeom prst="rect">
                <a:avLst/>
              </a:prstGeom>
              <a:blipFill>
                <a:blip r:embed="rId3"/>
                <a:stretch>
                  <a:fillRect l="-1446" t="-4237" r="-1446" b="-110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3" name="组合 2"/>
          <p:cNvGrpSpPr/>
          <p:nvPr/>
        </p:nvGrpSpPr>
        <p:grpSpPr>
          <a:xfrm>
            <a:off x="3211045" y="652567"/>
            <a:ext cx="6352056" cy="1095493"/>
            <a:chOff x="3211045" y="652567"/>
            <a:chExt cx="6352056" cy="1095493"/>
          </a:xfrm>
        </p:grpSpPr>
        <p:sp>
          <p:nvSpPr>
            <p:cNvPr id="19460" name="Text Box 4"/>
            <p:cNvSpPr txBox="1">
              <a:spLocks noChangeArrowheads="1"/>
            </p:cNvSpPr>
            <p:nvPr/>
          </p:nvSpPr>
          <p:spPr bwMode="auto">
            <a:xfrm>
              <a:off x="4408489" y="1000314"/>
              <a:ext cx="51546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楷体_GB2312" pitchFamily="49" charset="-122"/>
                  <a:ea typeface="微软雅黑" panose="020B0503020204020204" pitchFamily="34" charset="-122"/>
                </a:rPr>
                <a:t>与                     </a:t>
              </a:r>
              <a:r>
                <a:rPr lang="zh-CN" altLang="zh-CN" sz="2800" dirty="0">
                  <a:solidFill>
                    <a:srgbClr val="0000FF"/>
                  </a:solidFill>
                  <a:latin typeface="楷体_GB2312" pitchFamily="49" charset="-122"/>
                  <a:ea typeface="微软雅黑" panose="020B0503020204020204" pitchFamily="34" charset="-122"/>
                </a:rPr>
                <a:t>有什么区别？</a:t>
              </a:r>
            </a:p>
          </p:txBody>
        </p:sp>
        <mc:AlternateContent xmlns:mc="http://schemas.openxmlformats.org/markup-compatibility/2006" xmlns:a14="http://schemas.microsoft.com/office/drawing/2010/main">
          <mc:Choice Requires="a14">
            <p:sp>
              <p:nvSpPr>
                <p:cNvPr id="17" name="矩形 16"/>
                <p:cNvSpPr/>
                <p:nvPr/>
              </p:nvSpPr>
              <p:spPr>
                <a:xfrm>
                  <a:off x="3211045" y="652567"/>
                  <a:ext cx="1197443" cy="10954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𝑓</m:t>
                                </m:r>
                              </m:e>
                            </m:acc>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3211045" y="652567"/>
                  <a:ext cx="1197443" cy="109549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786627" y="773113"/>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4786627" y="773113"/>
                  <a:ext cx="2329227" cy="974947"/>
                </a:xfrm>
                <a:prstGeom prst="rect">
                  <a:avLst/>
                </a:prstGeom>
                <a:blipFill>
                  <a:blip r:embed="rId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9" name="矩形 18"/>
              <p:cNvSpPr/>
              <p:nvPr/>
            </p:nvSpPr>
            <p:spPr>
              <a:xfrm>
                <a:off x="3585438" y="3832908"/>
                <a:ext cx="232922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𝑄</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585438" y="3832908"/>
                <a:ext cx="2329227" cy="974947"/>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3639515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wipe(left)">
                                      <p:cBhvr>
                                        <p:cTn id="7" dur="500"/>
                                        <p:tgtEl>
                                          <p:spTgt spid="194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9463"/>
                                        </p:tgtEl>
                                        <p:attrNameLst>
                                          <p:attrName>style.visibility</p:attrName>
                                        </p:attrNameLst>
                                      </p:cBhvr>
                                      <p:to>
                                        <p:strVal val="visible"/>
                                      </p:to>
                                    </p:set>
                                    <p:animEffect transition="in" filter="wipe(left)">
                                      <p:cBhvr>
                                        <p:cTn id="16" dur="500"/>
                                        <p:tgtEl>
                                          <p:spTgt spid="1946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nimBg="1"/>
      <p:bldP spid="19463" grpId="0"/>
      <p:bldP spid="2" grpId="0"/>
      <p:bldP spid="1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ext Box 5"/>
          <p:cNvSpPr txBox="1">
            <a:spLocks noChangeArrowheads="1"/>
          </p:cNvSpPr>
          <p:nvPr/>
        </p:nvSpPr>
        <p:spPr bwMode="auto">
          <a:xfrm>
            <a:off x="696913" y="494835"/>
            <a:ext cx="48783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None/>
            </a:pPr>
            <a:r>
              <a:rPr lang="en-US" altLang="zh-CN" sz="2800" dirty="0">
                <a:solidFill>
                  <a:srgbClr val="6600CC"/>
                </a:solidFill>
                <a:latin typeface="微软雅黑" panose="020B0503020204020204" pitchFamily="34" charset="-122"/>
                <a:ea typeface="微软雅黑" panose="020B0503020204020204" pitchFamily="34" charset="-122"/>
              </a:rPr>
              <a:t>2</a:t>
            </a:r>
            <a:r>
              <a:rPr lang="zh-CN" altLang="en-US" sz="2800" dirty="0">
                <a:solidFill>
                  <a:srgbClr val="6600CC"/>
                </a:solidFill>
                <a:latin typeface="微软雅黑" panose="020B0503020204020204" pitchFamily="34" charset="-122"/>
                <a:ea typeface="微软雅黑" panose="020B0503020204020204" pitchFamily="34" charset="-122"/>
              </a:rPr>
              <a:t>、</a:t>
            </a:r>
            <a:r>
              <a:rPr lang="zh-CN" altLang="en-US" sz="2800" dirty="0">
                <a:solidFill>
                  <a:srgbClr val="6600CC"/>
                </a:solidFill>
                <a:ea typeface="微软雅黑" panose="020B0503020204020204" pitchFamily="34" charset="-122"/>
              </a:rPr>
              <a:t>点电荷系电场的场强</a:t>
            </a:r>
          </a:p>
        </p:txBody>
      </p:sp>
      <p:sp>
        <p:nvSpPr>
          <p:cNvPr id="86039" name="Text Box 23"/>
          <p:cNvSpPr txBox="1">
            <a:spLocks noChangeArrowheads="1"/>
          </p:cNvSpPr>
          <p:nvPr/>
        </p:nvSpPr>
        <p:spPr bwMode="auto">
          <a:xfrm>
            <a:off x="692150" y="2996682"/>
            <a:ext cx="582981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电场中任何一点的总场强等于各个点电荷在该点各自产生的场强的矢量和。这就是</a:t>
            </a:r>
            <a:r>
              <a:rPr kumimoji="0" lang="zh-CN" altLang="en-US" sz="2800" dirty="0">
                <a:solidFill>
                  <a:srgbClr val="FF0000"/>
                </a:solidFill>
                <a:ea typeface="微软雅黑" panose="020B0503020204020204" pitchFamily="34" charset="-122"/>
              </a:rPr>
              <a:t>场强叠加原理</a:t>
            </a:r>
          </a:p>
        </p:txBody>
      </p:sp>
      <p:grpSp>
        <p:nvGrpSpPr>
          <p:cNvPr id="4" name="Group 24"/>
          <p:cNvGrpSpPr>
            <a:grpSpLocks/>
          </p:cNvGrpSpPr>
          <p:nvPr/>
        </p:nvGrpSpPr>
        <p:grpSpPr bwMode="auto">
          <a:xfrm>
            <a:off x="692150" y="4793691"/>
            <a:ext cx="4506913" cy="1355725"/>
            <a:chOff x="2928" y="192"/>
            <a:chExt cx="2592" cy="854"/>
          </a:xfrm>
        </p:grpSpPr>
        <p:sp>
          <p:nvSpPr>
            <p:cNvPr id="69647" name="Text Box 25"/>
            <p:cNvSpPr txBox="1">
              <a:spLocks noChangeArrowheads="1"/>
            </p:cNvSpPr>
            <p:nvPr/>
          </p:nvSpPr>
          <p:spPr bwMode="auto">
            <a:xfrm>
              <a:off x="3024" y="263"/>
              <a:ext cx="2448"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699">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50000"/>
                </a:spcBef>
                <a:buClrTx/>
                <a:buSzTx/>
                <a:buFontTx/>
                <a:buNone/>
              </a:pPr>
              <a:r>
                <a:rPr lang="zh-CN" altLang="en-US" sz="2800" dirty="0">
                  <a:solidFill>
                    <a:srgbClr val="0000CC"/>
                  </a:solidFill>
                  <a:ea typeface="微软雅黑" panose="020B0503020204020204" pitchFamily="34" charset="-122"/>
                </a:rPr>
                <a:t>根据静电力叠加原理</a:t>
              </a:r>
            </a:p>
            <a:p>
              <a:pPr algn="ctr">
                <a:spcBef>
                  <a:spcPct val="50000"/>
                </a:spcBef>
                <a:buClrTx/>
                <a:buSzTx/>
                <a:buFontTx/>
                <a:buNone/>
              </a:pPr>
              <a:r>
                <a:rPr lang="zh-CN" altLang="en-US" sz="2800" dirty="0">
                  <a:solidFill>
                    <a:srgbClr val="0000CC"/>
                  </a:solidFill>
                  <a:ea typeface="微软雅黑" panose="020B0503020204020204" pitchFamily="34" charset="-122"/>
                </a:rPr>
                <a:t>和场强定义得到</a:t>
              </a:r>
            </a:p>
          </p:txBody>
        </p:sp>
        <p:sp>
          <p:nvSpPr>
            <p:cNvPr id="69648" name="Rectangle 26"/>
            <p:cNvSpPr>
              <a:spLocks noChangeArrowheads="1"/>
            </p:cNvSpPr>
            <p:nvPr/>
          </p:nvSpPr>
          <p:spPr bwMode="auto">
            <a:xfrm>
              <a:off x="2928" y="192"/>
              <a:ext cx="2592" cy="854"/>
            </a:xfrm>
            <a:prstGeom prst="rect">
              <a:avLst/>
            </a:prstGeom>
            <a:noFill/>
            <a:ln w="12699">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5" name="矩形 24"/>
              <p:cNvSpPr/>
              <p:nvPr/>
            </p:nvSpPr>
            <p:spPr>
              <a:xfrm>
                <a:off x="2582107" y="1440731"/>
                <a:ext cx="1482905"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r>
                                <a:rPr lang="en-US" altLang="zh-CN" sz="2800" i="1">
                                  <a:solidFill>
                                    <a:srgbClr val="0000FF"/>
                                  </a:solidFill>
                                  <a:latin typeface="Cambria Math" panose="02040503050406030204" pitchFamily="18" charset="0"/>
                                  <a:ea typeface="Cambria Math" panose="02040503050406030204" pitchFamily="18" charset="0"/>
                                </a:rPr>
                                <m:t>𝑞</m:t>
                              </m:r>
                            </m:den>
                          </m:f>
                        </m:e>
                      </m:nary>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582107" y="1440731"/>
                <a:ext cx="1482905" cy="12662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701601" y="1449695"/>
                <a:ext cx="2042867" cy="1082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nary>
                            <m:naryPr>
                              <m:chr m:val="∑"/>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𝐹</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num>
                        <m:den>
                          <m:r>
                            <a:rPr lang="en-US" altLang="zh-CN" sz="2800" b="0" i="1" smtClean="0">
                              <a:solidFill>
                                <a:srgbClr val="0000FF"/>
                              </a:solidFill>
                              <a:latin typeface="Cambria Math" panose="02040503050406030204" pitchFamily="18" charset="0"/>
                              <a:ea typeface="Cambria Math" panose="02040503050406030204" pitchFamily="18" charset="0"/>
                            </a:rPr>
                            <m:t>𝑞</m:t>
                          </m:r>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01601" y="1449695"/>
                <a:ext cx="2042867" cy="108298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974673" y="1435576"/>
                <a:ext cx="1507656" cy="126624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974673" y="1435576"/>
                <a:ext cx="1507656" cy="126624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482164" y="2737335"/>
                <a:ext cx="531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482164" y="2737335"/>
                <a:ext cx="53129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465874" y="2029285"/>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8465874" y="2029285"/>
                <a:ext cx="488916" cy="523220"/>
              </a:xfrm>
              <a:prstGeom prst="rect">
                <a:avLst/>
              </a:prstGeom>
              <a:blipFill>
                <a:blip r:embed="rId8"/>
                <a:stretch>
                  <a:fillRect/>
                </a:stretch>
              </a:blipFill>
            </p:spPr>
            <p:txBody>
              <a:bodyPr/>
              <a:lstStyle/>
              <a:p>
                <a:r>
                  <a:rPr lang="zh-CN" altLang="en-US">
                    <a:noFill/>
                  </a:rPr>
                  <a:t> </a:t>
                </a:r>
              </a:p>
            </p:txBody>
          </p:sp>
        </mc:Fallback>
      </mc:AlternateContent>
      <p:sp>
        <p:nvSpPr>
          <p:cNvPr id="22" name="Freeform 78"/>
          <p:cNvSpPr>
            <a:spLocks/>
          </p:cNvSpPr>
          <p:nvPr/>
        </p:nvSpPr>
        <p:spPr bwMode="auto">
          <a:xfrm>
            <a:off x="6877565" y="3376115"/>
            <a:ext cx="2895600" cy="2163762"/>
          </a:xfrm>
          <a:custGeom>
            <a:avLst/>
            <a:gdLst>
              <a:gd name="T0" fmla="*/ 2147483647 w 1291"/>
              <a:gd name="T1" fmla="*/ 2147483647 h 1516"/>
              <a:gd name="T2" fmla="*/ 2147483647 w 1291"/>
              <a:gd name="T3" fmla="*/ 2147483647 h 1516"/>
              <a:gd name="T4" fmla="*/ 2147483647 w 1291"/>
              <a:gd name="T5" fmla="*/ 2147483647 h 1516"/>
              <a:gd name="T6" fmla="*/ 0 w 1291"/>
              <a:gd name="T7" fmla="*/ 2147483647 h 1516"/>
              <a:gd name="T8" fmla="*/ 2147483647 w 1291"/>
              <a:gd name="T9" fmla="*/ 2147483647 h 1516"/>
              <a:gd name="T10" fmla="*/ 2147483647 w 1291"/>
              <a:gd name="T11" fmla="*/ 2147483647 h 1516"/>
              <a:gd name="T12" fmla="*/ 2147483647 w 1291"/>
              <a:gd name="T13" fmla="*/ 2147483647 h 1516"/>
              <a:gd name="T14" fmla="*/ 2147483647 w 1291"/>
              <a:gd name="T15" fmla="*/ 2147483647 h 1516"/>
              <a:gd name="T16" fmla="*/ 2147483647 w 1291"/>
              <a:gd name="T17" fmla="*/ 2147483647 h 1516"/>
              <a:gd name="T18" fmla="*/ 2147483647 w 1291"/>
              <a:gd name="T19" fmla="*/ 2147483647 h 1516"/>
              <a:gd name="T20" fmla="*/ 2147483647 w 1291"/>
              <a:gd name="T21" fmla="*/ 2147483647 h 1516"/>
              <a:gd name="T22" fmla="*/ 2147483647 w 1291"/>
              <a:gd name="T23" fmla="*/ 0 h 1516"/>
              <a:gd name="T24" fmla="*/ 2147483647 w 1291"/>
              <a:gd name="T25" fmla="*/ 0 h 1516"/>
              <a:gd name="T26" fmla="*/ 2147483647 w 1291"/>
              <a:gd name="T27" fmla="*/ 0 h 1516"/>
              <a:gd name="T28" fmla="*/ 2147483647 w 1291"/>
              <a:gd name="T29" fmla="*/ 2147483647 h 1516"/>
              <a:gd name="T30" fmla="*/ 2147483647 w 1291"/>
              <a:gd name="T31" fmla="*/ 2147483647 h 1516"/>
              <a:gd name="T32" fmla="*/ 2147483647 w 1291"/>
              <a:gd name="T33" fmla="*/ 2147483647 h 1516"/>
              <a:gd name="T34" fmla="*/ 2147483647 w 1291"/>
              <a:gd name="T35" fmla="*/ 2147483647 h 1516"/>
              <a:gd name="T36" fmla="*/ 2147483647 w 1291"/>
              <a:gd name="T37" fmla="*/ 2147483647 h 1516"/>
              <a:gd name="T38" fmla="*/ 2147483647 w 1291"/>
              <a:gd name="T39" fmla="*/ 2147483647 h 1516"/>
              <a:gd name="T40" fmla="*/ 2147483647 w 1291"/>
              <a:gd name="T41" fmla="*/ 2147483647 h 1516"/>
              <a:gd name="T42" fmla="*/ 2147483647 w 1291"/>
              <a:gd name="T43" fmla="*/ 2147483647 h 1516"/>
              <a:gd name="T44" fmla="*/ 2147483647 w 1291"/>
              <a:gd name="T45" fmla="*/ 2147483647 h 1516"/>
              <a:gd name="T46" fmla="*/ 2147483647 w 1291"/>
              <a:gd name="T47" fmla="*/ 2147483647 h 1516"/>
              <a:gd name="T48" fmla="*/ 2147483647 w 1291"/>
              <a:gd name="T49" fmla="*/ 2147483647 h 1516"/>
              <a:gd name="T50" fmla="*/ 2147483647 w 1291"/>
              <a:gd name="T51" fmla="*/ 2147483647 h 1516"/>
              <a:gd name="T52" fmla="*/ 2147483647 w 1291"/>
              <a:gd name="T53" fmla="*/ 2147483647 h 1516"/>
              <a:gd name="T54" fmla="*/ 2147483647 w 1291"/>
              <a:gd name="T55" fmla="*/ 2147483647 h 1516"/>
              <a:gd name="T56" fmla="*/ 2147483647 w 1291"/>
              <a:gd name="T57" fmla="*/ 2147483647 h 1516"/>
              <a:gd name="T58" fmla="*/ 2147483647 w 1291"/>
              <a:gd name="T59" fmla="*/ 2147483647 h 1516"/>
              <a:gd name="T60" fmla="*/ 2147483647 w 1291"/>
              <a:gd name="T61" fmla="*/ 2147483647 h 1516"/>
              <a:gd name="T62" fmla="*/ 2147483647 w 1291"/>
              <a:gd name="T63" fmla="*/ 2147483647 h 1516"/>
              <a:gd name="T64" fmla="*/ 2147483647 w 1291"/>
              <a:gd name="T65" fmla="*/ 2147483647 h 1516"/>
              <a:gd name="T66" fmla="*/ 2147483647 w 1291"/>
              <a:gd name="T67" fmla="*/ 2147483647 h 1516"/>
              <a:gd name="T68" fmla="*/ 2147483647 w 1291"/>
              <a:gd name="T69" fmla="*/ 2147483647 h 1516"/>
              <a:gd name="T70" fmla="*/ 2147483647 w 1291"/>
              <a:gd name="T71" fmla="*/ 2147483647 h 1516"/>
              <a:gd name="T72" fmla="*/ 2147483647 w 1291"/>
              <a:gd name="T73" fmla="*/ 2147483647 h 1516"/>
              <a:gd name="T74" fmla="*/ 2147483647 w 1291"/>
              <a:gd name="T75" fmla="*/ 2147483647 h 1516"/>
              <a:gd name="T76" fmla="*/ 2147483647 w 1291"/>
              <a:gd name="T77" fmla="*/ 2147483647 h 1516"/>
              <a:gd name="T78" fmla="*/ 2147483647 w 1291"/>
              <a:gd name="T79" fmla="*/ 2147483647 h 1516"/>
              <a:gd name="T80" fmla="*/ 2147483647 w 1291"/>
              <a:gd name="T81" fmla="*/ 2147483647 h 151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291"/>
              <a:gd name="T124" fmla="*/ 0 h 1516"/>
              <a:gd name="T125" fmla="*/ 1291 w 1291"/>
              <a:gd name="T126" fmla="*/ 1516 h 151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291" h="1516">
                <a:moveTo>
                  <a:pt x="63" y="921"/>
                </a:moveTo>
                <a:lnTo>
                  <a:pt x="60" y="855"/>
                </a:lnTo>
                <a:lnTo>
                  <a:pt x="30" y="810"/>
                </a:lnTo>
                <a:lnTo>
                  <a:pt x="30" y="765"/>
                </a:lnTo>
                <a:lnTo>
                  <a:pt x="30" y="720"/>
                </a:lnTo>
                <a:lnTo>
                  <a:pt x="15" y="675"/>
                </a:lnTo>
                <a:lnTo>
                  <a:pt x="15" y="630"/>
                </a:lnTo>
                <a:lnTo>
                  <a:pt x="0" y="585"/>
                </a:lnTo>
                <a:lnTo>
                  <a:pt x="0" y="540"/>
                </a:lnTo>
                <a:lnTo>
                  <a:pt x="15" y="495"/>
                </a:lnTo>
                <a:lnTo>
                  <a:pt x="15" y="450"/>
                </a:lnTo>
                <a:lnTo>
                  <a:pt x="30" y="405"/>
                </a:lnTo>
                <a:lnTo>
                  <a:pt x="45" y="345"/>
                </a:lnTo>
                <a:lnTo>
                  <a:pt x="60" y="300"/>
                </a:lnTo>
                <a:lnTo>
                  <a:pt x="75" y="255"/>
                </a:lnTo>
                <a:lnTo>
                  <a:pt x="105" y="210"/>
                </a:lnTo>
                <a:lnTo>
                  <a:pt x="135" y="150"/>
                </a:lnTo>
                <a:lnTo>
                  <a:pt x="180" y="120"/>
                </a:lnTo>
                <a:lnTo>
                  <a:pt x="225" y="90"/>
                </a:lnTo>
                <a:lnTo>
                  <a:pt x="285" y="60"/>
                </a:lnTo>
                <a:lnTo>
                  <a:pt x="330" y="30"/>
                </a:lnTo>
                <a:lnTo>
                  <a:pt x="375" y="15"/>
                </a:lnTo>
                <a:lnTo>
                  <a:pt x="435" y="0"/>
                </a:lnTo>
                <a:lnTo>
                  <a:pt x="525" y="0"/>
                </a:lnTo>
                <a:lnTo>
                  <a:pt x="615" y="0"/>
                </a:lnTo>
                <a:lnTo>
                  <a:pt x="675" y="0"/>
                </a:lnTo>
                <a:lnTo>
                  <a:pt x="720" y="0"/>
                </a:lnTo>
                <a:lnTo>
                  <a:pt x="810" y="0"/>
                </a:lnTo>
                <a:lnTo>
                  <a:pt x="930" y="15"/>
                </a:lnTo>
                <a:lnTo>
                  <a:pt x="975" y="15"/>
                </a:lnTo>
                <a:lnTo>
                  <a:pt x="1020" y="30"/>
                </a:lnTo>
                <a:lnTo>
                  <a:pt x="1065" y="60"/>
                </a:lnTo>
                <a:lnTo>
                  <a:pt x="1095" y="105"/>
                </a:lnTo>
                <a:lnTo>
                  <a:pt x="1125" y="150"/>
                </a:lnTo>
                <a:lnTo>
                  <a:pt x="1155" y="195"/>
                </a:lnTo>
                <a:lnTo>
                  <a:pt x="1185" y="240"/>
                </a:lnTo>
                <a:lnTo>
                  <a:pt x="1200" y="285"/>
                </a:lnTo>
                <a:lnTo>
                  <a:pt x="1215" y="330"/>
                </a:lnTo>
                <a:lnTo>
                  <a:pt x="1230" y="375"/>
                </a:lnTo>
                <a:lnTo>
                  <a:pt x="1245" y="420"/>
                </a:lnTo>
                <a:lnTo>
                  <a:pt x="1260" y="465"/>
                </a:lnTo>
                <a:lnTo>
                  <a:pt x="1260" y="510"/>
                </a:lnTo>
                <a:lnTo>
                  <a:pt x="1275" y="555"/>
                </a:lnTo>
                <a:lnTo>
                  <a:pt x="1275" y="645"/>
                </a:lnTo>
                <a:lnTo>
                  <a:pt x="1290" y="690"/>
                </a:lnTo>
                <a:lnTo>
                  <a:pt x="1290" y="780"/>
                </a:lnTo>
                <a:lnTo>
                  <a:pt x="1290" y="825"/>
                </a:lnTo>
                <a:lnTo>
                  <a:pt x="1290" y="870"/>
                </a:lnTo>
                <a:lnTo>
                  <a:pt x="1290" y="915"/>
                </a:lnTo>
                <a:lnTo>
                  <a:pt x="1275" y="960"/>
                </a:lnTo>
                <a:lnTo>
                  <a:pt x="1275" y="1005"/>
                </a:lnTo>
                <a:lnTo>
                  <a:pt x="1245" y="1065"/>
                </a:lnTo>
                <a:lnTo>
                  <a:pt x="1230" y="1125"/>
                </a:lnTo>
                <a:lnTo>
                  <a:pt x="1215" y="1170"/>
                </a:lnTo>
                <a:lnTo>
                  <a:pt x="1200" y="1215"/>
                </a:lnTo>
                <a:lnTo>
                  <a:pt x="1185" y="1275"/>
                </a:lnTo>
                <a:lnTo>
                  <a:pt x="1155" y="1320"/>
                </a:lnTo>
                <a:lnTo>
                  <a:pt x="1125" y="1365"/>
                </a:lnTo>
                <a:lnTo>
                  <a:pt x="1065" y="1425"/>
                </a:lnTo>
                <a:lnTo>
                  <a:pt x="1020" y="1470"/>
                </a:lnTo>
                <a:lnTo>
                  <a:pt x="975" y="1485"/>
                </a:lnTo>
                <a:lnTo>
                  <a:pt x="930" y="1500"/>
                </a:lnTo>
                <a:lnTo>
                  <a:pt x="825" y="1500"/>
                </a:lnTo>
                <a:lnTo>
                  <a:pt x="675" y="1515"/>
                </a:lnTo>
                <a:lnTo>
                  <a:pt x="585" y="1515"/>
                </a:lnTo>
                <a:lnTo>
                  <a:pt x="540" y="1515"/>
                </a:lnTo>
                <a:lnTo>
                  <a:pt x="495" y="1515"/>
                </a:lnTo>
                <a:lnTo>
                  <a:pt x="450" y="1500"/>
                </a:lnTo>
                <a:lnTo>
                  <a:pt x="405" y="1485"/>
                </a:lnTo>
                <a:lnTo>
                  <a:pt x="315" y="1485"/>
                </a:lnTo>
                <a:lnTo>
                  <a:pt x="270" y="1455"/>
                </a:lnTo>
                <a:lnTo>
                  <a:pt x="240" y="1410"/>
                </a:lnTo>
                <a:lnTo>
                  <a:pt x="240" y="1365"/>
                </a:lnTo>
                <a:lnTo>
                  <a:pt x="225" y="1320"/>
                </a:lnTo>
                <a:lnTo>
                  <a:pt x="210" y="1275"/>
                </a:lnTo>
                <a:lnTo>
                  <a:pt x="195" y="1230"/>
                </a:lnTo>
                <a:lnTo>
                  <a:pt x="195" y="1185"/>
                </a:lnTo>
                <a:lnTo>
                  <a:pt x="180" y="1140"/>
                </a:lnTo>
                <a:lnTo>
                  <a:pt x="165" y="1095"/>
                </a:lnTo>
                <a:lnTo>
                  <a:pt x="135" y="1050"/>
                </a:lnTo>
                <a:lnTo>
                  <a:pt x="90" y="1005"/>
                </a:lnTo>
                <a:lnTo>
                  <a:pt x="63" y="921"/>
                </a:lnTo>
              </a:path>
            </a:pathLst>
          </a:custGeom>
          <a:gradFill rotWithShape="0">
            <a:gsLst>
              <a:gs pos="0">
                <a:srgbClr val="FFFF66"/>
              </a:gs>
              <a:gs pos="100000">
                <a:srgbClr val="76762F"/>
              </a:gs>
            </a:gsLst>
            <a:lin ang="2700000" scaled="1"/>
          </a:gradFill>
          <a:ln w="25400" cap="rnd">
            <a:solidFill>
              <a:srgbClr val="CC0066"/>
            </a:solidFill>
            <a:prstDash val="dash"/>
            <a:round/>
            <a:headEnd/>
            <a:tailEnd/>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3" name="Oval 79"/>
          <p:cNvSpPr>
            <a:spLocks noChangeArrowheads="1"/>
          </p:cNvSpPr>
          <p:nvPr/>
        </p:nvSpPr>
        <p:spPr bwMode="auto">
          <a:xfrm>
            <a:off x="7569715" y="3839665"/>
            <a:ext cx="222250" cy="222250"/>
          </a:xfrm>
          <a:prstGeom prst="ellipse">
            <a:avLst/>
          </a:prstGeom>
          <a:gradFill rotWithShape="0">
            <a:gsLst>
              <a:gs pos="0">
                <a:srgbClr val="FF0033"/>
              </a:gs>
              <a:gs pos="100000">
                <a:srgbClr val="760018"/>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4" name="Oval 80"/>
          <p:cNvSpPr>
            <a:spLocks noChangeArrowheads="1"/>
          </p:cNvSpPr>
          <p:nvPr/>
        </p:nvSpPr>
        <p:spPr bwMode="auto">
          <a:xfrm>
            <a:off x="8630165" y="3757115"/>
            <a:ext cx="228600" cy="228600"/>
          </a:xfrm>
          <a:prstGeom prst="ellipse">
            <a:avLst/>
          </a:prstGeom>
          <a:gradFill rotWithShape="0">
            <a:gsLst>
              <a:gs pos="0">
                <a:srgbClr val="FFFF66"/>
              </a:gs>
              <a:gs pos="100000">
                <a:srgbClr val="76762F"/>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1" name="Oval 81"/>
          <p:cNvSpPr>
            <a:spLocks noChangeArrowheads="1"/>
          </p:cNvSpPr>
          <p:nvPr/>
        </p:nvSpPr>
        <p:spPr bwMode="auto">
          <a:xfrm>
            <a:off x="7798315" y="4830265"/>
            <a:ext cx="222250" cy="222250"/>
          </a:xfrm>
          <a:prstGeom prst="ellipse">
            <a:avLst/>
          </a:prstGeom>
          <a:gradFill rotWithShape="0">
            <a:gsLst>
              <a:gs pos="0">
                <a:schemeClr val="accent1"/>
              </a:gs>
              <a:gs pos="100000">
                <a:schemeClr val="accent1">
                  <a:gamma/>
                  <a:shade val="46275"/>
                  <a:invGamma/>
                </a:schemeClr>
              </a:gs>
            </a:gsLst>
            <a:path path="shape">
              <a:fillToRect l="50000" t="50000" r="50000" b="50000"/>
            </a:path>
          </a:gradFill>
          <a:ln>
            <a:noFill/>
          </a:ln>
          <a:effectLst/>
          <a:extLst/>
        </p:spPr>
        <p:txBody>
          <a:bodyPr wrap="none" anchor="ctr"/>
          <a:lstStyle/>
          <a:p>
            <a:pPr>
              <a:defRPr/>
            </a:pPr>
            <a:endParaRPr lang="zh-CN" altLang="en-US">
              <a:ea typeface="宋体" charset="-122"/>
            </a:endParaRPr>
          </a:p>
        </p:txBody>
      </p:sp>
      <p:sp>
        <p:nvSpPr>
          <p:cNvPr id="32" name="Oval 82"/>
          <p:cNvSpPr>
            <a:spLocks noChangeArrowheads="1"/>
          </p:cNvSpPr>
          <p:nvPr/>
        </p:nvSpPr>
        <p:spPr bwMode="auto">
          <a:xfrm>
            <a:off x="8331715" y="2239465"/>
            <a:ext cx="222250" cy="222250"/>
          </a:xfrm>
          <a:prstGeom prst="ellipse">
            <a:avLst/>
          </a:prstGeom>
          <a:gradFill rotWithShape="0">
            <a:gsLst>
              <a:gs pos="0">
                <a:srgbClr val="FF0000"/>
              </a:gs>
              <a:gs pos="100000">
                <a:srgbClr val="760000"/>
              </a:gs>
            </a:gsLst>
            <a:path path="shape">
              <a:fillToRect l="50000" t="50000" r="50000" b="50000"/>
            </a:path>
          </a:gra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33" name="Line 83"/>
          <p:cNvSpPr>
            <a:spLocks noChangeShapeType="1"/>
          </p:cNvSpPr>
          <p:nvPr/>
        </p:nvSpPr>
        <p:spPr bwMode="auto">
          <a:xfrm flipH="1">
            <a:off x="7715765" y="2385515"/>
            <a:ext cx="685800" cy="14478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4" name="Line 84"/>
          <p:cNvSpPr>
            <a:spLocks noChangeShapeType="1"/>
          </p:cNvSpPr>
          <p:nvPr/>
        </p:nvSpPr>
        <p:spPr bwMode="auto">
          <a:xfrm>
            <a:off x="8401565" y="2385515"/>
            <a:ext cx="304800" cy="1477962"/>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dirty="0"/>
          </a:p>
        </p:txBody>
      </p:sp>
      <p:sp>
        <p:nvSpPr>
          <p:cNvPr id="35" name="Line 85"/>
          <p:cNvSpPr>
            <a:spLocks noChangeShapeType="1"/>
          </p:cNvSpPr>
          <p:nvPr/>
        </p:nvSpPr>
        <p:spPr bwMode="auto">
          <a:xfrm flipH="1">
            <a:off x="7944365" y="2385515"/>
            <a:ext cx="457200" cy="2438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6" name="Line 86"/>
          <p:cNvSpPr>
            <a:spLocks noChangeShapeType="1"/>
          </p:cNvSpPr>
          <p:nvPr/>
        </p:nvSpPr>
        <p:spPr bwMode="auto">
          <a:xfrm flipV="1">
            <a:off x="8477765" y="1547315"/>
            <a:ext cx="304800" cy="685800"/>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7" name="Line 87"/>
          <p:cNvSpPr>
            <a:spLocks noChangeShapeType="1"/>
          </p:cNvSpPr>
          <p:nvPr/>
        </p:nvSpPr>
        <p:spPr bwMode="auto">
          <a:xfrm flipH="1" flipV="1">
            <a:off x="8172965" y="1471115"/>
            <a:ext cx="228600" cy="762000"/>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38" name="Line 88"/>
          <p:cNvSpPr>
            <a:spLocks noChangeShapeType="1"/>
          </p:cNvSpPr>
          <p:nvPr/>
        </p:nvSpPr>
        <p:spPr bwMode="auto">
          <a:xfrm flipV="1">
            <a:off x="8401564" y="1036140"/>
            <a:ext cx="269875" cy="1349375"/>
          </a:xfrm>
          <a:prstGeom prst="line">
            <a:avLst/>
          </a:prstGeom>
          <a:noFill/>
          <a:ln w="28575">
            <a:solidFill>
              <a:srgbClr val="CC0066"/>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30" name="矩形 29"/>
              <p:cNvSpPr/>
              <p:nvPr/>
            </p:nvSpPr>
            <p:spPr>
              <a:xfrm>
                <a:off x="8744464" y="3689180"/>
                <a:ext cx="586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744464" y="3689180"/>
                <a:ext cx="58618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7042627" y="3604715"/>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7042627" y="3604715"/>
                <a:ext cx="63818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885509" y="4708355"/>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885509" y="4708355"/>
                <a:ext cx="62991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401563" y="528119"/>
                <a:ext cx="62331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401563" y="528119"/>
                <a:ext cx="623311"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681112" y="1132099"/>
                <a:ext cx="63158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8681112" y="1132099"/>
                <a:ext cx="631583"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757083" y="949695"/>
                <a:ext cx="579581"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𝐹</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7757083" y="949695"/>
                <a:ext cx="579581" cy="575479"/>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58266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9634"/>
                                        </p:tgtEl>
                                        <p:attrNameLst>
                                          <p:attrName>style.visibility</p:attrName>
                                        </p:attrNameLst>
                                      </p:cBhvr>
                                      <p:to>
                                        <p:strVal val="visible"/>
                                      </p:to>
                                    </p:set>
                                    <p:animEffect transition="in" filter="wipe(left)">
                                      <p:cBhvr>
                                        <p:cTn id="7" dur="500"/>
                                        <p:tgtEl>
                                          <p:spTgt spid="6963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dissolv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499"/>
                                          </p:stCondLst>
                                        </p:cTn>
                                        <p:tgtEl>
                                          <p:spTgt spid="3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childTnLst>
                          </p:cTn>
                        </p:par>
                        <p:par>
                          <p:cTn id="22" fill="hold">
                            <p:stCondLst>
                              <p:cond delay="500"/>
                            </p:stCondLst>
                            <p:childTnLst>
                              <p:par>
                                <p:cTn id="23" presetID="1" presetClass="entr" presetSubtype="0" fill="hold" grpId="0" nodeType="afterEffect">
                                  <p:stCondLst>
                                    <p:cond delay="0"/>
                                  </p:stCondLst>
                                  <p:childTnLst>
                                    <p:set>
                                      <p:cBhvr>
                                        <p:cTn id="24" dur="1" fill="hold">
                                          <p:stCondLst>
                                            <p:cond delay="499"/>
                                          </p:stCondLst>
                                        </p:cTn>
                                        <p:tgtEl>
                                          <p:spTgt spid="31"/>
                                        </p:tgtEl>
                                        <p:attrNameLst>
                                          <p:attrName>style.visibility</p:attrName>
                                        </p:attrNameLst>
                                      </p:cBhvr>
                                      <p:to>
                                        <p:strVal val="visible"/>
                                      </p:to>
                                    </p:set>
                                  </p:childTnLst>
                                </p:cTn>
                              </p:par>
                            </p:childTnLst>
                          </p:cTn>
                        </p:par>
                        <p:par>
                          <p:cTn id="25" fill="hold">
                            <p:stCondLst>
                              <p:cond delay="1000"/>
                            </p:stCondLst>
                            <p:childTnLst>
                              <p:par>
                                <p:cTn id="26" presetID="22" presetClass="entr" presetSubtype="8" fill="hold" grpId="1"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wipe(left)">
                                      <p:cBhvr>
                                        <p:cTn id="28" dur="500"/>
                                        <p:tgtEl>
                                          <p:spTgt spid="47"/>
                                        </p:tgtEl>
                                      </p:cBhvr>
                                    </p:animEffect>
                                  </p:childTnLst>
                                </p:cTn>
                              </p:par>
                            </p:childTnLst>
                          </p:cTn>
                        </p:par>
                        <p:par>
                          <p:cTn id="29" fill="hold">
                            <p:stCondLst>
                              <p:cond delay="1500"/>
                            </p:stCondLst>
                            <p:childTnLst>
                              <p:par>
                                <p:cTn id="30" presetID="22" presetClass="entr" presetSubtype="1" fill="hold" nodeType="after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wipe(up)">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wipe(up)">
                                      <p:cBhvr>
                                        <p:cTn id="37" dur="500"/>
                                        <p:tgtEl>
                                          <p:spTgt spid="3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wipe(left)">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par>
                          <p:cTn id="52" fill="hold">
                            <p:stCondLst>
                              <p:cond delay="500"/>
                            </p:stCondLst>
                            <p:childTnLst>
                              <p:par>
                                <p:cTn id="53" presetID="22" presetClass="entr" presetSubtype="1"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up)">
                                      <p:cBhvr>
                                        <p:cTn id="55" dur="500"/>
                                        <p:tgtEl>
                                          <p:spTgt spid="33"/>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down)">
                                      <p:cBhvr>
                                        <p:cTn id="60" dur="500"/>
                                        <p:tgtEl>
                                          <p:spTgt spid="3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0"/>
                                        </p:tgtEl>
                                        <p:attrNameLst>
                                          <p:attrName>style.visibility</p:attrName>
                                        </p:attrNameLst>
                                      </p:cBhvr>
                                      <p:to>
                                        <p:strVal val="visible"/>
                                      </p:to>
                                    </p:set>
                                    <p:animEffect transition="in" filter="wipe(left)">
                                      <p:cBhvr>
                                        <p:cTn id="65" dur="500"/>
                                        <p:tgtEl>
                                          <p:spTgt spid="40"/>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499"/>
                                          </p:stCondLst>
                                        </p:cTn>
                                        <p:tgtEl>
                                          <p:spTgt spid="24"/>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childTnLst>
                          </p:cTn>
                        </p:par>
                        <p:par>
                          <p:cTn id="75" fill="hold">
                            <p:stCondLst>
                              <p:cond delay="500"/>
                            </p:stCondLst>
                            <p:childTnLst>
                              <p:par>
                                <p:cTn id="76" presetID="22" presetClass="entr" presetSubtype="1" fill="hold" nodeType="after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wipe(up)">
                                      <p:cBhvr>
                                        <p:cTn id="78" dur="500"/>
                                        <p:tgtEl>
                                          <p:spTgt spid="34"/>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left)">
                                      <p:cBhvr>
                                        <p:cTn id="83" dur="500"/>
                                        <p:tgtEl>
                                          <p:spTgt spid="28"/>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4" fill="hold" nodeType="click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down)">
                                      <p:cBhvr>
                                        <p:cTn id="88" dur="500"/>
                                        <p:tgtEl>
                                          <p:spTgt spid="37"/>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41"/>
                                        </p:tgtEl>
                                        <p:attrNameLst>
                                          <p:attrName>style.visibility</p:attrName>
                                        </p:attrNameLst>
                                      </p:cBhvr>
                                      <p:to>
                                        <p:strVal val="visible"/>
                                      </p:to>
                                    </p:set>
                                    <p:animEffect transition="in" filter="wipe(left)">
                                      <p:cBhvr>
                                        <p:cTn id="93" dur="500"/>
                                        <p:tgtEl>
                                          <p:spTgt spid="41"/>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6"/>
                                        </p:tgtEl>
                                        <p:attrNameLst>
                                          <p:attrName>style.visibility</p:attrName>
                                        </p:attrNameLst>
                                      </p:cBhvr>
                                      <p:to>
                                        <p:strVal val="visible"/>
                                      </p:to>
                                    </p:set>
                                    <p:animEffect transition="in" filter="wipe(left)">
                                      <p:cBhvr>
                                        <p:cTn id="98" dur="500"/>
                                        <p:tgtEl>
                                          <p:spTgt spid="26"/>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5"/>
                                        </p:tgtEl>
                                        <p:attrNameLst>
                                          <p:attrName>style.visibility</p:attrName>
                                        </p:attrNameLst>
                                      </p:cBhvr>
                                      <p:to>
                                        <p:strVal val="visible"/>
                                      </p:to>
                                    </p:set>
                                    <p:animEffect transition="in" filter="wipe(left)">
                                      <p:cBhvr>
                                        <p:cTn id="103" dur="500"/>
                                        <p:tgtEl>
                                          <p:spTgt spid="25"/>
                                        </p:tgtEl>
                                      </p:cBhvr>
                                    </p:animEffect>
                                  </p:childTnLst>
                                </p:cTn>
                              </p:par>
                            </p:childTnLst>
                          </p:cTn>
                        </p:par>
                      </p:childTnLst>
                    </p:cTn>
                  </p:par>
                  <p:par>
                    <p:cTn id="104" fill="hold">
                      <p:stCondLst>
                        <p:cond delay="indefinite"/>
                      </p:stCondLst>
                      <p:childTnLst>
                        <p:par>
                          <p:cTn id="105" fill="hold">
                            <p:stCondLst>
                              <p:cond delay="0"/>
                            </p:stCondLst>
                            <p:childTnLst>
                              <p:par>
                                <p:cTn id="106" presetID="22" presetClass="entr" presetSubtype="8" fill="hold" grpId="0" nodeType="click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wipe(left)">
                                      <p:cBhvr>
                                        <p:cTn id="108" dur="500"/>
                                        <p:tgtEl>
                                          <p:spTgt spid="27"/>
                                        </p:tgtEl>
                                      </p:cBhvr>
                                    </p:animEffect>
                                  </p:childTnLst>
                                </p:cTn>
                              </p:par>
                            </p:childTnLst>
                          </p:cTn>
                        </p:par>
                      </p:childTnLst>
                    </p:cTn>
                  </p:par>
                  <p:par>
                    <p:cTn id="109" fill="hold">
                      <p:stCondLst>
                        <p:cond delay="indefinite"/>
                      </p:stCondLst>
                      <p:childTnLst>
                        <p:par>
                          <p:cTn id="110" fill="hold">
                            <p:stCondLst>
                              <p:cond delay="0"/>
                            </p:stCondLst>
                            <p:childTnLst>
                              <p:par>
                                <p:cTn id="111" presetID="22" presetClass="entr" presetSubtype="1" fill="hold" grpId="0" nodeType="clickEffect">
                                  <p:stCondLst>
                                    <p:cond delay="0"/>
                                  </p:stCondLst>
                                  <p:childTnLst>
                                    <p:set>
                                      <p:cBhvr>
                                        <p:cTn id="112" dur="1" fill="hold">
                                          <p:stCondLst>
                                            <p:cond delay="0"/>
                                          </p:stCondLst>
                                        </p:cTn>
                                        <p:tgtEl>
                                          <p:spTgt spid="86039"/>
                                        </p:tgtEl>
                                        <p:attrNameLst>
                                          <p:attrName>style.visibility</p:attrName>
                                        </p:attrNameLst>
                                      </p:cBhvr>
                                      <p:to>
                                        <p:strVal val="visible"/>
                                      </p:to>
                                    </p:set>
                                    <p:animEffect transition="in" filter="wipe(up)">
                                      <p:cBhvr>
                                        <p:cTn id="113" dur="500"/>
                                        <p:tgtEl>
                                          <p:spTgt spid="86039"/>
                                        </p:tgtEl>
                                      </p:cBhvr>
                                    </p:animEffect>
                                  </p:childTnLst>
                                </p:cTn>
                              </p:par>
                            </p:childTnLst>
                          </p:cTn>
                        </p:par>
                      </p:childTnLst>
                    </p:cTn>
                  </p:par>
                  <p:par>
                    <p:cTn id="114" fill="hold">
                      <p:stCondLst>
                        <p:cond delay="indefinite"/>
                      </p:stCondLst>
                      <p:childTnLst>
                        <p:par>
                          <p:cTn id="115" fill="hold">
                            <p:stCondLst>
                              <p:cond delay="0"/>
                            </p:stCondLst>
                            <p:childTnLst>
                              <p:par>
                                <p:cTn id="116" presetID="3" presetClass="entr" presetSubtype="5" fill="hold" nodeType="clickEffect">
                                  <p:stCondLst>
                                    <p:cond delay="0"/>
                                  </p:stCondLst>
                                  <p:childTnLst>
                                    <p:set>
                                      <p:cBhvr>
                                        <p:cTn id="117" dur="1" fill="hold">
                                          <p:stCondLst>
                                            <p:cond delay="0"/>
                                          </p:stCondLst>
                                        </p:cTn>
                                        <p:tgtEl>
                                          <p:spTgt spid="4"/>
                                        </p:tgtEl>
                                        <p:attrNameLst>
                                          <p:attrName>style.visibility</p:attrName>
                                        </p:attrNameLst>
                                      </p:cBhvr>
                                      <p:to>
                                        <p:strVal val="visible"/>
                                      </p:to>
                                    </p:set>
                                    <p:animEffect transition="in" filter="blinds(vertical)">
                                      <p:cBhvr>
                                        <p:cTn id="1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634" grpId="0"/>
      <p:bldP spid="86039" grpId="0" autoUpdateAnimBg="0"/>
      <p:bldP spid="25" grpId="0"/>
      <p:bldP spid="26" grpId="0"/>
      <p:bldP spid="27" grpId="0"/>
      <p:bldP spid="28" grpId="0"/>
      <p:bldP spid="29" grpId="0"/>
      <p:bldP spid="22" grpId="0" animBg="1"/>
      <p:bldP spid="23" grpId="0" animBg="1"/>
      <p:bldP spid="24" grpId="0" animBg="1"/>
      <p:bldP spid="31" grpId="0" animBg="1"/>
      <p:bldP spid="32" grpId="0" animBg="1"/>
      <p:bldP spid="30" grpId="0"/>
      <p:bldP spid="46" grpId="0"/>
      <p:bldP spid="47" grpId="1"/>
      <p:bldP spid="39" grpId="0"/>
      <p:bldP spid="40" grpId="0"/>
      <p:bldP spid="4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5"/>
          <p:cNvSpPr txBox="1">
            <a:spLocks noChangeArrowheads="1"/>
          </p:cNvSpPr>
          <p:nvPr/>
        </p:nvSpPr>
        <p:spPr bwMode="auto">
          <a:xfrm>
            <a:off x="778305" y="671512"/>
            <a:ext cx="5410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点电荷系的电场强度</a:t>
            </a:r>
            <a:r>
              <a:rPr lang="zh-CN" altLang="en-US" sz="2800" dirty="0">
                <a:solidFill>
                  <a:srgbClr val="6600CC"/>
                </a:solidFill>
                <a:ea typeface="微软雅黑" panose="020B0503020204020204" pitchFamily="34" charset="-122"/>
              </a:rPr>
              <a:t> </a:t>
            </a:r>
          </a:p>
        </p:txBody>
      </p:sp>
      <p:sp>
        <p:nvSpPr>
          <p:cNvPr id="89129" name="Text Box 41"/>
          <p:cNvSpPr txBox="1">
            <a:spLocks noChangeArrowheads="1"/>
          </p:cNvSpPr>
          <p:nvPr/>
        </p:nvSpPr>
        <p:spPr bwMode="auto">
          <a:xfrm>
            <a:off x="778305" y="1750523"/>
            <a:ext cx="3657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ea typeface="微软雅黑" panose="020B0503020204020204" pitchFamily="34" charset="-122"/>
              </a:rPr>
              <a:t>根据场强叠加原理：</a:t>
            </a:r>
          </a:p>
        </p:txBody>
      </p:sp>
      <p:grpSp>
        <p:nvGrpSpPr>
          <p:cNvPr id="3" name="组合 2"/>
          <p:cNvGrpSpPr/>
          <p:nvPr/>
        </p:nvGrpSpPr>
        <p:grpSpPr>
          <a:xfrm>
            <a:off x="5533056" y="1701013"/>
            <a:ext cx="3330276" cy="2703041"/>
            <a:chOff x="5533056" y="1701013"/>
            <a:chExt cx="3330276" cy="2703041"/>
          </a:xfrm>
        </p:grpSpPr>
        <p:grpSp>
          <p:nvGrpSpPr>
            <p:cNvPr id="2" name="Group 24"/>
            <p:cNvGrpSpPr>
              <a:grpSpLocks/>
            </p:cNvGrpSpPr>
            <p:nvPr/>
          </p:nvGrpSpPr>
          <p:grpSpPr bwMode="auto">
            <a:xfrm>
              <a:off x="6034363" y="2101850"/>
              <a:ext cx="2258013" cy="1957388"/>
              <a:chOff x="3568" y="476"/>
              <a:chExt cx="1377" cy="1233"/>
            </a:xfrm>
          </p:grpSpPr>
          <p:sp>
            <p:nvSpPr>
              <p:cNvPr id="75789" name="Line 28"/>
              <p:cNvSpPr>
                <a:spLocks noChangeShapeType="1"/>
              </p:cNvSpPr>
              <p:nvPr/>
            </p:nvSpPr>
            <p:spPr bwMode="auto">
              <a:xfrm flipV="1">
                <a:off x="3627" y="485"/>
                <a:ext cx="1047" cy="696"/>
              </a:xfrm>
              <a:prstGeom prst="line">
                <a:avLst/>
              </a:prstGeom>
              <a:noFill/>
              <a:ln w="317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790" name="Line 29"/>
              <p:cNvSpPr>
                <a:spLocks noChangeShapeType="1"/>
              </p:cNvSpPr>
              <p:nvPr/>
            </p:nvSpPr>
            <p:spPr bwMode="auto">
              <a:xfrm flipV="1">
                <a:off x="3959" y="545"/>
                <a:ext cx="698" cy="1103"/>
              </a:xfrm>
              <a:prstGeom prst="line">
                <a:avLst/>
              </a:prstGeom>
              <a:noFill/>
              <a:ln w="31750"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791" name="Line 30"/>
              <p:cNvSpPr>
                <a:spLocks noChangeShapeType="1"/>
              </p:cNvSpPr>
              <p:nvPr/>
            </p:nvSpPr>
            <p:spPr bwMode="auto">
              <a:xfrm flipH="1" flipV="1">
                <a:off x="4690" y="476"/>
                <a:ext cx="222" cy="832"/>
              </a:xfrm>
              <a:prstGeom prst="line">
                <a:avLst/>
              </a:prstGeom>
              <a:noFill/>
              <a:ln w="31750" cap="sq">
                <a:solidFill>
                  <a:srgbClr val="993366"/>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dirty="0">
                  <a:ea typeface="微软雅黑" panose="020B0503020204020204" pitchFamily="34" charset="-122"/>
                </a:endParaRPr>
              </a:p>
            </p:txBody>
          </p:sp>
          <p:sp>
            <p:nvSpPr>
              <p:cNvPr id="75801" name="Oval 33"/>
              <p:cNvSpPr>
                <a:spLocks noChangeArrowheads="1"/>
              </p:cNvSpPr>
              <p:nvPr/>
            </p:nvSpPr>
            <p:spPr bwMode="auto">
              <a:xfrm>
                <a:off x="4904" y="1326"/>
                <a:ext cx="41" cy="4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75799" name="Oval 36"/>
              <p:cNvSpPr>
                <a:spLocks noChangeArrowheads="1"/>
              </p:cNvSpPr>
              <p:nvPr/>
            </p:nvSpPr>
            <p:spPr bwMode="auto">
              <a:xfrm>
                <a:off x="3909" y="1666"/>
                <a:ext cx="41" cy="4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75797" name="Oval 39"/>
              <p:cNvSpPr>
                <a:spLocks noChangeArrowheads="1"/>
              </p:cNvSpPr>
              <p:nvPr/>
            </p:nvSpPr>
            <p:spPr bwMode="auto">
              <a:xfrm>
                <a:off x="3568" y="1196"/>
                <a:ext cx="41" cy="43"/>
              </a:xfrm>
              <a:prstGeom prst="ellipse">
                <a:avLst/>
              </a:prstGeom>
              <a:solidFill>
                <a:srgbClr val="0000FF"/>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6" name="矩形 25"/>
                <p:cNvSpPr/>
                <p:nvPr/>
              </p:nvSpPr>
              <p:spPr>
                <a:xfrm>
                  <a:off x="7136224" y="3085307"/>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7136224" y="3085307"/>
                  <a:ext cx="5833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082717" y="2587952"/>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082717" y="2587952"/>
                  <a:ext cx="5833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6342356" y="2257261"/>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6342356" y="2257261"/>
                  <a:ext cx="57502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533056" y="3012663"/>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533056" y="3012663"/>
                  <a:ext cx="629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6528239" y="3880834"/>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6528239" y="3880834"/>
                  <a:ext cx="6381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225145" y="3253978"/>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225145" y="3253978"/>
                  <a:ext cx="63818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824905" y="170101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824905" y="1701013"/>
                  <a:ext cx="515654" cy="523220"/>
                </a:xfrm>
                <a:prstGeom prst="rect">
                  <a:avLst/>
                </a:prstGeom>
                <a:blipFill>
                  <a:blip r:embed="rId9"/>
                  <a:stretch>
                    <a:fillRect/>
                  </a:stretch>
                </a:blipFill>
              </p:spPr>
              <p:txBody>
                <a:bodyPr/>
                <a:lstStyle/>
                <a:p>
                  <a:r>
                    <a:rPr lang="zh-CN" altLang="en-US">
                      <a:noFill/>
                    </a:rPr>
                    <a:t> </a:t>
                  </a:r>
                </a:p>
              </p:txBody>
            </p:sp>
          </mc:Fallback>
        </mc:AlternateContent>
        <p:sp>
          <p:nvSpPr>
            <p:cNvPr id="33" name="Oval 36"/>
            <p:cNvSpPr>
              <a:spLocks noChangeArrowheads="1"/>
            </p:cNvSpPr>
            <p:nvPr/>
          </p:nvSpPr>
          <p:spPr bwMode="auto">
            <a:xfrm>
              <a:off x="7824115" y="2123503"/>
              <a:ext cx="67232" cy="68263"/>
            </a:xfrm>
            <a:prstGeom prst="ellipse">
              <a:avLst/>
            </a:prstGeom>
            <a:solidFill>
              <a:srgbClr val="CC0000"/>
            </a:solidFill>
            <a:ln w="12700" cap="sq">
              <a:solidFill>
                <a:schemeClr val="tx1"/>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34" name="矩形 33"/>
              <p:cNvSpPr/>
              <p:nvPr/>
            </p:nvSpPr>
            <p:spPr>
              <a:xfrm>
                <a:off x="778305" y="2788374"/>
                <a:ext cx="1845890"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b="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=1</m:t>
                          </m:r>
                        </m:sub>
                        <m:sup>
                          <m:r>
                            <a:rPr lang="en-US" altLang="zh-CN" sz="2800" b="0" i="1" smtClean="0">
                              <a:solidFill>
                                <a:srgbClr val="0000FF"/>
                              </a:solidFill>
                              <a:latin typeface="Cambria Math" panose="02040503050406030204" pitchFamily="18" charset="0"/>
                              <a:ea typeface="Cambria Math" panose="02040503050406030204" pitchFamily="18" charset="0"/>
                            </a:rPr>
                            <m:t>𝑛</m:t>
                          </m:r>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778305" y="2788374"/>
                <a:ext cx="1845890" cy="12685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72774" y="4118140"/>
                <a:ext cx="2654508" cy="12685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m:t>
                          </m:r>
                          <m:r>
                            <a:rPr lang="en-US" altLang="zh-CN" sz="2800" b="0" i="1" smtClean="0">
                              <a:solidFill>
                                <a:srgbClr val="0000FF"/>
                              </a:solidFill>
                              <a:latin typeface="Cambria Math" panose="02040503050406030204" pitchFamily="18" charset="0"/>
                              <a:ea typeface="Cambria Math" panose="02040503050406030204" pitchFamily="18" charset="0"/>
                            </a:rPr>
                            <m:t>=</m:t>
                          </m:r>
                          <m:r>
                            <m:rPr>
                              <m:brk m:alnAt="23"/>
                            </m:rPr>
                            <a:rPr lang="en-US" altLang="zh-CN" sz="2800" i="1">
                              <a:solidFill>
                                <a:srgbClr val="0000FF"/>
                              </a:solidFill>
                              <a:latin typeface="Cambria Math" panose="02040503050406030204" pitchFamily="18" charset="0"/>
                              <a:ea typeface="Cambria Math" panose="02040503050406030204" pitchFamily="18" charset="0"/>
                            </a:rPr>
                            <m:t>1</m:t>
                          </m:r>
                        </m:sub>
                        <m:sup>
                          <m:r>
                            <a:rPr lang="en-US" altLang="zh-CN" sz="2800" i="1">
                              <a:solidFill>
                                <a:srgbClr val="0000FF"/>
                              </a:solidFill>
                              <a:latin typeface="Cambria Math" panose="02040503050406030204" pitchFamily="18" charset="0"/>
                              <a:ea typeface="Cambria Math" panose="02040503050406030204" pitchFamily="18" charset="0"/>
                            </a:rPr>
                            <m:t>𝑛</m:t>
                          </m:r>
                        </m:sup>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num>
                            <m:den>
                              <m:sSubSup>
                                <m:sSubSupPr>
                                  <m:ctrlPr>
                                    <a:rPr lang="en-US" altLang="zh-CN" sz="2800" i="1">
                                      <a:solidFill>
                                        <a:srgbClr val="0000FF"/>
                                      </a:solidFill>
                                      <a:latin typeface="Cambria Math"/>
                                    </a:rPr>
                                  </m:ctrlPr>
                                </m:sSubSupPr>
                                <m:e>
                                  <m:r>
                                    <a:rPr lang="en-US" altLang="zh-CN" sz="2800" i="1">
                                      <a:solidFill>
                                        <a:srgbClr val="0000FF"/>
                                      </a:solidFill>
                                      <a:latin typeface="Cambria Math" panose="02040503050406030204" pitchFamily="18" charset="0"/>
                                    </a:rPr>
                                    <m:t>𝑟</m:t>
                                  </m:r>
                                </m:e>
                                <m:sub>
                                  <m:r>
                                    <a:rPr lang="en-US" altLang="zh-CN" sz="2800" i="1">
                                      <a:solidFill>
                                        <a:srgbClr val="0000FF"/>
                                      </a:solidFill>
                                      <a:latin typeface="Cambria Math" panose="02040503050406030204" pitchFamily="18" charset="0"/>
                                    </a:rPr>
                                    <m:t>𝑖</m:t>
                                  </m:r>
                                </m:sub>
                                <m:sup>
                                  <m:r>
                                    <a:rPr lang="en-US" altLang="zh-CN" sz="2800" i="1">
                                      <a:solidFill>
                                        <a:srgbClr val="0000FF"/>
                                      </a:solidFill>
                                      <a:latin typeface="Cambria Math" panose="02040503050406030204" pitchFamily="18" charset="0"/>
                                    </a:rPr>
                                    <m:t>2</m:t>
                                  </m:r>
                                </m:sup>
                              </m:sSubSup>
                            </m:den>
                          </m:f>
                          <m:sSub>
                            <m:sSubPr>
                              <m:ctrlPr>
                                <a:rPr lang="en-US" altLang="zh-CN" sz="2800" i="1" dirty="0">
                                  <a:solidFill>
                                    <a:srgbClr val="0000FF"/>
                                  </a:solidFill>
                                  <a:latin typeface="Cambria Math"/>
                                </a:rPr>
                              </m:ctrlPr>
                            </m:sSubPr>
                            <m:e>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e>
                            <m:sub>
                              <m:r>
                                <a:rPr lang="en-US" altLang="zh-CN" sz="2800" i="1" dirty="0">
                                  <a:solidFill>
                                    <a:srgbClr val="0000FF"/>
                                  </a:solidFill>
                                  <a:latin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72774" y="4118140"/>
                <a:ext cx="2654508" cy="1268552"/>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3099522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5778"/>
                                        </p:tgtEl>
                                        <p:attrNameLst>
                                          <p:attrName>style.visibility</p:attrName>
                                        </p:attrNameLst>
                                      </p:cBhvr>
                                      <p:to>
                                        <p:strVal val="visible"/>
                                      </p:to>
                                    </p:set>
                                    <p:animEffect transition="in" filter="wipe(left)">
                                      <p:cBhvr>
                                        <p:cTn id="7" dur="500"/>
                                        <p:tgtEl>
                                          <p:spTgt spid="7577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9129"/>
                                        </p:tgtEl>
                                        <p:attrNameLst>
                                          <p:attrName>style.visibility</p:attrName>
                                        </p:attrNameLst>
                                      </p:cBhvr>
                                      <p:to>
                                        <p:strVal val="visible"/>
                                      </p:to>
                                    </p:set>
                                    <p:animEffect transition="in" filter="wipe(left)">
                                      <p:cBhvr>
                                        <p:cTn id="17" dur="500"/>
                                        <p:tgtEl>
                                          <p:spTgt spid="8912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8" grpId="0"/>
      <p:bldP spid="89129" grpId="0"/>
      <p:bldP spid="34" grpId="0"/>
      <p:bldP spid="3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27341" name="Text Box 13"/>
              <p:cNvSpPr txBox="1">
                <a:spLocks noChangeArrowheads="1"/>
              </p:cNvSpPr>
              <p:nvPr/>
            </p:nvSpPr>
            <p:spPr bwMode="auto">
              <a:xfrm>
                <a:off x="749300" y="1476376"/>
                <a:ext cx="6858000"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微软雅黑" panose="020B0503020204020204" pitchFamily="34" charset="-122"/>
                  </a:rPr>
                  <a:t>，在任意场点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产生的的场强</a:t>
                </a:r>
              </a:p>
            </p:txBody>
          </p:sp>
        </mc:Choice>
        <mc:Fallback xmlns="">
          <p:sp>
            <p:nvSpPr>
              <p:cNvPr id="227341" name="Text Box 13"/>
              <p:cNvSpPr txBox="1">
                <a:spLocks noRot="1" noChangeAspect="1" noMove="1" noResize="1" noEditPoints="1" noAdjustHandles="1" noChangeArrowheads="1" noChangeShapeType="1" noTextEdit="1"/>
              </p:cNvSpPr>
              <p:nvPr/>
            </p:nvSpPr>
            <p:spPr bwMode="auto">
              <a:xfrm>
                <a:off x="749300" y="1476376"/>
                <a:ext cx="6858000" cy="523220"/>
              </a:xfrm>
              <a:prstGeom prst="rect">
                <a:avLst/>
              </a:prstGeom>
              <a:blipFill>
                <a:blip r:embed="rId4"/>
                <a:stretch>
                  <a:fillRect l="-186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227343" name="Text Box 15"/>
          <p:cNvSpPr txBox="1">
            <a:spLocks noChangeArrowheads="1"/>
          </p:cNvSpPr>
          <p:nvPr/>
        </p:nvSpPr>
        <p:spPr bwMode="auto">
          <a:xfrm>
            <a:off x="747713" y="3813174"/>
            <a:ext cx="38576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对场源求积分，可得总场强：</a:t>
            </a:r>
          </a:p>
        </p:txBody>
      </p:sp>
      <p:sp>
        <p:nvSpPr>
          <p:cNvPr id="77829" name="Text Box 2"/>
          <p:cNvSpPr txBox="1">
            <a:spLocks noChangeArrowheads="1"/>
          </p:cNvSpPr>
          <p:nvPr/>
        </p:nvSpPr>
        <p:spPr bwMode="auto">
          <a:xfrm>
            <a:off x="749300" y="635657"/>
            <a:ext cx="601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mn-lt"/>
                <a:ea typeface="微软雅黑" panose="020B0503020204020204" pitchFamily="34" charset="-122"/>
              </a:rPr>
              <a:t>3</a:t>
            </a:r>
            <a:r>
              <a:rPr lang="zh-CN" altLang="en-US" sz="2800" dirty="0">
                <a:solidFill>
                  <a:srgbClr val="6600CC"/>
                </a:solidFill>
                <a:latin typeface="+mn-lt"/>
                <a:ea typeface="微软雅黑" panose="020B0503020204020204" pitchFamily="34" charset="-122"/>
              </a:rPr>
              <a:t>、任意带电体的电场强度</a:t>
            </a:r>
          </a:p>
        </p:txBody>
      </p:sp>
      <mc:AlternateContent xmlns:mc="http://schemas.openxmlformats.org/markup-compatibility/2006" xmlns:a14="http://schemas.microsoft.com/office/drawing/2010/main">
        <mc:Choice Requires="a14">
          <p:sp>
            <p:nvSpPr>
              <p:cNvPr id="42" name="矩形 41"/>
              <p:cNvSpPr/>
              <p:nvPr/>
            </p:nvSpPr>
            <p:spPr>
              <a:xfrm>
                <a:off x="1231054" y="2402460"/>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231054" y="2402460"/>
                <a:ext cx="2549031" cy="97494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1231054" y="5279695"/>
                <a:ext cx="4162999" cy="105387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FF0000"/>
                              </a:solidFill>
                              <a:latin typeface="Cambria Math"/>
                              <a:ea typeface="Cambria Math" panose="02040503050406030204" pitchFamily="18" charset="0"/>
                            </a:rPr>
                          </m:ctrlPr>
                        </m:naryPr>
                        <m:sub/>
                        <m:sup/>
                        <m:e>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𝑄</m:t>
                          </m:r>
                        </m:sub>
                        <m:sup/>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1231054" y="5279695"/>
                <a:ext cx="4162999" cy="1053878"/>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5092700" y="2424113"/>
            <a:ext cx="4267200" cy="2392362"/>
            <a:chOff x="5092700" y="2424113"/>
            <a:chExt cx="4267200" cy="2392362"/>
          </a:xfrm>
        </p:grpSpPr>
        <p:grpSp>
          <p:nvGrpSpPr>
            <p:cNvPr id="77831" name="Group 64"/>
            <p:cNvGrpSpPr>
              <a:grpSpLocks/>
            </p:cNvGrpSpPr>
            <p:nvPr/>
          </p:nvGrpSpPr>
          <p:grpSpPr bwMode="auto">
            <a:xfrm>
              <a:off x="5092700" y="2424113"/>
              <a:ext cx="4267200" cy="2392362"/>
              <a:chOff x="2928" y="1037"/>
              <a:chExt cx="2688" cy="1507"/>
            </a:xfrm>
          </p:grpSpPr>
          <p:sp>
            <p:nvSpPr>
              <p:cNvPr id="77845" name="Rectangle 65"/>
              <p:cNvSpPr>
                <a:spLocks noChangeArrowheads="1"/>
              </p:cNvSpPr>
              <p:nvPr/>
            </p:nvSpPr>
            <p:spPr bwMode="auto">
              <a:xfrm>
                <a:off x="2928" y="1037"/>
                <a:ext cx="2688" cy="1507"/>
              </a:xfrm>
              <a:prstGeom prst="rect">
                <a:avLst/>
              </a:prstGeom>
              <a:solidFill>
                <a:srgbClr val="FFFFFF"/>
              </a:solidFill>
              <a:ln w="9525">
                <a:solidFill>
                  <a:srgbClr val="0066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77847" name="Group 67"/>
              <p:cNvGrpSpPr>
                <a:grpSpLocks/>
              </p:cNvGrpSpPr>
              <p:nvPr/>
            </p:nvGrpSpPr>
            <p:grpSpPr bwMode="auto">
              <a:xfrm>
                <a:off x="3312" y="1188"/>
                <a:ext cx="960" cy="1260"/>
                <a:chOff x="3312" y="1188"/>
                <a:chExt cx="960" cy="1260"/>
              </a:xfrm>
            </p:grpSpPr>
            <p:sp>
              <p:nvSpPr>
                <p:cNvPr id="77848" name="Freeform 68"/>
                <p:cNvSpPr>
                  <a:spLocks/>
                </p:cNvSpPr>
                <p:nvPr/>
              </p:nvSpPr>
              <p:spPr bwMode="auto">
                <a:xfrm>
                  <a:off x="3312" y="1188"/>
                  <a:ext cx="960" cy="1260"/>
                </a:xfrm>
                <a:custGeom>
                  <a:avLst/>
                  <a:gdLst>
                    <a:gd name="T0" fmla="*/ 5959 w 767"/>
                    <a:gd name="T1" fmla="*/ 134 h 1260"/>
                    <a:gd name="T2" fmla="*/ 936 w 767"/>
                    <a:gd name="T3" fmla="*/ 403 h 1260"/>
                    <a:gd name="T4" fmla="*/ 292 w 767"/>
                    <a:gd name="T5" fmla="*/ 845 h 1260"/>
                    <a:gd name="T6" fmla="*/ 2049 w 767"/>
                    <a:gd name="T7" fmla="*/ 1076 h 1260"/>
                    <a:gd name="T8" fmla="*/ 10047 w 767"/>
                    <a:gd name="T9" fmla="*/ 1241 h 1260"/>
                    <a:gd name="T10" fmla="*/ 15907 w 767"/>
                    <a:gd name="T11" fmla="*/ 1189 h 1260"/>
                    <a:gd name="T12" fmla="*/ 18304 w 767"/>
                    <a:gd name="T13" fmla="*/ 1039 h 1260"/>
                    <a:gd name="T14" fmla="*/ 16563 w 767"/>
                    <a:gd name="T15" fmla="*/ 770 h 1260"/>
                    <a:gd name="T16" fmla="*/ 16978 w 767"/>
                    <a:gd name="T17" fmla="*/ 523 h 1260"/>
                    <a:gd name="T18" fmla="*/ 20888 w 767"/>
                    <a:gd name="T19" fmla="*/ 306 h 1260"/>
                    <a:gd name="T20" fmla="*/ 20888 w 767"/>
                    <a:gd name="T21" fmla="*/ 89 h 1260"/>
                    <a:gd name="T22" fmla="*/ 12871 w 767"/>
                    <a:gd name="T23" fmla="*/ 7 h 1260"/>
                    <a:gd name="T24" fmla="*/ 5959 w 767"/>
                    <a:gd name="T25" fmla="*/ 134 h 12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767"/>
                    <a:gd name="T40" fmla="*/ 0 h 1260"/>
                    <a:gd name="T41" fmla="*/ 767 w 767"/>
                    <a:gd name="T42" fmla="*/ 1260 h 126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767" h="1260">
                      <a:moveTo>
                        <a:pt x="205" y="134"/>
                      </a:moveTo>
                      <a:cubicBezTo>
                        <a:pt x="137" y="200"/>
                        <a:pt x="66" y="284"/>
                        <a:pt x="33" y="403"/>
                      </a:cubicBezTo>
                      <a:cubicBezTo>
                        <a:pt x="0" y="522"/>
                        <a:pt x="4" y="733"/>
                        <a:pt x="10" y="845"/>
                      </a:cubicBezTo>
                      <a:cubicBezTo>
                        <a:pt x="16" y="957"/>
                        <a:pt x="14" y="1010"/>
                        <a:pt x="70" y="1076"/>
                      </a:cubicBezTo>
                      <a:cubicBezTo>
                        <a:pt x="126" y="1142"/>
                        <a:pt x="267" y="1222"/>
                        <a:pt x="347" y="1241"/>
                      </a:cubicBezTo>
                      <a:cubicBezTo>
                        <a:pt x="427" y="1260"/>
                        <a:pt x="502" y="1223"/>
                        <a:pt x="549" y="1189"/>
                      </a:cubicBezTo>
                      <a:cubicBezTo>
                        <a:pt x="596" y="1155"/>
                        <a:pt x="627" y="1109"/>
                        <a:pt x="631" y="1039"/>
                      </a:cubicBezTo>
                      <a:cubicBezTo>
                        <a:pt x="635" y="969"/>
                        <a:pt x="578" y="856"/>
                        <a:pt x="571" y="770"/>
                      </a:cubicBezTo>
                      <a:cubicBezTo>
                        <a:pt x="564" y="684"/>
                        <a:pt x="561" y="600"/>
                        <a:pt x="586" y="523"/>
                      </a:cubicBezTo>
                      <a:cubicBezTo>
                        <a:pt x="611" y="446"/>
                        <a:pt x="699" y="378"/>
                        <a:pt x="721" y="306"/>
                      </a:cubicBezTo>
                      <a:cubicBezTo>
                        <a:pt x="743" y="234"/>
                        <a:pt x="767" y="139"/>
                        <a:pt x="721" y="89"/>
                      </a:cubicBezTo>
                      <a:cubicBezTo>
                        <a:pt x="675" y="39"/>
                        <a:pt x="530" y="0"/>
                        <a:pt x="444" y="7"/>
                      </a:cubicBezTo>
                      <a:cubicBezTo>
                        <a:pt x="358" y="14"/>
                        <a:pt x="273" y="68"/>
                        <a:pt x="205" y="134"/>
                      </a:cubicBezTo>
                      <a:close/>
                    </a:path>
                  </a:pathLst>
                </a:custGeom>
                <a:gradFill rotWithShape="0">
                  <a:gsLst>
                    <a:gs pos="0">
                      <a:schemeClr val="accent2"/>
                    </a:gs>
                    <a:gs pos="100000">
                      <a:srgbClr val="6699FF"/>
                    </a:gs>
                  </a:gsLst>
                  <a:path path="rect">
                    <a:fillToRect l="50000" t="50000" r="50000" b="50000"/>
                  </a:path>
                </a:gradFill>
                <a:ln w="19050">
                  <a:solidFill>
                    <a:srgbClr val="3366FF"/>
                  </a:solidFill>
                  <a:round/>
                  <a:headEnd/>
                  <a:tailEnd/>
                </a:ln>
              </p:spPr>
              <p:txBody>
                <a:bodyPr wrap="none"/>
                <a:lstStyle/>
                <a:p>
                  <a:endParaRPr lang="zh-CN" altLang="en-US" sz="2800" dirty="0">
                    <a:latin typeface="+mn-lt"/>
                    <a:ea typeface="微软雅黑" panose="020B0503020204020204" pitchFamily="34" charset="-122"/>
                  </a:endParaRPr>
                </a:p>
              </p:txBody>
            </p:sp>
            <p:grpSp>
              <p:nvGrpSpPr>
                <p:cNvPr id="77849" name="Group 69"/>
                <p:cNvGrpSpPr>
                  <a:grpSpLocks/>
                </p:cNvGrpSpPr>
                <p:nvPr/>
              </p:nvGrpSpPr>
              <p:grpSpPr bwMode="auto">
                <a:xfrm>
                  <a:off x="3312" y="1188"/>
                  <a:ext cx="912" cy="1248"/>
                  <a:chOff x="4896" y="2640"/>
                  <a:chExt cx="912" cy="1248"/>
                </a:xfrm>
              </p:grpSpPr>
              <mc:AlternateContent xmlns:mc="http://schemas.openxmlformats.org/markup-compatibility/2006" xmlns:a14="http://schemas.microsoft.com/office/drawing/2010/main">
                <mc:Choice Requires="a14">
                  <p:graphicFrame>
                    <p:nvGraphicFramePr>
                      <p:cNvPr id="77850" name="Object 12"/>
                      <p:cNvGraphicFramePr>
                        <a:graphicFrameLocks noChangeAspect="1"/>
                      </p:cNvGraphicFramePr>
                      <p:nvPr/>
                    </p:nvGraphicFramePr>
                    <p:xfrm>
                      <a:off x="5088" y="2736"/>
                      <a:ext cx="288" cy="288"/>
                    </p:xfrm>
                    <a:graphic>
                      <a:graphicData uri="http://schemas.openxmlformats.org/presentationml/2006/ole">
                        <mc:AlternateContent>
                          <mc:Choice xmlns:v="urn:schemas-microsoft-com:vml" Requires="v">
                            <p:oleObj spid="_x0000_s72106" name="Equation" r:id="rId7" imgW="114432" imgH="114456" progId="Equation.3">
                              <p:embed/>
                            </p:oleObj>
                          </mc:Choice>
                          <mc:Fallback>
                            <p:oleObj name="Equation" r:id="rId7" imgW="114432" imgH="114456" progId="Equation.3">
                              <p:embed/>
                              <p:pic>
                                <p:nvPicPr>
                                  <p:cNvPr id="77850" name="Object 12"/>
                                  <p:cNvPicPr>
                                    <a:picLocks noChangeAspect="1" noChangeArrowheads="1"/>
                                  </p:cNvPicPr>
                                  <p:nvPr/>
                                </p:nvPicPr>
                                <p:blipFill>
                                  <a:blip r:embed="rId8">
                                    <a:extLst>
                                      <a:ext uri="{28A0092B-C50C-407E-A947-70E740481C1C}">
                                        <a14:useLocalDpi val="0"/>
                                      </a:ext>
                                    </a:extLst>
                                  </a:blip>
                                  <a:srcRect/>
                                  <a:stretch>
                                    <a:fillRect/>
                                  </a:stretch>
                                </p:blipFill>
                                <p:spPr bwMode="auto">
                                  <a:xfrm>
                                    <a:off x="5088" y="273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0" name="Object 12"/>
                      <p:cNvGraphicFramePr>
                        <a:graphicFrameLocks noChangeAspect="1"/>
                      </p:cNvGraphicFramePr>
                      <p:nvPr/>
                    </p:nvGraphicFramePr>
                    <p:xfrm>
                      <a:off x="5088" y="2736"/>
                      <a:ext cx="288" cy="288"/>
                    </p:xfrm>
                    <a:graphic>
                      <a:graphicData uri="http://schemas.openxmlformats.org/presentationml/2006/ole">
                        <mc:AlternateContent>
                          <mc:Choice xmlns:v="urn:schemas-microsoft-com:vml" Requires="v">
                            <p:oleObj spid="_x0000_s67177" name="Equation" r:id="rId9" imgW="114432" imgH="114456" progId="Equation.3">
                              <p:embed/>
                            </p:oleObj>
                          </mc:Choice>
                          <mc:Fallback>
                            <p:oleObj name="Equation" r:id="rId9" imgW="114432" imgH="114456" progId="Equation.3">
                              <p:embed/>
                              <p:pic>
                                <p:nvPicPr>
                                  <p:cNvPr id="7785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088" y="273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1" name="Object 13"/>
                      <p:cNvGraphicFramePr>
                        <a:graphicFrameLocks noChangeAspect="1"/>
                      </p:cNvGraphicFramePr>
                      <p:nvPr/>
                    </p:nvGraphicFramePr>
                    <p:xfrm>
                      <a:off x="4992" y="2928"/>
                      <a:ext cx="288" cy="288"/>
                    </p:xfrm>
                    <a:graphic>
                      <a:graphicData uri="http://schemas.openxmlformats.org/presentationml/2006/ole">
                        <mc:AlternateContent>
                          <mc:Choice xmlns:v="urn:schemas-microsoft-com:vml" Requires="v">
                            <p:oleObj spid="_x0000_s72107" name="Equation" r:id="rId11" imgW="114432" imgH="114456" progId="Equation.3">
                              <p:embed/>
                            </p:oleObj>
                          </mc:Choice>
                          <mc:Fallback>
                            <p:oleObj name="Equation" r:id="rId11" imgW="114432" imgH="114456" progId="Equation.3">
                              <p:embed/>
                              <p:pic>
                                <p:nvPicPr>
                                  <p:cNvPr id="77851" name="Object 13"/>
                                  <p:cNvPicPr>
                                    <a:picLocks noChangeAspect="1" noChangeArrowheads="1"/>
                                  </p:cNvPicPr>
                                  <p:nvPr/>
                                </p:nvPicPr>
                                <p:blipFill>
                                  <a:blip r:embed="rId12">
                                    <a:extLst>
                                      <a:ext uri="{28A0092B-C50C-407E-A947-70E740481C1C}">
                                        <a14:useLocalDpi val="0"/>
                                      </a:ext>
                                    </a:extLst>
                                  </a:blip>
                                  <a:srcRect/>
                                  <a:stretch>
                                    <a:fillRect/>
                                  </a:stretch>
                                </p:blipFill>
                                <p:spPr bwMode="auto">
                                  <a:xfrm>
                                    <a:off x="4992" y="292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1" name="Object 13"/>
                      <p:cNvGraphicFramePr>
                        <a:graphicFrameLocks noChangeAspect="1"/>
                      </p:cNvGraphicFramePr>
                      <p:nvPr/>
                    </p:nvGraphicFramePr>
                    <p:xfrm>
                      <a:off x="4992" y="2928"/>
                      <a:ext cx="288" cy="288"/>
                    </p:xfrm>
                    <a:graphic>
                      <a:graphicData uri="http://schemas.openxmlformats.org/presentationml/2006/ole">
                        <mc:AlternateContent>
                          <mc:Choice xmlns:v="urn:schemas-microsoft-com:vml" Requires="v">
                            <p:oleObj spid="_x0000_s67178" name="Equation" r:id="rId13" imgW="114432" imgH="114456" progId="Equation.3">
                              <p:embed/>
                            </p:oleObj>
                          </mc:Choice>
                          <mc:Fallback>
                            <p:oleObj name="Equation" r:id="rId13" imgW="114432" imgH="114456" progId="Equation.3">
                              <p:embed/>
                              <p:pic>
                                <p:nvPicPr>
                                  <p:cNvPr id="77851" name="Object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992" y="292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2" name="Object 14"/>
                      <p:cNvGraphicFramePr>
                        <a:graphicFrameLocks noChangeAspect="1"/>
                      </p:cNvGraphicFramePr>
                      <p:nvPr/>
                    </p:nvGraphicFramePr>
                    <p:xfrm>
                      <a:off x="5376" y="3216"/>
                      <a:ext cx="288" cy="288"/>
                    </p:xfrm>
                    <a:graphic>
                      <a:graphicData uri="http://schemas.openxmlformats.org/presentationml/2006/ole">
                        <mc:AlternateContent>
                          <mc:Choice xmlns:v="urn:schemas-microsoft-com:vml" Requires="v">
                            <p:oleObj spid="_x0000_s72108" name="Equation" r:id="rId15" imgW="114432" imgH="114456" progId="Equation.3">
                              <p:embed/>
                            </p:oleObj>
                          </mc:Choice>
                          <mc:Fallback>
                            <p:oleObj name="Equation" r:id="rId15" imgW="114432" imgH="114456" progId="Equation.3">
                              <p:embed/>
                              <p:pic>
                                <p:nvPicPr>
                                  <p:cNvPr id="77852" name="Object 14"/>
                                  <p:cNvPicPr>
                                    <a:picLocks noChangeAspect="1" noChangeArrowheads="1"/>
                                  </p:cNvPicPr>
                                  <p:nvPr/>
                                </p:nvPicPr>
                                <p:blipFill>
                                  <a:blip r:embed="rId16">
                                    <a:extLst>
                                      <a:ext uri="{28A0092B-C50C-407E-A947-70E740481C1C}">
                                        <a14:useLocalDpi val="0"/>
                                      </a:ext>
                                    </a:extLst>
                                  </a:blip>
                                  <a:srcRect/>
                                  <a:stretch>
                                    <a:fillRect/>
                                  </a:stretch>
                                </p:blipFill>
                                <p:spPr bwMode="auto">
                                  <a:xfrm>
                                    <a:off x="5376" y="321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2" name="Object 14"/>
                      <p:cNvGraphicFramePr>
                        <a:graphicFrameLocks noChangeAspect="1"/>
                      </p:cNvGraphicFramePr>
                      <p:nvPr/>
                    </p:nvGraphicFramePr>
                    <p:xfrm>
                      <a:off x="5376" y="3216"/>
                      <a:ext cx="288" cy="288"/>
                    </p:xfrm>
                    <a:graphic>
                      <a:graphicData uri="http://schemas.openxmlformats.org/presentationml/2006/ole">
                        <mc:AlternateContent>
                          <mc:Choice xmlns:v="urn:schemas-microsoft-com:vml" Requires="v">
                            <p:oleObj spid="_x0000_s67179" name="Equation" r:id="rId17" imgW="114432" imgH="114456" progId="Equation.3">
                              <p:embed/>
                            </p:oleObj>
                          </mc:Choice>
                          <mc:Fallback>
                            <p:oleObj name="Equation" r:id="rId17" imgW="114432" imgH="114456" progId="Equation.3">
                              <p:embed/>
                              <p:pic>
                                <p:nvPicPr>
                                  <p:cNvPr id="77852" name="Object 1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376" y="321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3" name="Object 15"/>
                      <p:cNvGraphicFramePr>
                        <a:graphicFrameLocks noChangeAspect="1"/>
                      </p:cNvGraphicFramePr>
                      <p:nvPr/>
                    </p:nvGraphicFramePr>
                    <p:xfrm>
                      <a:off x="5136" y="3168"/>
                      <a:ext cx="288" cy="288"/>
                    </p:xfrm>
                    <a:graphic>
                      <a:graphicData uri="http://schemas.openxmlformats.org/presentationml/2006/ole">
                        <mc:AlternateContent>
                          <mc:Choice xmlns:v="urn:schemas-microsoft-com:vml" Requires="v">
                            <p:oleObj spid="_x0000_s72109" name="Equation" r:id="rId19" imgW="114432" imgH="114456" progId="Equation.3">
                              <p:embed/>
                            </p:oleObj>
                          </mc:Choice>
                          <mc:Fallback>
                            <p:oleObj name="Equation" r:id="rId19" imgW="114432" imgH="114456" progId="Equation.3">
                              <p:embed/>
                              <p:pic>
                                <p:nvPicPr>
                                  <p:cNvPr id="77853" name="Object 15"/>
                                  <p:cNvPicPr>
                                    <a:picLocks noChangeAspect="1" noChangeArrowheads="1"/>
                                  </p:cNvPicPr>
                                  <p:nvPr/>
                                </p:nvPicPr>
                                <p:blipFill>
                                  <a:blip r:embed="rId20">
                                    <a:extLst>
                                      <a:ext uri="{28A0092B-C50C-407E-A947-70E740481C1C}">
                                        <a14:useLocalDpi val="0"/>
                                      </a:ext>
                                    </a:extLst>
                                  </a:blip>
                                  <a:srcRect/>
                                  <a:stretch>
                                    <a:fillRect/>
                                  </a:stretch>
                                </p:blipFill>
                                <p:spPr bwMode="auto">
                                  <a:xfrm>
                                    <a:off x="5136" y="316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3" name="Object 15"/>
                      <p:cNvGraphicFramePr>
                        <a:graphicFrameLocks noChangeAspect="1"/>
                      </p:cNvGraphicFramePr>
                      <p:nvPr/>
                    </p:nvGraphicFramePr>
                    <p:xfrm>
                      <a:off x="5136" y="3168"/>
                      <a:ext cx="288" cy="288"/>
                    </p:xfrm>
                    <a:graphic>
                      <a:graphicData uri="http://schemas.openxmlformats.org/presentationml/2006/ole">
                        <mc:AlternateContent>
                          <mc:Choice xmlns:v="urn:schemas-microsoft-com:vml" Requires="v">
                            <p:oleObj spid="_x0000_s67180" name="Equation" r:id="rId21" imgW="114432" imgH="114456" progId="Equation.3">
                              <p:embed/>
                            </p:oleObj>
                          </mc:Choice>
                          <mc:Fallback>
                            <p:oleObj name="Equation" r:id="rId21" imgW="114432" imgH="114456" progId="Equation.3">
                              <p:embed/>
                              <p:pic>
                                <p:nvPicPr>
                                  <p:cNvPr id="77853" name="Object 15"/>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5136" y="316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4" name="Object 16"/>
                      <p:cNvGraphicFramePr>
                        <a:graphicFrameLocks noChangeAspect="1"/>
                      </p:cNvGraphicFramePr>
                      <p:nvPr/>
                    </p:nvGraphicFramePr>
                    <p:xfrm>
                      <a:off x="5184" y="3360"/>
                      <a:ext cx="288" cy="288"/>
                    </p:xfrm>
                    <a:graphic>
                      <a:graphicData uri="http://schemas.openxmlformats.org/presentationml/2006/ole">
                        <mc:AlternateContent>
                          <mc:Choice xmlns:v="urn:schemas-microsoft-com:vml" Requires="v">
                            <p:oleObj spid="_x0000_s72110" name="Equation" r:id="rId23" imgW="114432" imgH="114456" progId="Equation.3">
                              <p:embed/>
                            </p:oleObj>
                          </mc:Choice>
                          <mc:Fallback>
                            <p:oleObj name="Equation" r:id="rId23" imgW="114432" imgH="114456" progId="Equation.3">
                              <p:embed/>
                              <p:pic>
                                <p:nvPicPr>
                                  <p:cNvPr id="77854" name="Object 16"/>
                                  <p:cNvPicPr>
                                    <a:picLocks noChangeAspect="1" noChangeArrowheads="1"/>
                                  </p:cNvPicPr>
                                  <p:nvPr/>
                                </p:nvPicPr>
                                <p:blipFill>
                                  <a:blip r:embed="rId24">
                                    <a:extLst>
                                      <a:ext uri="{28A0092B-C50C-407E-A947-70E740481C1C}">
                                        <a14:useLocalDpi val="0"/>
                                      </a:ext>
                                    </a:extLst>
                                  </a:blip>
                                  <a:srcRect/>
                                  <a:stretch>
                                    <a:fillRect/>
                                  </a:stretch>
                                </p:blipFill>
                                <p:spPr bwMode="auto">
                                  <a:xfrm>
                                    <a:off x="5184" y="336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4" name="Object 16"/>
                      <p:cNvGraphicFramePr>
                        <a:graphicFrameLocks noChangeAspect="1"/>
                      </p:cNvGraphicFramePr>
                      <p:nvPr/>
                    </p:nvGraphicFramePr>
                    <p:xfrm>
                      <a:off x="5184" y="3360"/>
                      <a:ext cx="288" cy="288"/>
                    </p:xfrm>
                    <a:graphic>
                      <a:graphicData uri="http://schemas.openxmlformats.org/presentationml/2006/ole">
                        <mc:AlternateContent>
                          <mc:Choice xmlns:v="urn:schemas-microsoft-com:vml" Requires="v">
                            <p:oleObj spid="_x0000_s67181" name="Equation" r:id="rId25" imgW="114432" imgH="114456" progId="Equation.3">
                              <p:embed/>
                            </p:oleObj>
                          </mc:Choice>
                          <mc:Fallback>
                            <p:oleObj name="Equation" r:id="rId25" imgW="114432" imgH="114456" progId="Equation.3">
                              <p:embed/>
                              <p:pic>
                                <p:nvPicPr>
                                  <p:cNvPr id="77854" name="Object 16"/>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5184" y="336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5" name="Object 17"/>
                      <p:cNvGraphicFramePr>
                        <a:graphicFrameLocks noChangeAspect="1"/>
                      </p:cNvGraphicFramePr>
                      <p:nvPr/>
                    </p:nvGraphicFramePr>
                    <p:xfrm>
                      <a:off x="5376" y="3408"/>
                      <a:ext cx="288" cy="288"/>
                    </p:xfrm>
                    <a:graphic>
                      <a:graphicData uri="http://schemas.openxmlformats.org/presentationml/2006/ole">
                        <mc:AlternateContent>
                          <mc:Choice xmlns:v="urn:schemas-microsoft-com:vml" Requires="v">
                            <p:oleObj spid="_x0000_s72111" name="Equation" r:id="rId27" imgW="114432" imgH="114456" progId="Equation.3">
                              <p:embed/>
                            </p:oleObj>
                          </mc:Choice>
                          <mc:Fallback>
                            <p:oleObj name="Equation" r:id="rId27" imgW="114432" imgH="114456" progId="Equation.3">
                              <p:embed/>
                              <p:pic>
                                <p:nvPicPr>
                                  <p:cNvPr id="77855" name="Object 17"/>
                                  <p:cNvPicPr>
                                    <a:picLocks noChangeAspect="1" noChangeArrowheads="1"/>
                                  </p:cNvPicPr>
                                  <p:nvPr/>
                                </p:nvPicPr>
                                <p:blipFill>
                                  <a:blip r:embed="rId28">
                                    <a:extLst>
                                      <a:ext uri="{28A0092B-C50C-407E-A947-70E740481C1C}">
                                        <a14:useLocalDpi val="0"/>
                                      </a:ext>
                                    </a:extLst>
                                  </a:blip>
                                  <a:srcRect/>
                                  <a:stretch>
                                    <a:fillRect/>
                                  </a:stretch>
                                </p:blipFill>
                                <p:spPr bwMode="auto">
                                  <a:xfrm>
                                    <a:off x="5376" y="340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5" name="Object 17"/>
                      <p:cNvGraphicFramePr>
                        <a:graphicFrameLocks noChangeAspect="1"/>
                      </p:cNvGraphicFramePr>
                      <p:nvPr/>
                    </p:nvGraphicFramePr>
                    <p:xfrm>
                      <a:off x="5376" y="3408"/>
                      <a:ext cx="288" cy="288"/>
                    </p:xfrm>
                    <a:graphic>
                      <a:graphicData uri="http://schemas.openxmlformats.org/presentationml/2006/ole">
                        <mc:AlternateContent>
                          <mc:Choice xmlns:v="urn:schemas-microsoft-com:vml" Requires="v">
                            <p:oleObj spid="_x0000_s67182" name="Equation" r:id="rId29" imgW="114432" imgH="114456" progId="Equation.3">
                              <p:embed/>
                            </p:oleObj>
                          </mc:Choice>
                          <mc:Fallback>
                            <p:oleObj name="Equation" r:id="rId29" imgW="114432" imgH="114456" progId="Equation.3">
                              <p:embed/>
                              <p:pic>
                                <p:nvPicPr>
                                  <p:cNvPr id="77855" name="Object 17"/>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376" y="340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6" name="Object 18"/>
                      <p:cNvGraphicFramePr>
                        <a:graphicFrameLocks noChangeAspect="1"/>
                      </p:cNvGraphicFramePr>
                      <p:nvPr/>
                    </p:nvGraphicFramePr>
                    <p:xfrm>
                      <a:off x="5520" y="2832"/>
                      <a:ext cx="288" cy="288"/>
                    </p:xfrm>
                    <a:graphic>
                      <a:graphicData uri="http://schemas.openxmlformats.org/presentationml/2006/ole">
                        <mc:AlternateContent>
                          <mc:Choice xmlns:v="urn:schemas-microsoft-com:vml" Requires="v">
                            <p:oleObj spid="_x0000_s72112" name="Equation" r:id="rId31" imgW="114432" imgH="114456" progId="Equation.3">
                              <p:embed/>
                            </p:oleObj>
                          </mc:Choice>
                          <mc:Fallback>
                            <p:oleObj name="Equation" r:id="rId31" imgW="114432" imgH="114456" progId="Equation.3">
                              <p:embed/>
                              <p:pic>
                                <p:nvPicPr>
                                  <p:cNvPr id="77856" name="Object 18"/>
                                  <p:cNvPicPr>
                                    <a:picLocks noChangeAspect="1" noChangeArrowheads="1"/>
                                  </p:cNvPicPr>
                                  <p:nvPr/>
                                </p:nvPicPr>
                                <p:blipFill>
                                  <a:blip r:embed="rId32">
                                    <a:extLst>
                                      <a:ext uri="{28A0092B-C50C-407E-A947-70E740481C1C}">
                                        <a14:useLocalDpi val="0"/>
                                      </a:ext>
                                    </a:extLst>
                                  </a:blip>
                                  <a:srcRect/>
                                  <a:stretch>
                                    <a:fillRect/>
                                  </a:stretch>
                                </p:blipFill>
                                <p:spPr bwMode="auto">
                                  <a:xfrm>
                                    <a:off x="5520" y="283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6" name="Object 18"/>
                      <p:cNvGraphicFramePr>
                        <a:graphicFrameLocks noChangeAspect="1"/>
                      </p:cNvGraphicFramePr>
                      <p:nvPr/>
                    </p:nvGraphicFramePr>
                    <p:xfrm>
                      <a:off x="5520" y="2832"/>
                      <a:ext cx="288" cy="288"/>
                    </p:xfrm>
                    <a:graphic>
                      <a:graphicData uri="http://schemas.openxmlformats.org/presentationml/2006/ole">
                        <mc:AlternateContent>
                          <mc:Choice xmlns:v="urn:schemas-microsoft-com:vml" Requires="v">
                            <p:oleObj spid="_x0000_s67183" name="Equation" r:id="rId33" imgW="114432" imgH="114456" progId="Equation.3">
                              <p:embed/>
                            </p:oleObj>
                          </mc:Choice>
                          <mc:Fallback>
                            <p:oleObj name="Equation" r:id="rId33" imgW="114432" imgH="114456" progId="Equation.3">
                              <p:embed/>
                              <p:pic>
                                <p:nvPicPr>
                                  <p:cNvPr id="77856" name="Object 18"/>
                                  <p:cNvPicPr>
                                    <a:picLocks noChangeAspect="1" noChangeArrowheads="1"/>
                                  </p:cNvPicPr>
                                  <p:nvPr/>
                                </p:nvPicPr>
                                <p:blipFill>
                                  <a:blip r:embed="rId34">
                                    <a:extLst>
                                      <a:ext uri="{28A0092B-C50C-407E-A947-70E740481C1C}">
                                        <a14:useLocalDpi xmlns:a14="http://schemas.microsoft.com/office/drawing/2010/main" val="0"/>
                                      </a:ext>
                                    </a:extLst>
                                  </a:blip>
                                  <a:srcRect/>
                                  <a:stretch>
                                    <a:fillRect/>
                                  </a:stretch>
                                </p:blipFill>
                                <p:spPr bwMode="auto">
                                  <a:xfrm>
                                    <a:off x="5520" y="28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7" name="Object 19"/>
                      <p:cNvGraphicFramePr>
                        <a:graphicFrameLocks noChangeAspect="1"/>
                      </p:cNvGraphicFramePr>
                      <p:nvPr/>
                    </p:nvGraphicFramePr>
                    <p:xfrm>
                      <a:off x="4896" y="3168"/>
                      <a:ext cx="288" cy="288"/>
                    </p:xfrm>
                    <a:graphic>
                      <a:graphicData uri="http://schemas.openxmlformats.org/presentationml/2006/ole">
                        <mc:AlternateContent>
                          <mc:Choice xmlns:v="urn:schemas-microsoft-com:vml" Requires="v">
                            <p:oleObj spid="_x0000_s72113" name="Equation" r:id="rId35" imgW="114432" imgH="114456" progId="Equation.3">
                              <p:embed/>
                            </p:oleObj>
                          </mc:Choice>
                          <mc:Fallback>
                            <p:oleObj name="Equation" r:id="rId35" imgW="114432" imgH="114456" progId="Equation.3">
                              <p:embed/>
                              <p:pic>
                                <p:nvPicPr>
                                  <p:cNvPr id="77857" name="Object 19"/>
                                  <p:cNvPicPr>
                                    <a:picLocks noChangeAspect="1" noChangeArrowheads="1"/>
                                  </p:cNvPicPr>
                                  <p:nvPr/>
                                </p:nvPicPr>
                                <p:blipFill>
                                  <a:blip r:embed="rId36">
                                    <a:extLst>
                                      <a:ext uri="{28A0092B-C50C-407E-A947-70E740481C1C}">
                                        <a14:useLocalDpi val="0"/>
                                      </a:ext>
                                    </a:extLst>
                                  </a:blip>
                                  <a:srcRect/>
                                  <a:stretch>
                                    <a:fillRect/>
                                  </a:stretch>
                                </p:blipFill>
                                <p:spPr bwMode="auto">
                                  <a:xfrm>
                                    <a:off x="4896" y="316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7" name="Object 19"/>
                      <p:cNvGraphicFramePr>
                        <a:graphicFrameLocks noChangeAspect="1"/>
                      </p:cNvGraphicFramePr>
                      <p:nvPr/>
                    </p:nvGraphicFramePr>
                    <p:xfrm>
                      <a:off x="4896" y="3168"/>
                      <a:ext cx="288" cy="288"/>
                    </p:xfrm>
                    <a:graphic>
                      <a:graphicData uri="http://schemas.openxmlformats.org/presentationml/2006/ole">
                        <mc:AlternateContent>
                          <mc:Choice xmlns:v="urn:schemas-microsoft-com:vml" Requires="v">
                            <p:oleObj spid="_x0000_s67184" name="Equation" r:id="rId37" imgW="114432" imgH="114456" progId="Equation.3">
                              <p:embed/>
                            </p:oleObj>
                          </mc:Choice>
                          <mc:Fallback>
                            <p:oleObj name="Equation" r:id="rId37" imgW="114432" imgH="114456" progId="Equation.3">
                              <p:embed/>
                              <p:pic>
                                <p:nvPicPr>
                                  <p:cNvPr id="77857" name="Object 19"/>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4896" y="316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8" name="Object 20"/>
                      <p:cNvGraphicFramePr>
                        <a:graphicFrameLocks noChangeAspect="1"/>
                      </p:cNvGraphicFramePr>
                      <p:nvPr/>
                    </p:nvGraphicFramePr>
                    <p:xfrm>
                      <a:off x="5472" y="2640"/>
                      <a:ext cx="288" cy="288"/>
                    </p:xfrm>
                    <a:graphic>
                      <a:graphicData uri="http://schemas.openxmlformats.org/presentationml/2006/ole">
                        <mc:AlternateContent>
                          <mc:Choice xmlns:v="urn:schemas-microsoft-com:vml" Requires="v">
                            <p:oleObj spid="_x0000_s72114" name="Equation" r:id="rId39" imgW="114432" imgH="114456" progId="Equation.3">
                              <p:embed/>
                            </p:oleObj>
                          </mc:Choice>
                          <mc:Fallback>
                            <p:oleObj name="Equation" r:id="rId39" imgW="114432" imgH="114456" progId="Equation.3">
                              <p:embed/>
                              <p:pic>
                                <p:nvPicPr>
                                  <p:cNvPr id="77858" name="Object 20"/>
                                  <p:cNvPicPr>
                                    <a:picLocks noChangeAspect="1" noChangeArrowheads="1"/>
                                  </p:cNvPicPr>
                                  <p:nvPr/>
                                </p:nvPicPr>
                                <p:blipFill>
                                  <a:blip r:embed="rId40">
                                    <a:extLst>
                                      <a:ext uri="{28A0092B-C50C-407E-A947-70E740481C1C}">
                                        <a14:useLocalDpi val="0"/>
                                      </a:ext>
                                    </a:extLst>
                                  </a:blip>
                                  <a:srcRect/>
                                  <a:stretch>
                                    <a:fillRect/>
                                  </a:stretch>
                                </p:blipFill>
                                <p:spPr bwMode="auto">
                                  <a:xfrm>
                                    <a:off x="5472" y="264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8" name="Object 20"/>
                      <p:cNvGraphicFramePr>
                        <a:graphicFrameLocks noChangeAspect="1"/>
                      </p:cNvGraphicFramePr>
                      <p:nvPr/>
                    </p:nvGraphicFramePr>
                    <p:xfrm>
                      <a:off x="5472" y="2640"/>
                      <a:ext cx="288" cy="288"/>
                    </p:xfrm>
                    <a:graphic>
                      <a:graphicData uri="http://schemas.openxmlformats.org/presentationml/2006/ole">
                        <mc:AlternateContent>
                          <mc:Choice xmlns:v="urn:schemas-microsoft-com:vml" Requires="v">
                            <p:oleObj spid="_x0000_s67185" name="Equation" r:id="rId41" imgW="114432" imgH="114456" progId="Equation.3">
                              <p:embed/>
                            </p:oleObj>
                          </mc:Choice>
                          <mc:Fallback>
                            <p:oleObj name="Equation" r:id="rId41" imgW="114432" imgH="114456" progId="Equation.3">
                              <p:embed/>
                              <p:pic>
                                <p:nvPicPr>
                                  <p:cNvPr id="77858" name="Object 20"/>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5472" y="264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59" name="Object 21"/>
                      <p:cNvGraphicFramePr>
                        <a:graphicFrameLocks noChangeAspect="1"/>
                      </p:cNvGraphicFramePr>
                      <p:nvPr/>
                    </p:nvGraphicFramePr>
                    <p:xfrm>
                      <a:off x="5280" y="2832"/>
                      <a:ext cx="288" cy="288"/>
                    </p:xfrm>
                    <a:graphic>
                      <a:graphicData uri="http://schemas.openxmlformats.org/presentationml/2006/ole">
                        <mc:AlternateContent>
                          <mc:Choice xmlns:v="urn:schemas-microsoft-com:vml" Requires="v">
                            <p:oleObj spid="_x0000_s72115" name="Equation" r:id="rId43" imgW="114432" imgH="114456" progId="Equation.3">
                              <p:embed/>
                            </p:oleObj>
                          </mc:Choice>
                          <mc:Fallback>
                            <p:oleObj name="Equation" r:id="rId43" imgW="114432" imgH="114456" progId="Equation.3">
                              <p:embed/>
                              <p:pic>
                                <p:nvPicPr>
                                  <p:cNvPr id="77859" name="Object 21"/>
                                  <p:cNvPicPr>
                                    <a:picLocks noChangeAspect="1" noChangeArrowheads="1"/>
                                  </p:cNvPicPr>
                                  <p:nvPr/>
                                </p:nvPicPr>
                                <p:blipFill>
                                  <a:blip r:embed="rId44">
                                    <a:extLst>
                                      <a:ext uri="{28A0092B-C50C-407E-A947-70E740481C1C}">
                                        <a14:useLocalDpi val="0"/>
                                      </a:ext>
                                    </a:extLst>
                                  </a:blip>
                                  <a:srcRect/>
                                  <a:stretch>
                                    <a:fillRect/>
                                  </a:stretch>
                                </p:blipFill>
                                <p:spPr bwMode="auto">
                                  <a:xfrm>
                                    <a:off x="5280" y="283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59" name="Object 21"/>
                      <p:cNvGraphicFramePr>
                        <a:graphicFrameLocks noChangeAspect="1"/>
                      </p:cNvGraphicFramePr>
                      <p:nvPr/>
                    </p:nvGraphicFramePr>
                    <p:xfrm>
                      <a:off x="5280" y="2832"/>
                      <a:ext cx="288" cy="288"/>
                    </p:xfrm>
                    <a:graphic>
                      <a:graphicData uri="http://schemas.openxmlformats.org/presentationml/2006/ole">
                        <mc:AlternateContent>
                          <mc:Choice xmlns:v="urn:schemas-microsoft-com:vml" Requires="v">
                            <p:oleObj spid="_x0000_s67186" name="Equation" r:id="rId45" imgW="114432" imgH="114456" progId="Equation.3">
                              <p:embed/>
                            </p:oleObj>
                          </mc:Choice>
                          <mc:Fallback>
                            <p:oleObj name="Equation" r:id="rId45" imgW="114432" imgH="114456" progId="Equation.3">
                              <p:embed/>
                              <p:pic>
                                <p:nvPicPr>
                                  <p:cNvPr id="77859" name="Object 21"/>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5280" y="283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0" name="Object 22"/>
                      <p:cNvGraphicFramePr>
                        <a:graphicFrameLocks noChangeAspect="1"/>
                      </p:cNvGraphicFramePr>
                      <p:nvPr/>
                    </p:nvGraphicFramePr>
                    <p:xfrm>
                      <a:off x="5328" y="3600"/>
                      <a:ext cx="288" cy="288"/>
                    </p:xfrm>
                    <a:graphic>
                      <a:graphicData uri="http://schemas.openxmlformats.org/presentationml/2006/ole">
                        <mc:AlternateContent>
                          <mc:Choice xmlns:v="urn:schemas-microsoft-com:vml" Requires="v">
                            <p:oleObj spid="_x0000_s72116" name="Equation" r:id="rId47" imgW="114432" imgH="114456" progId="Equation.3">
                              <p:embed/>
                            </p:oleObj>
                          </mc:Choice>
                          <mc:Fallback>
                            <p:oleObj name="Equation" r:id="rId47" imgW="114432" imgH="114456" progId="Equation.3">
                              <p:embed/>
                              <p:pic>
                                <p:nvPicPr>
                                  <p:cNvPr id="77860" name="Object 22"/>
                                  <p:cNvPicPr>
                                    <a:picLocks noChangeAspect="1" noChangeArrowheads="1"/>
                                  </p:cNvPicPr>
                                  <p:nvPr/>
                                </p:nvPicPr>
                                <p:blipFill>
                                  <a:blip r:embed="rId48">
                                    <a:extLst>
                                      <a:ext uri="{28A0092B-C50C-407E-A947-70E740481C1C}">
                                        <a14:useLocalDpi val="0"/>
                                      </a:ext>
                                    </a:extLst>
                                  </a:blip>
                                  <a:srcRect/>
                                  <a:stretch>
                                    <a:fillRect/>
                                  </a:stretch>
                                </p:blipFill>
                                <p:spPr bwMode="auto">
                                  <a:xfrm>
                                    <a:off x="5328" y="360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0" name="Object 22"/>
                      <p:cNvGraphicFramePr>
                        <a:graphicFrameLocks noChangeAspect="1"/>
                      </p:cNvGraphicFramePr>
                      <p:nvPr/>
                    </p:nvGraphicFramePr>
                    <p:xfrm>
                      <a:off x="5328" y="3600"/>
                      <a:ext cx="288" cy="288"/>
                    </p:xfrm>
                    <a:graphic>
                      <a:graphicData uri="http://schemas.openxmlformats.org/presentationml/2006/ole">
                        <mc:AlternateContent>
                          <mc:Choice xmlns:v="urn:schemas-microsoft-com:vml" Requires="v">
                            <p:oleObj spid="_x0000_s67187" name="Equation" r:id="rId49" imgW="114432" imgH="114456" progId="Equation.3">
                              <p:embed/>
                            </p:oleObj>
                          </mc:Choice>
                          <mc:Fallback>
                            <p:oleObj name="Equation" r:id="rId49" imgW="114432" imgH="114456" progId="Equation.3">
                              <p:embed/>
                              <p:pic>
                                <p:nvPicPr>
                                  <p:cNvPr id="77860" name="Object 22"/>
                                  <p:cNvPicPr>
                                    <a:picLocks noChangeAspect="1" noChangeArrowheads="1"/>
                                  </p:cNvPicPr>
                                  <p:nvPr/>
                                </p:nvPicPr>
                                <p:blipFill>
                                  <a:blip r:embed="rId50">
                                    <a:extLst>
                                      <a:ext uri="{28A0092B-C50C-407E-A947-70E740481C1C}">
                                        <a14:useLocalDpi xmlns:a14="http://schemas.microsoft.com/office/drawing/2010/main" val="0"/>
                                      </a:ext>
                                    </a:extLst>
                                  </a:blip>
                                  <a:srcRect/>
                                  <a:stretch>
                                    <a:fillRect/>
                                  </a:stretch>
                                </p:blipFill>
                                <p:spPr bwMode="auto">
                                  <a:xfrm>
                                    <a:off x="5328" y="36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1" name="Object 23"/>
                      <p:cNvGraphicFramePr>
                        <a:graphicFrameLocks noChangeAspect="1"/>
                      </p:cNvGraphicFramePr>
                      <p:nvPr/>
                    </p:nvGraphicFramePr>
                    <p:xfrm>
                      <a:off x="5136" y="3552"/>
                      <a:ext cx="288" cy="288"/>
                    </p:xfrm>
                    <a:graphic>
                      <a:graphicData uri="http://schemas.openxmlformats.org/presentationml/2006/ole">
                        <mc:AlternateContent>
                          <mc:Choice xmlns:v="urn:schemas-microsoft-com:vml" Requires="v">
                            <p:oleObj spid="_x0000_s72117" name="Equation" r:id="rId51" imgW="114432" imgH="114456" progId="Equation.3">
                              <p:embed/>
                            </p:oleObj>
                          </mc:Choice>
                          <mc:Fallback>
                            <p:oleObj name="Equation" r:id="rId51" imgW="114432" imgH="114456" progId="Equation.3">
                              <p:embed/>
                              <p:pic>
                                <p:nvPicPr>
                                  <p:cNvPr id="77861" name="Object 23"/>
                                  <p:cNvPicPr>
                                    <a:picLocks noChangeAspect="1" noChangeArrowheads="1"/>
                                  </p:cNvPicPr>
                                  <p:nvPr/>
                                </p:nvPicPr>
                                <p:blipFill>
                                  <a:blip r:embed="rId52">
                                    <a:extLst>
                                      <a:ext uri="{28A0092B-C50C-407E-A947-70E740481C1C}">
                                        <a14:useLocalDpi val="0"/>
                                      </a:ext>
                                    </a:extLst>
                                  </a:blip>
                                  <a:srcRect/>
                                  <a:stretch>
                                    <a:fillRect/>
                                  </a:stretch>
                                </p:blipFill>
                                <p:spPr bwMode="auto">
                                  <a:xfrm>
                                    <a:off x="5136" y="3552"/>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1" name="Object 23"/>
                      <p:cNvGraphicFramePr>
                        <a:graphicFrameLocks noChangeAspect="1"/>
                      </p:cNvGraphicFramePr>
                      <p:nvPr/>
                    </p:nvGraphicFramePr>
                    <p:xfrm>
                      <a:off x="5136" y="3552"/>
                      <a:ext cx="288" cy="288"/>
                    </p:xfrm>
                    <a:graphic>
                      <a:graphicData uri="http://schemas.openxmlformats.org/presentationml/2006/ole">
                        <mc:AlternateContent>
                          <mc:Choice xmlns:v="urn:schemas-microsoft-com:vml" Requires="v">
                            <p:oleObj spid="_x0000_s67188" name="Equation" r:id="rId53" imgW="114432" imgH="114456" progId="Equation.3">
                              <p:embed/>
                            </p:oleObj>
                          </mc:Choice>
                          <mc:Fallback>
                            <p:oleObj name="Equation" r:id="rId53" imgW="114432" imgH="114456" progId="Equation.3">
                              <p:embed/>
                              <p:pic>
                                <p:nvPicPr>
                                  <p:cNvPr id="77861" name="Object 23"/>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5136" y="3552"/>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2" name="Object 24"/>
                      <p:cNvGraphicFramePr>
                        <a:graphicFrameLocks noChangeAspect="1"/>
                      </p:cNvGraphicFramePr>
                      <p:nvPr/>
                    </p:nvGraphicFramePr>
                    <p:xfrm>
                      <a:off x="4992" y="3408"/>
                      <a:ext cx="288" cy="288"/>
                    </p:xfrm>
                    <a:graphic>
                      <a:graphicData uri="http://schemas.openxmlformats.org/presentationml/2006/ole">
                        <mc:AlternateContent>
                          <mc:Choice xmlns:v="urn:schemas-microsoft-com:vml" Requires="v">
                            <p:oleObj spid="_x0000_s72118" name="Equation" r:id="rId55" imgW="114432" imgH="114456" progId="Equation.3">
                              <p:embed/>
                            </p:oleObj>
                          </mc:Choice>
                          <mc:Fallback>
                            <p:oleObj name="Equation" r:id="rId55" imgW="114432" imgH="114456" progId="Equation.3">
                              <p:embed/>
                              <p:pic>
                                <p:nvPicPr>
                                  <p:cNvPr id="77862" name="Object 24"/>
                                  <p:cNvPicPr>
                                    <a:picLocks noChangeAspect="1" noChangeArrowheads="1"/>
                                  </p:cNvPicPr>
                                  <p:nvPr/>
                                </p:nvPicPr>
                                <p:blipFill>
                                  <a:blip r:embed="rId56">
                                    <a:extLst>
                                      <a:ext uri="{28A0092B-C50C-407E-A947-70E740481C1C}">
                                        <a14:useLocalDpi val="0"/>
                                      </a:ext>
                                    </a:extLst>
                                  </a:blip>
                                  <a:srcRect/>
                                  <a:stretch>
                                    <a:fillRect/>
                                  </a:stretch>
                                </p:blipFill>
                                <p:spPr bwMode="auto">
                                  <a:xfrm>
                                    <a:off x="4992" y="3408"/>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2" name="Object 24"/>
                      <p:cNvGraphicFramePr>
                        <a:graphicFrameLocks noChangeAspect="1"/>
                      </p:cNvGraphicFramePr>
                      <p:nvPr/>
                    </p:nvGraphicFramePr>
                    <p:xfrm>
                      <a:off x="4992" y="3408"/>
                      <a:ext cx="288" cy="288"/>
                    </p:xfrm>
                    <a:graphic>
                      <a:graphicData uri="http://schemas.openxmlformats.org/presentationml/2006/ole">
                        <mc:AlternateContent>
                          <mc:Choice xmlns:v="urn:schemas-microsoft-com:vml" Requires="v">
                            <p:oleObj spid="_x0000_s67189" name="Equation" r:id="rId57" imgW="114432" imgH="114456" progId="Equation.3">
                              <p:embed/>
                            </p:oleObj>
                          </mc:Choice>
                          <mc:Fallback>
                            <p:oleObj name="Equation" r:id="rId57" imgW="114432" imgH="114456" progId="Equation.3">
                              <p:embed/>
                              <p:pic>
                                <p:nvPicPr>
                                  <p:cNvPr id="77862" name="Object 24"/>
                                  <p:cNvPicPr>
                                    <a:picLocks noChangeAspect="1" noChangeArrowheads="1"/>
                                  </p:cNvPicPr>
                                  <p:nvPr/>
                                </p:nvPicPr>
                                <p:blipFill>
                                  <a:blip r:embed="rId58">
                                    <a:extLst>
                                      <a:ext uri="{28A0092B-C50C-407E-A947-70E740481C1C}">
                                        <a14:useLocalDpi xmlns:a14="http://schemas.microsoft.com/office/drawing/2010/main" val="0"/>
                                      </a:ext>
                                    </a:extLst>
                                  </a:blip>
                                  <a:srcRect/>
                                  <a:stretch>
                                    <a:fillRect/>
                                  </a:stretch>
                                </p:blipFill>
                                <p:spPr bwMode="auto">
                                  <a:xfrm>
                                    <a:off x="4992" y="340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3" name="Object 25"/>
                      <p:cNvGraphicFramePr>
                        <a:graphicFrameLocks noChangeAspect="1"/>
                      </p:cNvGraphicFramePr>
                      <p:nvPr/>
                    </p:nvGraphicFramePr>
                    <p:xfrm>
                      <a:off x="5184" y="2976"/>
                      <a:ext cx="288" cy="288"/>
                    </p:xfrm>
                    <a:graphic>
                      <a:graphicData uri="http://schemas.openxmlformats.org/presentationml/2006/ole">
                        <mc:AlternateContent>
                          <mc:Choice xmlns:v="urn:schemas-microsoft-com:vml" Requires="v">
                            <p:oleObj spid="_x0000_s72119" name="Equation" r:id="rId59" imgW="114432" imgH="114456" progId="Equation.3">
                              <p:embed/>
                            </p:oleObj>
                          </mc:Choice>
                          <mc:Fallback>
                            <p:oleObj name="Equation" r:id="rId59" imgW="114432" imgH="114456" progId="Equation.3">
                              <p:embed/>
                              <p:pic>
                                <p:nvPicPr>
                                  <p:cNvPr id="77863" name="Object 25"/>
                                  <p:cNvPicPr>
                                    <a:picLocks noChangeAspect="1" noChangeArrowheads="1"/>
                                  </p:cNvPicPr>
                                  <p:nvPr/>
                                </p:nvPicPr>
                                <p:blipFill>
                                  <a:blip r:embed="rId60">
                                    <a:extLst>
                                      <a:ext uri="{28A0092B-C50C-407E-A947-70E740481C1C}">
                                        <a14:useLocalDpi val="0"/>
                                      </a:ext>
                                    </a:extLst>
                                  </a:blip>
                                  <a:srcRect/>
                                  <a:stretch>
                                    <a:fillRect/>
                                  </a:stretch>
                                </p:blipFill>
                                <p:spPr bwMode="auto">
                                  <a:xfrm>
                                    <a:off x="5184" y="297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3" name="Object 25"/>
                      <p:cNvGraphicFramePr>
                        <a:graphicFrameLocks noChangeAspect="1"/>
                      </p:cNvGraphicFramePr>
                      <p:nvPr/>
                    </p:nvGraphicFramePr>
                    <p:xfrm>
                      <a:off x="5184" y="2976"/>
                      <a:ext cx="288" cy="288"/>
                    </p:xfrm>
                    <a:graphic>
                      <a:graphicData uri="http://schemas.openxmlformats.org/presentationml/2006/ole">
                        <mc:AlternateContent>
                          <mc:Choice xmlns:v="urn:schemas-microsoft-com:vml" Requires="v">
                            <p:oleObj spid="_x0000_s67190" name="Equation" r:id="rId61" imgW="114432" imgH="114456" progId="Equation.3">
                              <p:embed/>
                            </p:oleObj>
                          </mc:Choice>
                          <mc:Fallback>
                            <p:oleObj name="Equation" r:id="rId61" imgW="114432" imgH="114456" progId="Equation.3">
                              <p:embed/>
                              <p:pic>
                                <p:nvPicPr>
                                  <p:cNvPr id="77863" name="Object 25"/>
                                  <p:cNvPicPr>
                                    <a:picLocks noChangeAspect="1" noChangeArrowheads="1"/>
                                  </p:cNvPicPr>
                                  <p:nvPr/>
                                </p:nvPicPr>
                                <p:blipFill>
                                  <a:blip r:embed="rId62">
                                    <a:extLst>
                                      <a:ext uri="{28A0092B-C50C-407E-A947-70E740481C1C}">
                                        <a14:useLocalDpi xmlns:a14="http://schemas.microsoft.com/office/drawing/2010/main" val="0"/>
                                      </a:ext>
                                    </a:extLst>
                                  </a:blip>
                                  <a:srcRect/>
                                  <a:stretch>
                                    <a:fillRect/>
                                  </a:stretch>
                                </p:blipFill>
                                <p:spPr bwMode="auto">
                                  <a:xfrm>
                                    <a:off x="5184" y="297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4" name="Object 26"/>
                      <p:cNvGraphicFramePr>
                        <a:graphicFrameLocks noChangeAspect="1"/>
                      </p:cNvGraphicFramePr>
                      <p:nvPr/>
                    </p:nvGraphicFramePr>
                    <p:xfrm>
                      <a:off x="5376" y="2976"/>
                      <a:ext cx="288" cy="288"/>
                    </p:xfrm>
                    <a:graphic>
                      <a:graphicData uri="http://schemas.openxmlformats.org/presentationml/2006/ole">
                        <mc:AlternateContent>
                          <mc:Choice xmlns:v="urn:schemas-microsoft-com:vml" Requires="v">
                            <p:oleObj spid="_x0000_s72120" name="Equation" r:id="rId63" imgW="114432" imgH="114456" progId="Equation.3">
                              <p:embed/>
                            </p:oleObj>
                          </mc:Choice>
                          <mc:Fallback>
                            <p:oleObj name="Equation" r:id="rId63" imgW="114432" imgH="114456" progId="Equation.3">
                              <p:embed/>
                              <p:pic>
                                <p:nvPicPr>
                                  <p:cNvPr id="77864" name="Object 26"/>
                                  <p:cNvPicPr>
                                    <a:picLocks noChangeAspect="1" noChangeArrowheads="1"/>
                                  </p:cNvPicPr>
                                  <p:nvPr/>
                                </p:nvPicPr>
                                <p:blipFill>
                                  <a:blip r:embed="rId64">
                                    <a:extLst>
                                      <a:ext uri="{28A0092B-C50C-407E-A947-70E740481C1C}">
                                        <a14:useLocalDpi val="0"/>
                                      </a:ext>
                                    </a:extLst>
                                  </a:blip>
                                  <a:srcRect/>
                                  <a:stretch>
                                    <a:fillRect/>
                                  </a:stretch>
                                </p:blipFill>
                                <p:spPr bwMode="auto">
                                  <a:xfrm>
                                    <a:off x="5376" y="2976"/>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4" name="Object 26"/>
                      <p:cNvGraphicFramePr>
                        <a:graphicFrameLocks noChangeAspect="1"/>
                      </p:cNvGraphicFramePr>
                      <p:nvPr/>
                    </p:nvGraphicFramePr>
                    <p:xfrm>
                      <a:off x="5376" y="2976"/>
                      <a:ext cx="288" cy="288"/>
                    </p:xfrm>
                    <a:graphic>
                      <a:graphicData uri="http://schemas.openxmlformats.org/presentationml/2006/ole">
                        <mc:AlternateContent>
                          <mc:Choice xmlns:v="urn:schemas-microsoft-com:vml" Requires="v">
                            <p:oleObj spid="_x0000_s67191" name="Equation" r:id="rId65" imgW="114432" imgH="114456" progId="Equation.3">
                              <p:embed/>
                            </p:oleObj>
                          </mc:Choice>
                          <mc:Fallback>
                            <p:oleObj name="Equation" r:id="rId65" imgW="114432" imgH="114456" progId="Equation.3">
                              <p:embed/>
                              <p:pic>
                                <p:nvPicPr>
                                  <p:cNvPr id="77864" name="Object 26"/>
                                  <p:cNvPicPr>
                                    <a:picLocks noChangeAspect="1" noChangeArrowheads="1"/>
                                  </p:cNvPicPr>
                                  <p:nvPr/>
                                </p:nvPicPr>
                                <p:blipFill>
                                  <a:blip r:embed="rId66">
                                    <a:extLst>
                                      <a:ext uri="{28A0092B-C50C-407E-A947-70E740481C1C}">
                                        <a14:useLocalDpi xmlns:a14="http://schemas.microsoft.com/office/drawing/2010/main" val="0"/>
                                      </a:ext>
                                    </a:extLst>
                                  </a:blip>
                                  <a:srcRect/>
                                  <a:stretch>
                                    <a:fillRect/>
                                  </a:stretch>
                                </p:blipFill>
                                <p:spPr bwMode="auto">
                                  <a:xfrm>
                                    <a:off x="5376" y="2976"/>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77865" name="Object 27"/>
                      <p:cNvGraphicFramePr>
                        <a:graphicFrameLocks noChangeAspect="1"/>
                      </p:cNvGraphicFramePr>
                      <p:nvPr/>
                    </p:nvGraphicFramePr>
                    <p:xfrm>
                      <a:off x="5232" y="2640"/>
                      <a:ext cx="288" cy="288"/>
                    </p:xfrm>
                    <a:graphic>
                      <a:graphicData uri="http://schemas.openxmlformats.org/presentationml/2006/ole">
                        <mc:AlternateContent>
                          <mc:Choice xmlns:v="urn:schemas-microsoft-com:vml" Requires="v">
                            <p:oleObj spid="_x0000_s72121" name="Equation" r:id="rId67" imgW="114432" imgH="114456" progId="Equation.3">
                              <p:embed/>
                            </p:oleObj>
                          </mc:Choice>
                          <mc:Fallback>
                            <p:oleObj name="Equation" r:id="rId67" imgW="114432" imgH="114456" progId="Equation.3">
                              <p:embed/>
                              <p:pic>
                                <p:nvPicPr>
                                  <p:cNvPr id="77865" name="Object 27"/>
                                  <p:cNvPicPr>
                                    <a:picLocks noChangeAspect="1" noChangeArrowheads="1"/>
                                  </p:cNvPicPr>
                                  <p:nvPr/>
                                </p:nvPicPr>
                                <p:blipFill>
                                  <a:blip r:embed="rId68">
                                    <a:extLst>
                                      <a:ext uri="{28A0092B-C50C-407E-A947-70E740481C1C}">
                                        <a14:useLocalDpi val="0"/>
                                      </a:ext>
                                    </a:extLst>
                                  </a:blip>
                                  <a:srcRect/>
                                  <a:stretch>
                                    <a:fillRect/>
                                  </a:stretch>
                                </p:blipFill>
                                <p:spPr bwMode="auto">
                                  <a:xfrm>
                                    <a:off x="5232" y="2640"/>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65" name="Object 27"/>
                      <p:cNvGraphicFramePr>
                        <a:graphicFrameLocks noChangeAspect="1"/>
                      </p:cNvGraphicFramePr>
                      <p:nvPr/>
                    </p:nvGraphicFramePr>
                    <p:xfrm>
                      <a:off x="5232" y="2640"/>
                      <a:ext cx="288" cy="288"/>
                    </p:xfrm>
                    <a:graphic>
                      <a:graphicData uri="http://schemas.openxmlformats.org/presentationml/2006/ole">
                        <mc:AlternateContent>
                          <mc:Choice xmlns:v="urn:schemas-microsoft-com:vml" Requires="v">
                            <p:oleObj spid="_x0000_s67192" name="Equation" r:id="rId69" imgW="114432" imgH="114456" progId="Equation.3">
                              <p:embed/>
                            </p:oleObj>
                          </mc:Choice>
                          <mc:Fallback>
                            <p:oleObj name="Equation" r:id="rId69" imgW="114432" imgH="114456" progId="Equation.3">
                              <p:embed/>
                              <p:pic>
                                <p:nvPicPr>
                                  <p:cNvPr id="77865" name="Object 27"/>
                                  <p:cNvPicPr>
                                    <a:picLocks noChangeAspect="1" noChangeArrowheads="1"/>
                                  </p:cNvPicPr>
                                  <p:nvPr/>
                                </p:nvPicPr>
                                <p:blipFill>
                                  <a:blip r:embed="rId70">
                                    <a:extLst>
                                      <a:ext uri="{28A0092B-C50C-407E-A947-70E740481C1C}">
                                        <a14:useLocalDpi xmlns:a14="http://schemas.microsoft.com/office/drawing/2010/main" val="0"/>
                                      </a:ext>
                                    </a:extLst>
                                  </a:blip>
                                  <a:srcRect/>
                                  <a:stretch>
                                    <a:fillRect/>
                                  </a:stretch>
                                </p:blipFill>
                                <p:spPr bwMode="auto">
                                  <a:xfrm>
                                    <a:off x="5232" y="264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grpSp>
        <p:grpSp>
          <p:nvGrpSpPr>
            <p:cNvPr id="77842" name="Group 88"/>
            <p:cNvGrpSpPr>
              <a:grpSpLocks/>
            </p:cNvGrpSpPr>
            <p:nvPr/>
          </p:nvGrpSpPr>
          <p:grpSpPr bwMode="auto">
            <a:xfrm>
              <a:off x="6180138" y="3225800"/>
              <a:ext cx="457200" cy="457200"/>
              <a:chOff x="3581" y="1551"/>
              <a:chExt cx="288" cy="288"/>
            </a:xfrm>
          </p:grpSpPr>
          <p:sp>
            <p:nvSpPr>
              <p:cNvPr id="77843" name="Oval 89"/>
              <p:cNvSpPr>
                <a:spLocks noChangeArrowheads="1"/>
              </p:cNvSpPr>
              <p:nvPr/>
            </p:nvSpPr>
            <p:spPr bwMode="auto">
              <a:xfrm>
                <a:off x="3582" y="1576"/>
                <a:ext cx="240" cy="240"/>
              </a:xfrm>
              <a:prstGeom prst="ellipse">
                <a:avLst/>
              </a:prstGeom>
              <a:solidFill>
                <a:srgbClr val="FFFFFF"/>
              </a:solidFill>
              <a:ln w="38100">
                <a:solidFill>
                  <a:srgbClr val="00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77844" name="Object 10"/>
                  <p:cNvGraphicFramePr>
                    <a:graphicFrameLocks noChangeAspect="1"/>
                  </p:cNvGraphicFramePr>
                  <p:nvPr/>
                </p:nvGraphicFramePr>
                <p:xfrm>
                  <a:off x="3581" y="1551"/>
                  <a:ext cx="288" cy="288"/>
                </p:xfrm>
                <a:graphic>
                  <a:graphicData uri="http://schemas.openxmlformats.org/presentationml/2006/ole">
                    <mc:AlternateContent>
                      <mc:Choice xmlns:v="urn:schemas-microsoft-com:vml" Requires="v">
                        <p:oleObj spid="_x0000_s72122" name="Equation" r:id="rId71" imgW="114432" imgH="114456" progId="Equation.3">
                          <p:embed/>
                        </p:oleObj>
                      </mc:Choice>
                      <mc:Fallback>
                        <p:oleObj name="Equation" r:id="rId71" imgW="114432" imgH="114456" progId="Equation.3">
                          <p:embed/>
                          <p:pic>
                            <p:nvPicPr>
                              <p:cNvPr id="77844" name="Object 10"/>
                              <p:cNvPicPr>
                                <a:picLocks noChangeAspect="1" noChangeArrowheads="1"/>
                              </p:cNvPicPr>
                              <p:nvPr/>
                            </p:nvPicPr>
                            <p:blipFill>
                              <a:blip r:embed="rId72">
                                <a:extLst>
                                  <a:ext uri="{28A0092B-C50C-407E-A947-70E740481C1C}">
                                    <a14:useLocalDpi val="0"/>
                                  </a:ext>
                                </a:extLst>
                              </a:blip>
                              <a:srcRect/>
                              <a:stretch>
                                <a:fillRect/>
                              </a:stretch>
                            </p:blipFill>
                            <p:spPr bwMode="auto">
                              <a:xfrm>
                                <a:off x="3581" y="1551"/>
                                <a:ext cx="288" cy="288"/>
                              </a:xfrm>
                              <a:prstGeom prst="rect">
                                <a:avLst/>
                              </a:prstGeom>
                              <a:noFill/>
                              <a:ln>
                                <a:noFill/>
                              </a:ln>
                              <a:effectLst/>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rgbClr val="808080"/>
                                      </a:outerShdw>
                                    </a:effectLst>
                                  </a14:hiddenEffects>
                                </a:ext>
                              </a:extLst>
                            </p:spPr>
                          </p:pic>
                        </p:oleObj>
                      </mc:Fallback>
                    </mc:AlternateContent>
                  </a:graphicData>
                </a:graphic>
              </p:graphicFrame>
            </mc:Choice>
            <mc:Fallback xmlns="">
              <p:graphicFrame>
                <p:nvGraphicFramePr>
                  <p:cNvPr id="77844" name="Object 10"/>
                  <p:cNvGraphicFramePr>
                    <a:graphicFrameLocks noChangeAspect="1"/>
                  </p:cNvGraphicFramePr>
                  <p:nvPr/>
                </p:nvGraphicFramePr>
                <p:xfrm>
                  <a:off x="3581" y="1551"/>
                  <a:ext cx="288" cy="288"/>
                </p:xfrm>
                <a:graphic>
                  <a:graphicData uri="http://schemas.openxmlformats.org/presentationml/2006/ole">
                    <mc:AlternateContent>
                      <mc:Choice xmlns:v="urn:schemas-microsoft-com:vml" Requires="v">
                        <p:oleObj spid="_x0000_s67193" name="Equation" r:id="rId73" imgW="114432" imgH="114456" progId="Equation.3">
                          <p:embed/>
                        </p:oleObj>
                      </mc:Choice>
                      <mc:Fallback>
                        <p:oleObj name="Equation" r:id="rId73" imgW="114432" imgH="114456" progId="Equation.3">
                          <p:embed/>
                          <p:pic>
                            <p:nvPicPr>
                              <p:cNvPr id="77844" name="Object 10"/>
                              <p:cNvPicPr>
                                <a:picLocks noChangeAspect="1" noChangeArrowheads="1"/>
                              </p:cNvPicPr>
                              <p:nvPr/>
                            </p:nvPicPr>
                            <p:blipFill>
                              <a:blip r:embed="rId74">
                                <a:extLst>
                                  <a:ext uri="{28A0092B-C50C-407E-A947-70E740481C1C}">
                                    <a14:useLocalDpi xmlns:a14="http://schemas.microsoft.com/office/drawing/2010/main" val="0"/>
                                  </a:ext>
                                </a:extLst>
                              </a:blip>
                              <a:srcRect/>
                              <a:stretch>
                                <a:fillRect/>
                              </a:stretch>
                            </p:blipFill>
                            <p:spPr bwMode="auto">
                              <a:xfrm>
                                <a:off x="3581" y="1551"/>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Fallback>
          </mc:AlternateContent>
        </p:grpSp>
        <p:grpSp>
          <p:nvGrpSpPr>
            <p:cNvPr id="7" name="Group 91"/>
            <p:cNvGrpSpPr>
              <a:grpSpLocks/>
            </p:cNvGrpSpPr>
            <p:nvPr/>
          </p:nvGrpSpPr>
          <p:grpSpPr bwMode="auto">
            <a:xfrm>
              <a:off x="6464300" y="3468691"/>
              <a:ext cx="2743200" cy="509588"/>
              <a:chOff x="3792" y="1695"/>
              <a:chExt cx="1728" cy="321"/>
            </a:xfrm>
          </p:grpSpPr>
          <p:sp>
            <p:nvSpPr>
              <p:cNvPr id="77837" name="Line 92"/>
              <p:cNvSpPr>
                <a:spLocks noChangeShapeType="1"/>
              </p:cNvSpPr>
              <p:nvPr/>
            </p:nvSpPr>
            <p:spPr bwMode="auto">
              <a:xfrm>
                <a:off x="4896" y="1901"/>
                <a:ext cx="624" cy="115"/>
              </a:xfrm>
              <a:prstGeom prst="line">
                <a:avLst/>
              </a:prstGeom>
              <a:noFill/>
              <a:ln w="38100">
                <a:solidFill>
                  <a:srgbClr val="0000FF"/>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sp>
            <p:nvSpPr>
              <p:cNvPr id="77839" name="Line 94"/>
              <p:cNvSpPr>
                <a:spLocks noChangeShapeType="1"/>
              </p:cNvSpPr>
              <p:nvPr/>
            </p:nvSpPr>
            <p:spPr bwMode="auto">
              <a:xfrm>
                <a:off x="3792" y="1695"/>
                <a:ext cx="1056" cy="206"/>
              </a:xfrm>
              <a:prstGeom prst="line">
                <a:avLst/>
              </a:prstGeom>
              <a:noFill/>
              <a:ln w="28575">
                <a:solidFill>
                  <a:schemeClr val="tx1"/>
                </a:solidFill>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dirty="0">
                  <a:latin typeface="+mn-lt"/>
                  <a:ea typeface="微软雅黑" panose="020B0503020204020204" pitchFamily="34" charset="-122"/>
                </a:endParaRPr>
              </a:p>
            </p:txBody>
          </p:sp>
        </p:grpSp>
        <p:sp>
          <p:nvSpPr>
            <p:cNvPr id="77835" name="Oval 97"/>
            <p:cNvSpPr>
              <a:spLocks noChangeArrowheads="1"/>
            </p:cNvSpPr>
            <p:nvPr/>
          </p:nvSpPr>
          <p:spPr bwMode="auto">
            <a:xfrm>
              <a:off x="8064521" y="3706813"/>
              <a:ext cx="141288" cy="165100"/>
            </a:xfrm>
            <a:prstGeom prst="ellipse">
              <a:avLst/>
            </a:prstGeom>
            <a:solidFill>
              <a:srgbClr val="ED392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44" name="矩形 43"/>
                <p:cNvSpPr/>
                <p:nvPr/>
              </p:nvSpPr>
              <p:spPr>
                <a:xfrm>
                  <a:off x="7835900" y="378936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835900" y="3789363"/>
                  <a:ext cx="515654" cy="523220"/>
                </a:xfrm>
                <a:prstGeom prst="rect">
                  <a:avLst/>
                </a:prstGeom>
                <a:blipFill>
                  <a:blip r:embed="rId7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185871" y="314574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185871" y="3145740"/>
                  <a:ext cx="461858" cy="523220"/>
                </a:xfrm>
                <a:prstGeom prst="rect">
                  <a:avLst/>
                </a:prstGeom>
                <a:blipFill>
                  <a:blip r:embed="rId7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405071" y="3332496"/>
                  <a:ext cx="742318"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405071" y="3332496"/>
                  <a:ext cx="742318" cy="575479"/>
                </a:xfrm>
                <a:prstGeom prst="rect">
                  <a:avLst/>
                </a:prstGeom>
                <a:blipFill>
                  <a:blip r:embed="rId7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271694" y="2660363"/>
                  <a:ext cx="6973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5271694" y="2660363"/>
                  <a:ext cx="697306" cy="523220"/>
                </a:xfrm>
                <a:prstGeom prst="rect">
                  <a:avLst/>
                </a:prstGeom>
                <a:blipFill>
                  <a:blip r:embed="rId7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5262478" y="3552823"/>
                  <a:ext cx="5366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5262478" y="3552823"/>
                  <a:ext cx="536621" cy="523220"/>
                </a:xfrm>
                <a:prstGeom prst="rect">
                  <a:avLst/>
                </a:prstGeom>
                <a:blipFill>
                  <a:blip r:embed="rId7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6875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77829"/>
                                        </p:tgtEl>
                                        <p:attrNameLst>
                                          <p:attrName>style.visibility</p:attrName>
                                        </p:attrNameLst>
                                      </p:cBhvr>
                                      <p:to>
                                        <p:strVal val="visible"/>
                                      </p:to>
                                    </p:set>
                                    <p:animEffect transition="in" filter="wipe(left)">
                                      <p:cBhvr>
                                        <p:cTn id="7" dur="500"/>
                                        <p:tgtEl>
                                          <p:spTgt spid="778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7341"/>
                                        </p:tgtEl>
                                        <p:attrNameLst>
                                          <p:attrName>style.visibility</p:attrName>
                                        </p:attrNameLst>
                                      </p:cBhvr>
                                      <p:to>
                                        <p:strVal val="visible"/>
                                      </p:to>
                                    </p:set>
                                    <p:animEffect transition="in" filter="wipe(left)">
                                      <p:cBhvr>
                                        <p:cTn id="17" dur="500"/>
                                        <p:tgtEl>
                                          <p:spTgt spid="2273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wipe(left)">
                                      <p:cBhvr>
                                        <p:cTn id="22" dur="500"/>
                                        <p:tgtEl>
                                          <p:spTgt spid="4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7343"/>
                                        </p:tgtEl>
                                        <p:attrNameLst>
                                          <p:attrName>style.visibility</p:attrName>
                                        </p:attrNameLst>
                                      </p:cBhvr>
                                      <p:to>
                                        <p:strVal val="visible"/>
                                      </p:to>
                                    </p:set>
                                    <p:animEffect transition="in" filter="wipe(left)">
                                      <p:cBhvr>
                                        <p:cTn id="27" dur="500"/>
                                        <p:tgtEl>
                                          <p:spTgt spid="22734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3"/>
                                        </p:tgtEl>
                                        <p:attrNameLst>
                                          <p:attrName>style.visibility</p:attrName>
                                        </p:attrNameLst>
                                      </p:cBhvr>
                                      <p:to>
                                        <p:strVal val="visible"/>
                                      </p:to>
                                    </p:set>
                                    <p:animEffect transition="in" filter="wipe(left)">
                                      <p:cBhvr>
                                        <p:cTn id="32"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41" grpId="0"/>
      <p:bldP spid="227343" grpId="0"/>
      <p:bldP spid="77829" grpId="0"/>
      <p:bldP spid="42" grpId="0"/>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3370140" y="252859"/>
            <a:ext cx="8821862"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075887"/>
            <a:ext cx="11248198" cy="3323985"/>
          </a:xfrm>
          <a:prstGeom prst="rect">
            <a:avLst/>
          </a:prstGeom>
        </p:spPr>
        <p:txBody>
          <a:bodyPr wrap="square" lIns="91438" tIns="45719" rIns="91438" bIns="45719">
            <a:spAutoFit/>
          </a:bodyPr>
          <a:lstStyle/>
          <a:p>
            <a:pPr algn="just">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电磁运动是物质的又一种基本运动形式。电磁相互作用是自然界已知的四种基本相互作用之一，也是人们认识得较深入的一种相互作用。</a:t>
            </a:r>
            <a:endParaRPr lang="en-US" altLang="zh-CN" sz="2800" dirty="0">
              <a:solidFill>
                <a:srgbClr val="0000FF"/>
              </a:solidFill>
              <a:latin typeface="微软雅黑" panose="020B0503020204020204" pitchFamily="34" charset="-122"/>
              <a:ea typeface="微软雅黑" panose="020B0503020204020204" pitchFamily="34" charset="-122"/>
            </a:endParaRPr>
          </a:p>
          <a:p>
            <a:pPr algn="just">
              <a:lnSpc>
                <a:spcPct val="150000"/>
              </a:lnSpc>
            </a:pPr>
            <a:r>
              <a:rPr lang="zh-CN" altLang="en-US" sz="2800" dirty="0">
                <a:solidFill>
                  <a:srgbClr val="0000FF"/>
                </a:solidFill>
                <a:latin typeface="微软雅黑" panose="020B0503020204020204" pitchFamily="34" charset="-122"/>
                <a:ea typeface="微软雅黑" panose="020B0503020204020204" pitchFamily="34" charset="-122"/>
              </a:rPr>
              <a:t>本章讨论的是静止电荷产生的电场，即静电场。主要内容有：静电场的基本定律，静电场的两条基本原理，描述静电场的两个基本物理量，导体的静电平衡条件，电容，电场能量，电介质对电容的影响等。</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492437" y="267581"/>
            <a:ext cx="2877703"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真空中的静电场</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9" name="Text Box 7"/>
          <p:cNvSpPr txBox="1">
            <a:spLocks noChangeArrowheads="1"/>
          </p:cNvSpPr>
          <p:nvPr/>
        </p:nvSpPr>
        <p:spPr bwMode="auto">
          <a:xfrm>
            <a:off x="849313" y="7858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电荷的线密度</a:t>
            </a:r>
            <a:r>
              <a:rPr lang="en-US" altLang="zh-CN" sz="2800" dirty="0">
                <a:solidFill>
                  <a:srgbClr val="0000FF"/>
                </a:solidFill>
                <a:latin typeface="+mn-lt"/>
                <a:ea typeface="微软雅黑" panose="020B0503020204020204" pitchFamily="34" charset="-122"/>
                <a:sym typeface="Monotype Sorts" pitchFamily="2" charset="2"/>
              </a:rPr>
              <a:t>(linear charge density)</a:t>
            </a:r>
            <a:r>
              <a:rPr lang="zh-CN" altLang="en-US" sz="2800" dirty="0">
                <a:solidFill>
                  <a:srgbClr val="0000FF"/>
                </a:solidFill>
                <a:latin typeface="+mn-lt"/>
                <a:ea typeface="微软雅黑" panose="020B0503020204020204" pitchFamily="34" charset="-122"/>
                <a:sym typeface="Monotype Sorts" pitchFamily="2" charset="2"/>
              </a:rPr>
              <a:t>：</a:t>
            </a:r>
            <a:endParaRPr lang="zh-CN" altLang="en-US" sz="2800" dirty="0">
              <a:solidFill>
                <a:srgbClr val="0000FF"/>
              </a:solidFill>
              <a:latin typeface="+mn-lt"/>
              <a:ea typeface="微软雅黑" panose="020B0503020204020204" pitchFamily="34" charset="-122"/>
            </a:endParaRPr>
          </a:p>
        </p:txBody>
      </p:sp>
      <p:sp>
        <p:nvSpPr>
          <p:cNvPr id="228360" name="AutoShape 8"/>
          <p:cNvSpPr>
            <a:spLocks noChangeArrowheads="1"/>
          </p:cNvSpPr>
          <p:nvPr/>
        </p:nvSpPr>
        <p:spPr bwMode="auto">
          <a:xfrm>
            <a:off x="2982913" y="17764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sp>
        <p:nvSpPr>
          <p:cNvPr id="228362" name="Text Box 10"/>
          <p:cNvSpPr txBox="1">
            <a:spLocks noChangeArrowheads="1"/>
          </p:cNvSpPr>
          <p:nvPr/>
        </p:nvSpPr>
        <p:spPr bwMode="auto">
          <a:xfrm>
            <a:off x="849313" y="25384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a:t>
            </a:r>
            <a:r>
              <a:rPr lang="zh-CN" altLang="en-US" sz="2800" dirty="0">
                <a:solidFill>
                  <a:srgbClr val="0000FF"/>
                </a:solidFill>
                <a:latin typeface="+mn-lt"/>
                <a:ea typeface="微软雅黑" panose="020B0503020204020204" pitchFamily="34" charset="-122"/>
                <a:sym typeface="Monotype Sorts" pitchFamily="2" charset="2"/>
              </a:rPr>
              <a:t>面</a:t>
            </a:r>
            <a:r>
              <a:rPr lang="zh-CN" altLang="en-US" sz="2800" dirty="0">
                <a:solidFill>
                  <a:srgbClr val="0000FF"/>
                </a:solidFill>
                <a:latin typeface="+mn-lt"/>
                <a:ea typeface="微软雅黑" panose="020B0503020204020204" pitchFamily="34" charset="-122"/>
              </a:rPr>
              <a:t>密度</a:t>
            </a:r>
            <a:r>
              <a:rPr lang="en-US" altLang="zh-CN" sz="2800" dirty="0">
                <a:solidFill>
                  <a:srgbClr val="0000FF"/>
                </a:solidFill>
                <a:latin typeface="+mn-lt"/>
                <a:ea typeface="微软雅黑" panose="020B0503020204020204" pitchFamily="34" charset="-122"/>
                <a:sym typeface="Monotype Sorts" pitchFamily="2" charset="2"/>
              </a:rPr>
              <a:t>(surface charge density)</a:t>
            </a:r>
            <a:r>
              <a:rPr lang="zh-CN" altLang="en-US" sz="2800" dirty="0">
                <a:solidFill>
                  <a:srgbClr val="0000FF"/>
                </a:solidFill>
                <a:latin typeface="+mn-lt"/>
                <a:ea typeface="微软雅黑" panose="020B0503020204020204" pitchFamily="34" charset="-122"/>
                <a:sym typeface="Monotype Sorts" pitchFamily="2" charset="2"/>
              </a:rPr>
              <a:t>：</a:t>
            </a:r>
          </a:p>
        </p:txBody>
      </p:sp>
      <p:sp>
        <p:nvSpPr>
          <p:cNvPr id="228363" name="Text Box 11"/>
          <p:cNvSpPr txBox="1">
            <a:spLocks noChangeArrowheads="1"/>
          </p:cNvSpPr>
          <p:nvPr/>
        </p:nvSpPr>
        <p:spPr bwMode="auto">
          <a:xfrm>
            <a:off x="849313" y="4367213"/>
            <a:ext cx="716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电荷的</a:t>
            </a:r>
            <a:r>
              <a:rPr lang="zh-CN" altLang="en-US" sz="2800" dirty="0">
                <a:solidFill>
                  <a:srgbClr val="0000FF"/>
                </a:solidFill>
                <a:latin typeface="+mn-lt"/>
                <a:ea typeface="微软雅黑" panose="020B0503020204020204" pitchFamily="34" charset="-122"/>
                <a:sym typeface="Monotype Sorts" pitchFamily="2" charset="2"/>
              </a:rPr>
              <a:t>体</a:t>
            </a:r>
            <a:r>
              <a:rPr lang="zh-CN" altLang="en-US" sz="2800" dirty="0">
                <a:solidFill>
                  <a:srgbClr val="0000FF"/>
                </a:solidFill>
                <a:latin typeface="+mn-lt"/>
                <a:ea typeface="微软雅黑" panose="020B0503020204020204" pitchFamily="34" charset="-122"/>
              </a:rPr>
              <a:t>密度</a:t>
            </a:r>
            <a:r>
              <a:rPr lang="en-US" altLang="zh-CN" sz="2800" dirty="0">
                <a:solidFill>
                  <a:srgbClr val="0000FF"/>
                </a:solidFill>
                <a:latin typeface="+mn-lt"/>
                <a:ea typeface="微软雅黑" panose="020B0503020204020204" pitchFamily="34" charset="-122"/>
                <a:sym typeface="Monotype Sorts" pitchFamily="2" charset="2"/>
              </a:rPr>
              <a:t>(volume charge density)</a:t>
            </a:r>
            <a:r>
              <a:rPr lang="zh-CN" altLang="en-US" sz="2800" dirty="0">
                <a:solidFill>
                  <a:srgbClr val="0000FF"/>
                </a:solidFill>
                <a:latin typeface="+mn-lt"/>
                <a:ea typeface="微软雅黑" panose="020B0503020204020204" pitchFamily="34" charset="-122"/>
                <a:sym typeface="Monotype Sorts" pitchFamily="2" charset="2"/>
              </a:rPr>
              <a:t>：</a:t>
            </a:r>
          </a:p>
        </p:txBody>
      </p:sp>
      <p:sp>
        <p:nvSpPr>
          <p:cNvPr id="228364" name="AutoShape 12"/>
          <p:cNvSpPr>
            <a:spLocks noChangeArrowheads="1"/>
          </p:cNvSpPr>
          <p:nvPr/>
        </p:nvSpPr>
        <p:spPr bwMode="auto">
          <a:xfrm>
            <a:off x="2906713" y="36814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sp>
        <p:nvSpPr>
          <p:cNvPr id="228365" name="AutoShape 13"/>
          <p:cNvSpPr>
            <a:spLocks noChangeArrowheads="1"/>
          </p:cNvSpPr>
          <p:nvPr/>
        </p:nvSpPr>
        <p:spPr bwMode="auto">
          <a:xfrm>
            <a:off x="2982913" y="5510213"/>
            <a:ext cx="609600" cy="228600"/>
          </a:xfrm>
          <a:prstGeom prst="rightArrow">
            <a:avLst>
              <a:gd name="adj1" fmla="val 50000"/>
              <a:gd name="adj2" fmla="val 66667"/>
            </a:avLst>
          </a:prstGeom>
          <a:solidFill>
            <a:srgbClr val="FF0066"/>
          </a:solidFill>
          <a:ln w="9525">
            <a:solidFill>
              <a:srgbClr val="FF0066"/>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5" name="矩形 14"/>
              <p:cNvSpPr/>
              <p:nvPr/>
            </p:nvSpPr>
            <p:spPr>
              <a:xfrm>
                <a:off x="1085386" y="3277141"/>
                <a:ext cx="138332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𝜎</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𝑑𝑠</m:t>
                          </m:r>
                        </m:den>
                      </m:f>
                    </m:oMath>
                  </m:oMathPara>
                </a14:m>
                <a:endParaRPr lang="zh-CN" altLang="en-US" sz="2800" dirty="0">
                  <a:solidFill>
                    <a:srgbClr val="FF0000"/>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1085386" y="3277141"/>
                <a:ext cx="1383327"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085386" y="5072333"/>
                <a:ext cx="1401859"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𝑑𝑉</m:t>
                          </m:r>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1085386" y="5072333"/>
                <a:ext cx="1401859" cy="9103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85386" y="1391583"/>
                <a:ext cx="135665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𝜆</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𝑑𝑞</m:t>
                          </m:r>
                        </m:num>
                        <m:den>
                          <m:r>
                            <a:rPr lang="en-US" altLang="zh-CN" sz="2800" b="0" i="1" smtClean="0">
                              <a:solidFill>
                                <a:srgbClr val="FF0000"/>
                              </a:solidFill>
                              <a:latin typeface="Cambria Math" panose="02040503050406030204" pitchFamily="18" charset="0"/>
                              <a:ea typeface="Cambria Math" panose="02040503050406030204" pitchFamily="18" charset="0"/>
                            </a:rPr>
                            <m:t>𝑑𝑙</m:t>
                          </m:r>
                        </m:den>
                      </m:f>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085386" y="1391583"/>
                <a:ext cx="1356653"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3929064" y="1439058"/>
                <a:ext cx="2901884" cy="1009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𝑙</m:t>
                          </m:r>
                        </m:sub>
                        <m:sup/>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b="0" i="1" smtClean="0">
                                  <a:solidFill>
                                    <a:srgbClr val="FF0000"/>
                                  </a:solidFill>
                                  <a:latin typeface="Cambria Math" panose="02040503050406030204" pitchFamily="18" charset="0"/>
                                  <a:ea typeface="Cambria Math" panose="02040503050406030204" pitchFamily="18" charset="0"/>
                                </a:rPr>
                                <m:t>𝑑𝑙</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3929064" y="1439058"/>
                <a:ext cx="2901884" cy="10095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929064" y="3291023"/>
                <a:ext cx="3091039" cy="10093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𝑠</m:t>
                          </m:r>
                        </m:sub>
                        <m:sup/>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b="0" i="1" smtClean="0">
                                  <a:solidFill>
                                    <a:srgbClr val="FF0000"/>
                                  </a:solidFill>
                                  <a:latin typeface="Cambria Math" panose="02040503050406030204" pitchFamily="18" charset="0"/>
                                  <a:ea typeface="Cambria Math" panose="02040503050406030204" pitchFamily="18" charset="0"/>
                                </a:rPr>
                                <m:t>𝑑𝑠</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929064" y="3291023"/>
                <a:ext cx="3091039" cy="10093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3929064" y="5119759"/>
                <a:ext cx="3189463" cy="10095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𝑉</m:t>
                          </m:r>
                        </m:sub>
                        <m:sup/>
                        <m:e>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1</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𝑑𝑉</m:t>
                              </m:r>
                            </m:num>
                            <m:den>
                              <m:sSup>
                                <m:sSupPr>
                                  <m:ctrlPr>
                                    <a:rPr lang="en-US" altLang="zh-CN" sz="2800" i="1">
                                      <a:solidFill>
                                        <a:srgbClr val="FF0000"/>
                                      </a:solidFill>
                                      <a:latin typeface="Cambria Math"/>
                                    </a:rPr>
                                  </m:ctrlPr>
                                </m:sSupPr>
                                <m:e>
                                  <m:r>
                                    <a:rPr lang="en-US" altLang="zh-CN" sz="2800" i="1">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e>
                      </m:nary>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3929064" y="5119759"/>
                <a:ext cx="3189463" cy="100950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4818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8359"/>
                                        </p:tgtEl>
                                        <p:attrNameLst>
                                          <p:attrName>style.visibility</p:attrName>
                                        </p:attrNameLst>
                                      </p:cBhvr>
                                      <p:to>
                                        <p:strVal val="visible"/>
                                      </p:to>
                                    </p:set>
                                    <p:animEffect transition="in" filter="wipe(left)">
                                      <p:cBhvr>
                                        <p:cTn id="7" dur="500"/>
                                        <p:tgtEl>
                                          <p:spTgt spid="22835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left)">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28360"/>
                                        </p:tgtEl>
                                        <p:attrNameLst>
                                          <p:attrName>style.visibility</p:attrName>
                                        </p:attrNameLst>
                                      </p:cBhvr>
                                      <p:to>
                                        <p:strVal val="visible"/>
                                      </p:to>
                                    </p:set>
                                    <p:animEffect transition="in" filter="wipe(left)">
                                      <p:cBhvr>
                                        <p:cTn id="17" dur="500"/>
                                        <p:tgtEl>
                                          <p:spTgt spid="2283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28362"/>
                                        </p:tgtEl>
                                        <p:attrNameLst>
                                          <p:attrName>style.visibility</p:attrName>
                                        </p:attrNameLst>
                                      </p:cBhvr>
                                      <p:to>
                                        <p:strVal val="visible"/>
                                      </p:to>
                                    </p:set>
                                    <p:animEffect transition="in" filter="wipe(left)">
                                      <p:cBhvr>
                                        <p:cTn id="27" dur="500"/>
                                        <p:tgtEl>
                                          <p:spTgt spid="22836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8364"/>
                                        </p:tgtEl>
                                        <p:attrNameLst>
                                          <p:attrName>style.visibility</p:attrName>
                                        </p:attrNameLst>
                                      </p:cBhvr>
                                      <p:to>
                                        <p:strVal val="visible"/>
                                      </p:to>
                                    </p:set>
                                    <p:animEffect transition="in" filter="wipe(left)">
                                      <p:cBhvr>
                                        <p:cTn id="37" dur="500"/>
                                        <p:tgtEl>
                                          <p:spTgt spid="22836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8363"/>
                                        </p:tgtEl>
                                        <p:attrNameLst>
                                          <p:attrName>style.visibility</p:attrName>
                                        </p:attrNameLst>
                                      </p:cBhvr>
                                      <p:to>
                                        <p:strVal val="visible"/>
                                      </p:to>
                                    </p:set>
                                    <p:animEffect transition="in" filter="wipe(left)">
                                      <p:cBhvr>
                                        <p:cTn id="47" dur="500"/>
                                        <p:tgtEl>
                                          <p:spTgt spid="2283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8365"/>
                                        </p:tgtEl>
                                        <p:attrNameLst>
                                          <p:attrName>style.visibility</p:attrName>
                                        </p:attrNameLst>
                                      </p:cBhvr>
                                      <p:to>
                                        <p:strVal val="visible"/>
                                      </p:to>
                                    </p:set>
                                    <p:animEffect transition="in" filter="wipe(left)">
                                      <p:cBhvr>
                                        <p:cTn id="57" dur="500"/>
                                        <p:tgtEl>
                                          <p:spTgt spid="228365"/>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9" grpId="0"/>
      <p:bldP spid="228360" grpId="0" animBg="1"/>
      <p:bldP spid="228362" grpId="0"/>
      <p:bldP spid="228363" grpId="0"/>
      <p:bldP spid="228364" grpId="0" animBg="1"/>
      <p:bldP spid="228365" grpId="0" animBg="1"/>
      <p:bldP spid="15" grpId="0"/>
      <p:bldP spid="17" grpId="0"/>
      <p:bldP spid="19" grpId="0"/>
      <p:bldP spid="20" grpId="0"/>
      <p:bldP spid="21" grpId="0"/>
      <p:bldP spid="2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5"/>
          <p:cNvSpPr txBox="1">
            <a:spLocks noChangeArrowheads="1"/>
          </p:cNvSpPr>
          <p:nvPr/>
        </p:nvSpPr>
        <p:spPr bwMode="auto">
          <a:xfrm>
            <a:off x="766763" y="634070"/>
            <a:ext cx="4038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mn-ea"/>
              </a:rPr>
              <a:t>计算场强的步骤</a:t>
            </a:r>
          </a:p>
        </p:txBody>
      </p:sp>
      <p:sp>
        <p:nvSpPr>
          <p:cNvPr id="91144" name="Text Box 8"/>
          <p:cNvSpPr txBox="1">
            <a:spLocks noChangeArrowheads="1"/>
          </p:cNvSpPr>
          <p:nvPr/>
        </p:nvSpPr>
        <p:spPr bwMode="auto">
          <a:xfrm>
            <a:off x="777081" y="4962530"/>
            <a:ext cx="4495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③</a:t>
            </a:r>
            <a:r>
              <a:rPr lang="zh-CN" altLang="en-US" sz="2800" dirty="0">
                <a:solidFill>
                  <a:srgbClr val="0000FF"/>
                </a:solidFill>
                <a:latin typeface="+mn-lt"/>
                <a:ea typeface="+mn-ea"/>
              </a:rPr>
              <a:t>正确定出积分限，求解 </a:t>
            </a:r>
          </a:p>
        </p:txBody>
      </p:sp>
      <mc:AlternateContent xmlns:mc="http://schemas.openxmlformats.org/markup-compatibility/2006" xmlns:a14="http://schemas.microsoft.com/office/drawing/2010/main">
        <mc:Choice Requires="a14">
          <p:sp>
            <p:nvSpPr>
              <p:cNvPr id="81929" name="Text Box 6"/>
              <p:cNvSpPr txBox="1">
                <a:spLocks noChangeArrowheads="1"/>
              </p:cNvSpPr>
              <p:nvPr/>
            </p:nvSpPr>
            <p:spPr bwMode="auto">
              <a:xfrm>
                <a:off x="768350" y="1682752"/>
                <a:ext cx="9010650" cy="100636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①  </a:t>
                </a:r>
                <a:r>
                  <a:rPr lang="zh-CN" altLang="en-US" sz="2800" dirty="0">
                    <a:solidFill>
                      <a:srgbClr val="0000FF"/>
                    </a:solidFill>
                    <a:latin typeface="+mn-lt"/>
                    <a:ea typeface="+mn-ea"/>
                  </a:rPr>
                  <a:t>将电荷连续分布的带电体分割成无限多个电荷元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a14:m>
                <a:r>
                  <a:rPr lang="zh-CN" altLang="en-US" sz="2800" dirty="0">
                    <a:solidFill>
                      <a:srgbClr val="0000FF"/>
                    </a:solidFill>
                    <a:latin typeface="+mn-lt"/>
                    <a:ea typeface="+mn-ea"/>
                  </a:rPr>
                  <a:t>，把每个电荷元看作点电荷，由点电荷公式写出场强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   </a:t>
                </a:r>
              </a:p>
            </p:txBody>
          </p:sp>
        </mc:Choice>
        <mc:Fallback xmlns="">
          <p:sp>
            <p:nvSpPr>
              <p:cNvPr id="81929" name="Text Box 6"/>
              <p:cNvSpPr txBox="1">
                <a:spLocks noRot="1" noChangeAspect="1" noMove="1" noResize="1" noEditPoints="1" noAdjustHandles="1" noChangeArrowheads="1" noChangeShapeType="1" noTextEdit="1"/>
              </p:cNvSpPr>
              <p:nvPr/>
            </p:nvSpPr>
            <p:spPr bwMode="auto">
              <a:xfrm>
                <a:off x="768350" y="1682752"/>
                <a:ext cx="9010650" cy="1006366"/>
              </a:xfrm>
              <a:prstGeom prst="rect">
                <a:avLst/>
              </a:prstGeom>
              <a:blipFill>
                <a:blip r:embed="rId3"/>
                <a:stretch>
                  <a:fillRect l="-1353" t="-6061" r="-1421" b="-1636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26" name="Text Box 7"/>
              <p:cNvSpPr txBox="1">
                <a:spLocks noChangeArrowheads="1"/>
              </p:cNvSpPr>
              <p:nvPr/>
            </p:nvSpPr>
            <p:spPr bwMode="auto">
              <a:xfrm>
                <a:off x="766762" y="3113092"/>
                <a:ext cx="9012238" cy="14366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mn-ea"/>
                  </a:rPr>
                  <a:t>②</a:t>
                </a:r>
                <a:r>
                  <a:rPr lang="zh-CN" altLang="en-US" sz="2800" dirty="0">
                    <a:solidFill>
                      <a:srgbClr val="0000FF"/>
                    </a:solidFill>
                    <a:latin typeface="+mn-lt"/>
                    <a:ea typeface="+mn-ea"/>
                  </a:rPr>
                  <a:t>由叠加原理，将每个电荷元</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oMath>
                </a14:m>
                <a:r>
                  <a:rPr lang="zh-CN" altLang="en-US" sz="2800" dirty="0">
                    <a:solidFill>
                      <a:srgbClr val="0000FF"/>
                    </a:solidFill>
                    <a:latin typeface="+mn-lt"/>
                    <a:ea typeface="+mn-ea"/>
                  </a:rPr>
                  <a:t>产生的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进行叠加，由于电荷是连续分布的，所以矢量叠加为矢量积分，再把矢量积分化为标量函数的积分 </a:t>
                </a:r>
              </a:p>
            </p:txBody>
          </p:sp>
        </mc:Choice>
        <mc:Fallback xmlns="">
          <p:sp>
            <p:nvSpPr>
              <p:cNvPr id="81926" name="Text Box 7"/>
              <p:cNvSpPr txBox="1">
                <a:spLocks noRot="1" noChangeAspect="1" noMove="1" noResize="1" noEditPoints="1" noAdjustHandles="1" noChangeArrowheads="1" noChangeShapeType="1" noTextEdit="1"/>
              </p:cNvSpPr>
              <p:nvPr/>
            </p:nvSpPr>
            <p:spPr bwMode="auto">
              <a:xfrm>
                <a:off x="766762" y="3113092"/>
                <a:ext cx="9012238" cy="1436688"/>
              </a:xfrm>
              <a:prstGeom prst="rect">
                <a:avLst/>
              </a:prstGeom>
              <a:blipFill>
                <a:blip r:embed="rId4"/>
                <a:stretch>
                  <a:fillRect l="-1421" t="-851" r="-1353" b="-114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17285767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left)">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1929"/>
                                        </p:tgtEl>
                                        <p:attrNameLst>
                                          <p:attrName>style.visibility</p:attrName>
                                        </p:attrNameLst>
                                      </p:cBhvr>
                                      <p:to>
                                        <p:strVal val="visible"/>
                                      </p:to>
                                    </p:set>
                                    <p:animEffect transition="in" filter="wipe(left)">
                                      <p:cBhvr>
                                        <p:cTn id="12" dur="500"/>
                                        <p:tgtEl>
                                          <p:spTgt spid="819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6"/>
                                        </p:tgtEl>
                                        <p:attrNameLst>
                                          <p:attrName>style.visibility</p:attrName>
                                        </p:attrNameLst>
                                      </p:cBhvr>
                                      <p:to>
                                        <p:strVal val="visible"/>
                                      </p:to>
                                    </p:set>
                                    <p:animEffect transition="in" filter="wipe(left)">
                                      <p:cBhvr>
                                        <p:cTn id="17" dur="500"/>
                                        <p:tgtEl>
                                          <p:spTgt spid="819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1144"/>
                                        </p:tgtEl>
                                        <p:attrNameLst>
                                          <p:attrName>style.visibility</p:attrName>
                                        </p:attrNameLst>
                                      </p:cBhvr>
                                      <p:to>
                                        <p:strVal val="visible"/>
                                      </p:to>
                                    </p:set>
                                    <p:animEffect transition="in" filter="wipe(left)">
                                      <p:cBhvr>
                                        <p:cTn id="22" dur="500"/>
                                        <p:tgtEl>
                                          <p:spTgt spid="91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91144" grpId="0"/>
      <p:bldP spid="81929" grpId="0"/>
      <p:bldP spid="819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5" name="Text Box 5"/>
          <p:cNvSpPr txBox="1">
            <a:spLocks noChangeArrowheads="1"/>
          </p:cNvSpPr>
          <p:nvPr/>
        </p:nvSpPr>
        <p:spPr bwMode="auto">
          <a:xfrm>
            <a:off x="530226" y="449262"/>
            <a:ext cx="91598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例</a:t>
            </a:r>
            <a:r>
              <a:rPr kumimoji="0" lang="en-US" altLang="zh-CN" sz="2800" dirty="0">
                <a:solidFill>
                  <a:srgbClr val="0000FF"/>
                </a:solidFill>
                <a:latin typeface="+mn-lt"/>
                <a:ea typeface="微软雅黑" panose="020B0503020204020204" pitchFamily="34" charset="-122"/>
              </a:rPr>
              <a:t>3.2</a:t>
            </a:r>
            <a:r>
              <a:rPr kumimoji="0" lang="zh-CN" altLang="en-US" sz="2800" dirty="0">
                <a:solidFill>
                  <a:srgbClr val="0000FF"/>
                </a:solidFill>
                <a:latin typeface="+mn-lt"/>
                <a:ea typeface="微软雅黑" panose="020B0503020204020204" pitchFamily="34" charset="-122"/>
              </a:rPr>
              <a:t>：求电偶极子中垂线上距离中心较远处一点的场强</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84007" name="Text Box 7"/>
              <p:cNvSpPr txBox="1">
                <a:spLocks noChangeArrowheads="1"/>
              </p:cNvSpPr>
              <p:nvPr/>
            </p:nvSpPr>
            <p:spPr bwMode="auto">
              <a:xfrm>
                <a:off x="530226" y="1011238"/>
                <a:ext cx="8791574" cy="94615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等量异号电荷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14:m>
                  <m:oMath xmlns:m="http://schemas.openxmlformats.org/officeDocument/2006/math">
                    <m:r>
                      <a:rPr kumimoji="0" lang="en-US" altLang="zh-CN" sz="2800" b="0" i="1" dirty="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，相距为</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lt"/>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𝑙</m:t>
                    </m:r>
                  </m:oMath>
                </a14:m>
                <a:r>
                  <a:rPr kumimoji="0" lang="zh-CN" altLang="en-US" sz="2800" dirty="0">
                    <a:solidFill>
                      <a:srgbClr val="0000FF"/>
                    </a:solidFill>
                    <a:latin typeface="+mn-lt"/>
                    <a:ea typeface="微软雅黑" panose="020B0503020204020204" pitchFamily="34" charset="-122"/>
                  </a:rPr>
                  <a:t>相对于电荷到所求场点的距离很小，称该带电体系为</a:t>
                </a:r>
                <a:r>
                  <a:rPr kumimoji="0" lang="zh-CN" altLang="en-US" sz="2800" dirty="0">
                    <a:solidFill>
                      <a:srgbClr val="FF0000"/>
                    </a:solidFill>
                    <a:latin typeface="+mn-lt"/>
                    <a:ea typeface="微软雅黑" panose="020B0503020204020204" pitchFamily="34" charset="-122"/>
                  </a:rPr>
                  <a:t>电偶极子</a:t>
                </a:r>
                <a:r>
                  <a:rPr kumimoji="0" lang="zh-CN" altLang="en-US" sz="2800" dirty="0">
                    <a:solidFill>
                      <a:srgbClr val="0000FF"/>
                    </a:solidFill>
                    <a:latin typeface="+mn-lt"/>
                    <a:ea typeface="微软雅黑" panose="020B0503020204020204" pitchFamily="34" charset="-122"/>
                  </a:rPr>
                  <a:t>。</a:t>
                </a:r>
                <a:endParaRPr lang="zh-CN" altLang="en-US" sz="2800" dirty="0">
                  <a:solidFill>
                    <a:srgbClr val="0000FF"/>
                  </a:solidFill>
                  <a:latin typeface="+mn-lt"/>
                  <a:ea typeface="微软雅黑" panose="020B0503020204020204" pitchFamily="34" charset="-122"/>
                </a:endParaRPr>
              </a:p>
            </p:txBody>
          </p:sp>
        </mc:Choice>
        <mc:Fallback xmlns="">
          <p:sp>
            <p:nvSpPr>
              <p:cNvPr id="84007" name="Text Box 7"/>
              <p:cNvSpPr txBox="1">
                <a:spLocks noRot="1" noChangeAspect="1" noMove="1" noResize="1" noEditPoints="1" noAdjustHandles="1" noChangeArrowheads="1" noChangeShapeType="1" noTextEdit="1"/>
              </p:cNvSpPr>
              <p:nvPr/>
            </p:nvSpPr>
            <p:spPr bwMode="auto">
              <a:xfrm>
                <a:off x="530226" y="1011238"/>
                <a:ext cx="8791574" cy="946150"/>
              </a:xfrm>
              <a:prstGeom prst="rect">
                <a:avLst/>
              </a:prstGeom>
              <a:blipFill>
                <a:blip r:embed="rId4"/>
                <a:stretch>
                  <a:fillRect l="-1456" t="-7097" r="-138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92174" name="Line 14"/>
          <p:cNvSpPr>
            <a:spLocks noChangeShapeType="1"/>
          </p:cNvSpPr>
          <p:nvPr/>
        </p:nvSpPr>
        <p:spPr bwMode="auto">
          <a:xfrm>
            <a:off x="7540629" y="5027611"/>
            <a:ext cx="1524000" cy="0"/>
          </a:xfrm>
          <a:prstGeom prst="line">
            <a:avLst/>
          </a:prstGeom>
          <a:noFill/>
          <a:ln w="444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76" name="Oval 16"/>
          <p:cNvSpPr>
            <a:spLocks noChangeArrowheads="1"/>
          </p:cNvSpPr>
          <p:nvPr/>
        </p:nvSpPr>
        <p:spPr bwMode="auto">
          <a:xfrm>
            <a:off x="7388229" y="4916486"/>
            <a:ext cx="228600" cy="228600"/>
          </a:xfrm>
          <a:prstGeom prst="ellipse">
            <a:avLst/>
          </a:prstGeom>
          <a:solidFill>
            <a:srgbClr val="00CCFF"/>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92177" name="Oval 17"/>
          <p:cNvSpPr>
            <a:spLocks noChangeArrowheads="1"/>
          </p:cNvSpPr>
          <p:nvPr/>
        </p:nvSpPr>
        <p:spPr bwMode="auto">
          <a:xfrm>
            <a:off x="8988429" y="4891086"/>
            <a:ext cx="228600" cy="228600"/>
          </a:xfrm>
          <a:prstGeom prst="ellipse">
            <a:avLst/>
          </a:prstGeom>
          <a:solidFill>
            <a:srgbClr val="FF0000"/>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92178" name="Line 18"/>
          <p:cNvSpPr>
            <a:spLocks noChangeShapeType="1"/>
          </p:cNvSpPr>
          <p:nvPr/>
        </p:nvSpPr>
        <p:spPr bwMode="auto">
          <a:xfrm>
            <a:off x="7540629" y="5018086"/>
            <a:ext cx="1524000" cy="0"/>
          </a:xfrm>
          <a:prstGeom prst="line">
            <a:avLst/>
          </a:prstGeom>
          <a:noFill/>
          <a:ln w="2222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0" name="Line 20"/>
          <p:cNvSpPr>
            <a:spLocks noChangeShapeType="1"/>
          </p:cNvSpPr>
          <p:nvPr/>
        </p:nvSpPr>
        <p:spPr bwMode="auto">
          <a:xfrm flipV="1">
            <a:off x="7521579" y="3011487"/>
            <a:ext cx="781050" cy="1992313"/>
          </a:xfrm>
          <a:prstGeom prst="line">
            <a:avLst/>
          </a:prstGeom>
          <a:noFill/>
          <a:ln w="41275" cap="sq">
            <a:solidFill>
              <a:srgbClr val="3366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1" name="Line 21"/>
          <p:cNvSpPr>
            <a:spLocks noChangeShapeType="1"/>
          </p:cNvSpPr>
          <p:nvPr/>
        </p:nvSpPr>
        <p:spPr bwMode="auto">
          <a:xfrm>
            <a:off x="8332204" y="3011487"/>
            <a:ext cx="832439" cy="1992313"/>
          </a:xfrm>
          <a:prstGeom prst="line">
            <a:avLst/>
          </a:prstGeom>
          <a:noFill/>
          <a:ln w="41275" cap="sq">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7" name="Line 27"/>
          <p:cNvSpPr>
            <a:spLocks noChangeShapeType="1"/>
          </p:cNvSpPr>
          <p:nvPr/>
        </p:nvSpPr>
        <p:spPr bwMode="auto">
          <a:xfrm flipH="1">
            <a:off x="8023229" y="2995611"/>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88" name="Line 28"/>
          <p:cNvSpPr>
            <a:spLocks noChangeShapeType="1"/>
          </p:cNvSpPr>
          <p:nvPr/>
        </p:nvSpPr>
        <p:spPr bwMode="auto">
          <a:xfrm flipH="1" flipV="1">
            <a:off x="8048629" y="2284411"/>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2192" name="Line 32"/>
          <p:cNvSpPr>
            <a:spLocks noChangeShapeType="1"/>
          </p:cNvSpPr>
          <p:nvPr/>
        </p:nvSpPr>
        <p:spPr bwMode="auto">
          <a:xfrm>
            <a:off x="7769230" y="2970211"/>
            <a:ext cx="561975" cy="0"/>
          </a:xfrm>
          <a:prstGeom prst="line">
            <a:avLst/>
          </a:prstGeom>
          <a:noFill/>
          <a:ln w="539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84002" name="Text Box 35"/>
              <p:cNvSpPr txBox="1">
                <a:spLocks noChangeArrowheads="1"/>
              </p:cNvSpPr>
              <p:nvPr/>
            </p:nvSpPr>
            <p:spPr bwMode="auto">
              <a:xfrm>
                <a:off x="535786" y="5043486"/>
                <a:ext cx="5810251" cy="1480534"/>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50000"/>
                  </a:lnSpc>
                  <a:spcBef>
                    <a:spcPct val="0"/>
                  </a:spcBef>
                  <a:buClrTx/>
                  <a:buSzTx/>
                  <a:buNone/>
                </a:pPr>
                <a:r>
                  <a:rPr kumimoji="0" lang="zh-CN" altLang="en-US" sz="2800" dirty="0">
                    <a:solidFill>
                      <a:srgbClr val="0000FF"/>
                    </a:solidFill>
                    <a:latin typeface="+mn-lt"/>
                    <a:ea typeface="微软雅黑" panose="020B0503020204020204" pitchFamily="34" charset="-122"/>
                  </a:rPr>
                  <a:t>用</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a14:m>
                <a:r>
                  <a:rPr kumimoji="0" lang="zh-CN" altLang="en-US" sz="2800" dirty="0">
                    <a:solidFill>
                      <a:srgbClr val="0000FF"/>
                    </a:solidFill>
                    <a:latin typeface="+mn-lt"/>
                    <a:ea typeface="微软雅黑" panose="020B0503020204020204" pitchFamily="34" charset="-122"/>
                  </a:rPr>
                  <a:t>表示从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的矢量，定义</a:t>
                </a:r>
                <a:r>
                  <a:rPr kumimoji="0" lang="zh-CN" altLang="en-US" sz="2800" dirty="0">
                    <a:solidFill>
                      <a:srgbClr val="FF0000"/>
                    </a:solidFill>
                    <a:latin typeface="+mn-lt"/>
                    <a:ea typeface="微软雅黑" panose="020B0503020204020204" pitchFamily="34" charset="-122"/>
                  </a:rPr>
                  <a:t>电偶极矩</a:t>
                </a:r>
                <a:r>
                  <a:rPr kumimoji="0" lang="zh-CN" altLang="en-US" sz="2800" dirty="0">
                    <a:solidFill>
                      <a:srgbClr val="0000FF"/>
                    </a:solidFill>
                    <a:latin typeface="+mn-lt"/>
                    <a:ea typeface="微软雅黑" panose="020B0503020204020204" pitchFamily="34" charset="-122"/>
                  </a:rPr>
                  <a:t>为：</a:t>
                </a:r>
                <a:endParaRPr lang="zh-CN" altLang="en-US" sz="2800" dirty="0">
                  <a:solidFill>
                    <a:srgbClr val="0000FF"/>
                  </a:solidFill>
                  <a:latin typeface="+mn-lt"/>
                  <a:ea typeface="微软雅黑" panose="020B0503020204020204" pitchFamily="34" charset="-122"/>
                </a:endParaRPr>
              </a:p>
            </p:txBody>
          </p:sp>
        </mc:Choice>
        <mc:Fallback xmlns="">
          <p:sp>
            <p:nvSpPr>
              <p:cNvPr id="84002" name="Text Box 35"/>
              <p:cNvSpPr txBox="1">
                <a:spLocks noRot="1" noChangeAspect="1" noMove="1" noResize="1" noEditPoints="1" noAdjustHandles="1" noChangeArrowheads="1" noChangeShapeType="1" noTextEdit="1"/>
              </p:cNvSpPr>
              <p:nvPr/>
            </p:nvSpPr>
            <p:spPr bwMode="auto">
              <a:xfrm>
                <a:off x="535786" y="5043486"/>
                <a:ext cx="5810251" cy="1480534"/>
              </a:xfrm>
              <a:prstGeom prst="rect">
                <a:avLst/>
              </a:prstGeom>
              <a:blipFill>
                <a:blip r:embed="rId5"/>
                <a:stretch>
                  <a:fillRect l="-2204" r="-2099" b="-535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5" name="Group 43"/>
          <p:cNvGrpSpPr>
            <a:grpSpLocks/>
          </p:cNvGrpSpPr>
          <p:nvPr/>
        </p:nvGrpSpPr>
        <p:grpSpPr bwMode="auto">
          <a:xfrm>
            <a:off x="8300219" y="3122984"/>
            <a:ext cx="278" cy="1828800"/>
            <a:chOff x="3792" y="2832"/>
            <a:chExt cx="278" cy="1056"/>
          </a:xfrm>
        </p:grpSpPr>
        <p:sp>
          <p:nvSpPr>
            <p:cNvPr id="84000" name="Line 44"/>
            <p:cNvSpPr>
              <a:spLocks noChangeShapeType="1"/>
            </p:cNvSpPr>
            <p:nvPr/>
          </p:nvSpPr>
          <p:spPr bwMode="auto">
            <a:xfrm flipV="1">
              <a:off x="3936" y="2832"/>
              <a:ext cx="0" cy="1056"/>
            </a:xfrm>
            <a:prstGeom prst="line">
              <a:avLst/>
            </a:prstGeom>
            <a:noFill/>
            <a:ln w="44450" cap="sq">
              <a:solidFill>
                <a:srgbClr val="FF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aphicFrame>
          <p:nvGraphicFramePr>
            <p:cNvPr id="84001" name="Object 18"/>
            <p:cNvGraphicFramePr>
              <a:graphicFrameLocks noChangeAspect="1"/>
            </p:cNvGraphicFramePr>
            <p:nvPr/>
          </p:nvGraphicFramePr>
          <p:xfrm>
            <a:off x="3792" y="3202"/>
            <a:ext cx="278" cy="363"/>
          </p:xfrm>
          <a:graphic>
            <a:graphicData uri="http://schemas.openxmlformats.org/presentationml/2006/ole">
              <mc:AlternateContent xmlns:mc="http://schemas.openxmlformats.org/markup-compatibility/2006">
                <mc:Choice xmlns:v="urn:schemas-microsoft-com:vml" Requires="v">
                  <p:oleObj spid="_x0000_s75797" name="公式" r:id="rId6" imgW="126780" imgH="164814" progId="Equation.3">
                    <p:embed/>
                  </p:oleObj>
                </mc:Choice>
                <mc:Fallback>
                  <p:oleObj name="公式" r:id="rId6" imgW="126780" imgH="164814" progId="Equation.3">
                    <p:embed/>
                    <p:pic>
                      <p:nvPicPr>
                        <p:cNvPr id="84001"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2" y="3202"/>
                          <a:ext cx="27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44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mc:AlternateContent xmlns:mc="http://schemas.openxmlformats.org/markup-compatibility/2006" xmlns:a14="http://schemas.microsoft.com/office/drawing/2010/main">
        <mc:Choice Requires="a14">
          <p:sp>
            <p:nvSpPr>
              <p:cNvPr id="4" name="矩形 3"/>
              <p:cNvSpPr/>
              <p:nvPr/>
            </p:nvSpPr>
            <p:spPr>
              <a:xfrm>
                <a:off x="8746513" y="5003800"/>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8746513" y="5003800"/>
                <a:ext cx="75661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7012613" y="5027611"/>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7012613" y="5027611"/>
                <a:ext cx="75661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66185" y="3995458"/>
                <a:ext cx="601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66185" y="3995458"/>
                <a:ext cx="60157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8853756" y="4008226"/>
                <a:ext cx="621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8853756" y="4008226"/>
                <a:ext cx="62177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535786" y="2125787"/>
                <a:ext cx="2892010" cy="10443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num>
                        <m:den>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m:t>
                              </m:r>
                            </m:sub>
                            <m:sup>
                              <m:r>
                                <a:rPr lang="en-US" altLang="zh-CN" sz="2800" b="0" i="1" smtClean="0">
                                  <a:solidFill>
                                    <a:srgbClr val="0000FF"/>
                                  </a:solidFill>
                                  <a:latin typeface="Cambria Math" panose="02040503050406030204" pitchFamily="18" charset="0"/>
                                </a:rPr>
                                <m:t>3</m:t>
                              </m:r>
                            </m:sup>
                          </m:sSubSup>
                        </m:den>
                      </m:f>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535786" y="2125787"/>
                <a:ext cx="2892010" cy="104432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588511" y="2142352"/>
                <a:ext cx="2871812" cy="1015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num>
                        <m:den>
                          <m:sSubSup>
                            <m:sSubSupPr>
                              <m:ctrlPr>
                                <a:rPr lang="en-US" altLang="zh-CN" sz="2800" i="1">
                                  <a:solidFill>
                                    <a:srgbClr val="0000FF"/>
                                  </a:solidFill>
                                  <a:latin typeface="Cambria Math"/>
                                </a:rPr>
                              </m:ctrlPr>
                            </m:sSubSupPr>
                            <m:e>
                              <m:r>
                                <a:rPr lang="en-US" altLang="zh-CN" sz="2800" b="0" i="1" smtClean="0">
                                  <a:solidFill>
                                    <a:srgbClr val="0000FF"/>
                                  </a:solidFill>
                                  <a:latin typeface="Cambria Math" panose="02040503050406030204" pitchFamily="18" charset="0"/>
                                </a:rPr>
                                <m:t>𝑟</m:t>
                              </m:r>
                            </m:e>
                            <m:sub>
                              <m:r>
                                <a:rPr lang="en-US" altLang="zh-CN" sz="2800" b="0" i="1" smtClean="0">
                                  <a:solidFill>
                                    <a:srgbClr val="0000FF"/>
                                  </a:solidFill>
                                  <a:latin typeface="Cambria Math" panose="02040503050406030204" pitchFamily="18" charset="0"/>
                                </a:rPr>
                                <m:t>−</m:t>
                              </m:r>
                            </m:sub>
                            <m:sup>
                              <m:r>
                                <a:rPr lang="en-US" altLang="zh-CN" sz="2800" b="0" i="1" smtClean="0">
                                  <a:solidFill>
                                    <a:srgbClr val="0000FF"/>
                                  </a:solidFill>
                                  <a:latin typeface="Cambria Math" panose="02040503050406030204" pitchFamily="18" charset="0"/>
                                </a:rPr>
                                <m:t>3</m:t>
                              </m:r>
                            </m:sup>
                          </m:sSubSup>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588511" y="2142352"/>
                <a:ext cx="2871812" cy="1015471"/>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418301" y="1876631"/>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418301" y="1876631"/>
                <a:ext cx="694806"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7425001" y="3249208"/>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7425001" y="3249208"/>
                <a:ext cx="694806"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7266185" y="266541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7266185" y="2665411"/>
                <a:ext cx="522515"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288625" y="256158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8288625" y="2561582"/>
                <a:ext cx="51565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269790" y="3800801"/>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269790" y="3800801"/>
                <a:ext cx="461858" cy="523220"/>
              </a:xfrm>
              <a:prstGeom prst="rect">
                <a:avLst/>
              </a:prstGeom>
              <a:blipFill>
                <a:blip r:embed="rId18"/>
                <a:stretch>
                  <a:fillRect/>
                </a:stretch>
              </a:blipFill>
            </p:spPr>
            <p:txBody>
              <a:bodyPr/>
              <a:lstStyle/>
              <a:p>
                <a:r>
                  <a:rPr lang="zh-CN" altLang="en-US">
                    <a:noFill/>
                  </a:rPr>
                  <a:t> </a:t>
                </a:r>
              </a:p>
            </p:txBody>
          </p:sp>
        </mc:Fallback>
      </mc:AlternateContent>
      <p:sp>
        <p:nvSpPr>
          <p:cNvPr id="92179" name="Line 19"/>
          <p:cNvSpPr>
            <a:spLocks noChangeShapeType="1"/>
          </p:cNvSpPr>
          <p:nvPr/>
        </p:nvSpPr>
        <p:spPr bwMode="auto">
          <a:xfrm flipV="1">
            <a:off x="8302629" y="2462211"/>
            <a:ext cx="0" cy="304800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6" name="矩形 5"/>
              <p:cNvSpPr/>
              <p:nvPr/>
            </p:nvSpPr>
            <p:spPr>
              <a:xfrm>
                <a:off x="8358243" y="45932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8358243" y="4593294"/>
                <a:ext cx="409278"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026921" y="5410125"/>
                <a:ext cx="6022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026921" y="5410125"/>
                <a:ext cx="602216" cy="575479"/>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2560102" y="5813096"/>
                <a:ext cx="1399549"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𝑃</m:t>
                              </m:r>
                            </m:e>
                          </m:acc>
                        </m:e>
                        <m:sub>
                          <m:r>
                            <a:rPr lang="en-US" altLang="zh-CN" sz="2800" b="0" i="1" smtClean="0">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𝑞</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𝑙</m:t>
                          </m:r>
                        </m:e>
                      </m:acc>
                    </m:oMath>
                  </m:oMathPara>
                </a14:m>
                <a:endParaRPr lang="zh-CN" altLang="en-US" sz="2800" dirty="0">
                  <a:solidFill>
                    <a:srgbClr val="FF0000"/>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2560102" y="5813096"/>
                <a:ext cx="1399549" cy="58689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27050" y="3399164"/>
                <a:ext cx="1413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7050" y="3399164"/>
                <a:ext cx="1413784"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828170" y="3404213"/>
                <a:ext cx="31120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d>
                        <m:dPr>
                          <m:begChr m:val="|"/>
                          <m:endChr m:val="|"/>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a:solidFill>
                                <a:srgbClr val="0000FF"/>
                              </a:solidFill>
                              <a:latin typeface="Cambria Math"/>
                              <a:ea typeface="Cambria Math" panose="02040503050406030204" pitchFamily="18" charset="0"/>
                            </a:rPr>
                          </m:ctrlPr>
                        </m:d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d>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2828170" y="3404213"/>
                <a:ext cx="3112006"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527050" y="4347382"/>
                <a:ext cx="2543453"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527050" y="4347382"/>
                <a:ext cx="2543453" cy="575479"/>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2854091" y="4228181"/>
                <a:ext cx="3192092"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e>
                      </m:d>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2854091" y="4228181"/>
                <a:ext cx="3192092" cy="903452"/>
              </a:xfrm>
              <a:prstGeom prst="rect">
                <a:avLst/>
              </a:prstGeom>
              <a:blipFill>
                <a:blip r:embed="rId2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117921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 presetClass="entr" presetSubtype="10" fill="hold" grpId="0" nodeType="withEffect">
                                  <p:stCondLst>
                                    <p:cond delay="0"/>
                                  </p:stCondLst>
                                  <p:childTnLst>
                                    <p:set>
                                      <p:cBhvr>
                                        <p:cTn id="6" dur="1" fill="hold">
                                          <p:stCondLst>
                                            <p:cond delay="0"/>
                                          </p:stCondLst>
                                        </p:cTn>
                                        <p:tgtEl>
                                          <p:spTgt spid="92165"/>
                                        </p:tgtEl>
                                        <p:attrNameLst>
                                          <p:attrName>style.visibility</p:attrName>
                                        </p:attrNameLst>
                                      </p:cBhvr>
                                      <p:to>
                                        <p:strVal val="visible"/>
                                      </p:to>
                                    </p:set>
                                    <p:animEffect transition="in" filter="checkerboard(across)">
                                      <p:cBhvr>
                                        <p:cTn id="7" dur="500"/>
                                        <p:tgtEl>
                                          <p:spTgt spid="9216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4007"/>
                                        </p:tgtEl>
                                        <p:attrNameLst>
                                          <p:attrName>style.visibility</p:attrName>
                                        </p:attrNameLst>
                                      </p:cBhvr>
                                      <p:to>
                                        <p:strVal val="visible"/>
                                      </p:to>
                                    </p:set>
                                    <p:animEffect transition="in" filter="wipe(left)">
                                      <p:cBhvr>
                                        <p:cTn id="12" dur="500"/>
                                        <p:tgtEl>
                                          <p:spTgt spid="8400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2176"/>
                                        </p:tgtEl>
                                        <p:attrNameLst>
                                          <p:attrName>style.visibility</p:attrName>
                                        </p:attrNameLst>
                                      </p:cBhvr>
                                      <p:to>
                                        <p:strVal val="visible"/>
                                      </p:to>
                                    </p:set>
                                    <p:animEffect transition="in" filter="box(out)">
                                      <p:cBhvr>
                                        <p:cTn id="17" dur="500"/>
                                        <p:tgtEl>
                                          <p:spTgt spid="921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92177"/>
                                        </p:tgtEl>
                                        <p:attrNameLst>
                                          <p:attrName>style.visibility</p:attrName>
                                        </p:attrNameLst>
                                      </p:cBhvr>
                                      <p:to>
                                        <p:strVal val="visible"/>
                                      </p:to>
                                    </p:set>
                                    <p:animEffect transition="in" filter="box(in)">
                                      <p:cBhvr>
                                        <p:cTn id="22" dur="500"/>
                                        <p:tgtEl>
                                          <p:spTgt spid="9217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4"/>
                                        </p:tgtEl>
                                        <p:attrNameLst>
                                          <p:attrName>style.visibility</p:attrName>
                                        </p:attrNameLst>
                                      </p:cBhvr>
                                      <p:to>
                                        <p:strVal val="visible"/>
                                      </p:to>
                                    </p:set>
                                    <p:animEffect transition="in" filter="wipe(left)">
                                      <p:cBhvr>
                                        <p:cTn id="27" dur="500"/>
                                        <p:tgtEl>
                                          <p:spTgt spid="4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92178"/>
                                        </p:tgtEl>
                                        <p:attrNameLst>
                                          <p:attrName>style.visibility</p:attrName>
                                        </p:attrNameLst>
                                      </p:cBhvr>
                                      <p:to>
                                        <p:strVal val="visible"/>
                                      </p:to>
                                    </p:set>
                                    <p:animEffect transition="in" filter="checkerboard(across)">
                                      <p:cBhvr>
                                        <p:cTn id="37" dur="500"/>
                                        <p:tgtEl>
                                          <p:spTgt spid="921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5" presetClass="entr" presetSubtype="5" fill="hold" nodeType="clickEffect">
                                  <p:stCondLst>
                                    <p:cond delay="0"/>
                                  </p:stCondLst>
                                  <p:childTnLst>
                                    <p:set>
                                      <p:cBhvr>
                                        <p:cTn id="46" dur="1" fill="hold">
                                          <p:stCondLst>
                                            <p:cond delay="0"/>
                                          </p:stCondLst>
                                        </p:cTn>
                                        <p:tgtEl>
                                          <p:spTgt spid="92179"/>
                                        </p:tgtEl>
                                        <p:attrNameLst>
                                          <p:attrName>style.visibility</p:attrName>
                                        </p:attrNameLst>
                                      </p:cBhvr>
                                      <p:to>
                                        <p:strVal val="visible"/>
                                      </p:to>
                                    </p:set>
                                    <p:animEffect transition="in" filter="checkerboard(down)">
                                      <p:cBhvr>
                                        <p:cTn id="47" dur="500"/>
                                        <p:tgtEl>
                                          <p:spTgt spid="9217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500"/>
                                        <p:tgtEl>
                                          <p:spTgt spid="5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92180"/>
                                        </p:tgtEl>
                                        <p:attrNameLst>
                                          <p:attrName>style.visibility</p:attrName>
                                        </p:attrNameLst>
                                      </p:cBhvr>
                                      <p:to>
                                        <p:strVal val="visible"/>
                                      </p:to>
                                    </p:set>
                                    <p:animEffect transition="in" filter="blinds(horizontal)">
                                      <p:cBhvr>
                                        <p:cTn id="57" dur="500"/>
                                        <p:tgtEl>
                                          <p:spTgt spid="92180"/>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wipe(lef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5" fill="hold" nodeType="clickEffect">
                                  <p:stCondLst>
                                    <p:cond delay="0"/>
                                  </p:stCondLst>
                                  <p:childTnLst>
                                    <p:set>
                                      <p:cBhvr>
                                        <p:cTn id="66" dur="1" fill="hold">
                                          <p:stCondLst>
                                            <p:cond delay="0"/>
                                          </p:stCondLst>
                                        </p:cTn>
                                        <p:tgtEl>
                                          <p:spTgt spid="92181"/>
                                        </p:tgtEl>
                                        <p:attrNameLst>
                                          <p:attrName>style.visibility</p:attrName>
                                        </p:attrNameLst>
                                      </p:cBhvr>
                                      <p:to>
                                        <p:strVal val="visible"/>
                                      </p:to>
                                    </p:set>
                                    <p:animEffect transition="in" filter="blinds(vertical)">
                                      <p:cBhvr>
                                        <p:cTn id="67" dur="500"/>
                                        <p:tgtEl>
                                          <p:spTgt spid="9218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6"/>
                                        </p:tgtEl>
                                        <p:attrNameLst>
                                          <p:attrName>style.visibility</p:attrName>
                                        </p:attrNameLst>
                                      </p:cBhvr>
                                      <p:to>
                                        <p:strVal val="visible"/>
                                      </p:to>
                                    </p:set>
                                    <p:animEffect transition="in" filter="wipe(left)">
                                      <p:cBhvr>
                                        <p:cTn id="72" dur="500"/>
                                        <p:tgtEl>
                                          <p:spTgt spid="4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6" fill="hold" nodeType="clickEffect">
                                  <p:stCondLst>
                                    <p:cond delay="0"/>
                                  </p:stCondLst>
                                  <p:childTnLst>
                                    <p:set>
                                      <p:cBhvr>
                                        <p:cTn id="76" dur="1" fill="hold">
                                          <p:stCondLst>
                                            <p:cond delay="0"/>
                                          </p:stCondLst>
                                        </p:cTn>
                                        <p:tgtEl>
                                          <p:spTgt spid="92187"/>
                                        </p:tgtEl>
                                        <p:attrNameLst>
                                          <p:attrName>style.visibility</p:attrName>
                                        </p:attrNameLst>
                                      </p:cBhvr>
                                      <p:to>
                                        <p:strVal val="visible"/>
                                      </p:to>
                                    </p:set>
                                    <p:animEffect transition="in" filter="barn(inHorizontal)">
                                      <p:cBhvr>
                                        <p:cTn id="77" dur="500"/>
                                        <p:tgtEl>
                                          <p:spTgt spid="9218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wipe(left)">
                                      <p:cBhvr>
                                        <p:cTn id="82" dur="500"/>
                                        <p:tgtEl>
                                          <p:spTgt spid="50"/>
                                        </p:tgtEl>
                                      </p:cBhvr>
                                    </p:animEffect>
                                  </p:childTnLst>
                                </p:cTn>
                              </p:par>
                            </p:childTnLst>
                          </p:cTn>
                        </p:par>
                      </p:childTnLst>
                    </p:cTn>
                  </p:par>
                  <p:par>
                    <p:cTn id="83" fill="hold">
                      <p:stCondLst>
                        <p:cond delay="indefinite"/>
                      </p:stCondLst>
                      <p:childTnLst>
                        <p:par>
                          <p:cTn id="84" fill="hold">
                            <p:stCondLst>
                              <p:cond delay="0"/>
                            </p:stCondLst>
                            <p:childTnLst>
                              <p:par>
                                <p:cTn id="85" presetID="4" presetClass="entr" presetSubtype="32" fill="hold" nodeType="clickEffect">
                                  <p:stCondLst>
                                    <p:cond delay="0"/>
                                  </p:stCondLst>
                                  <p:childTnLst>
                                    <p:set>
                                      <p:cBhvr>
                                        <p:cTn id="86" dur="1" fill="hold">
                                          <p:stCondLst>
                                            <p:cond delay="0"/>
                                          </p:stCondLst>
                                        </p:cTn>
                                        <p:tgtEl>
                                          <p:spTgt spid="92188"/>
                                        </p:tgtEl>
                                        <p:attrNameLst>
                                          <p:attrName>style.visibility</p:attrName>
                                        </p:attrNameLst>
                                      </p:cBhvr>
                                      <p:to>
                                        <p:strVal val="visible"/>
                                      </p:to>
                                    </p:set>
                                    <p:animEffect transition="in" filter="box(out)">
                                      <p:cBhvr>
                                        <p:cTn id="87" dur="500"/>
                                        <p:tgtEl>
                                          <p:spTgt spid="92188"/>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wipe(left)">
                                      <p:cBhvr>
                                        <p:cTn id="92" dur="500"/>
                                        <p:tgtEl>
                                          <p:spTgt spid="49"/>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47"/>
                                        </p:tgtEl>
                                        <p:attrNameLst>
                                          <p:attrName>style.visibility</p:attrName>
                                        </p:attrNameLst>
                                      </p:cBhvr>
                                      <p:to>
                                        <p:strVal val="visible"/>
                                      </p:to>
                                    </p:set>
                                    <p:animEffect transition="in" filter="wipe(left)">
                                      <p:cBhvr>
                                        <p:cTn id="97" dur="500"/>
                                        <p:tgtEl>
                                          <p:spTgt spid="47"/>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48"/>
                                        </p:tgtEl>
                                        <p:attrNameLst>
                                          <p:attrName>style.visibility</p:attrName>
                                        </p:attrNameLst>
                                      </p:cBhvr>
                                      <p:to>
                                        <p:strVal val="visible"/>
                                      </p:to>
                                    </p:set>
                                    <p:animEffect transition="in" filter="wipe(left)">
                                      <p:cBhvr>
                                        <p:cTn id="102" dur="500"/>
                                        <p:tgtEl>
                                          <p:spTgt spid="48"/>
                                        </p:tgtEl>
                                      </p:cBhvr>
                                    </p:animEffect>
                                  </p:childTnLst>
                                </p:cTn>
                              </p:par>
                            </p:childTnLst>
                          </p:cTn>
                        </p:par>
                      </p:childTnLst>
                    </p:cTn>
                  </p:par>
                  <p:par>
                    <p:cTn id="103" fill="hold">
                      <p:stCondLst>
                        <p:cond delay="indefinite"/>
                      </p:stCondLst>
                      <p:childTnLst>
                        <p:par>
                          <p:cTn id="104" fill="hold">
                            <p:stCondLst>
                              <p:cond delay="0"/>
                            </p:stCondLst>
                            <p:childTnLst>
                              <p:par>
                                <p:cTn id="105" presetID="5" presetClass="entr" presetSubtype="5" fill="hold" nodeType="clickEffect">
                                  <p:stCondLst>
                                    <p:cond delay="0"/>
                                  </p:stCondLst>
                                  <p:childTnLst>
                                    <p:set>
                                      <p:cBhvr>
                                        <p:cTn id="106" dur="1" fill="hold">
                                          <p:stCondLst>
                                            <p:cond delay="0"/>
                                          </p:stCondLst>
                                        </p:cTn>
                                        <p:tgtEl>
                                          <p:spTgt spid="92192"/>
                                        </p:tgtEl>
                                        <p:attrNameLst>
                                          <p:attrName>style.visibility</p:attrName>
                                        </p:attrNameLst>
                                      </p:cBhvr>
                                      <p:to>
                                        <p:strVal val="visible"/>
                                      </p:to>
                                    </p:set>
                                    <p:animEffect transition="in" filter="checkerboard(down)">
                                      <p:cBhvr>
                                        <p:cTn id="107" dur="500"/>
                                        <p:tgtEl>
                                          <p:spTgt spid="92192"/>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51"/>
                                        </p:tgtEl>
                                        <p:attrNameLst>
                                          <p:attrName>style.visibility</p:attrName>
                                        </p:attrNameLst>
                                      </p:cBhvr>
                                      <p:to>
                                        <p:strVal val="visible"/>
                                      </p:to>
                                    </p:set>
                                    <p:animEffect transition="in" filter="wipe(left)">
                                      <p:cBhvr>
                                        <p:cTn id="112" dur="500"/>
                                        <p:tgtEl>
                                          <p:spTgt spid="51"/>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nodeType="clickEffect">
                                  <p:stCondLst>
                                    <p:cond delay="0"/>
                                  </p:stCondLst>
                                  <p:childTnLst>
                                    <p:set>
                                      <p:cBhvr>
                                        <p:cTn id="116" dur="1" fill="hold">
                                          <p:stCondLst>
                                            <p:cond delay="0"/>
                                          </p:stCondLst>
                                        </p:cTn>
                                        <p:tgtEl>
                                          <p:spTgt spid="5"/>
                                        </p:tgtEl>
                                        <p:attrNameLst>
                                          <p:attrName>style.visibility</p:attrName>
                                        </p:attrNameLst>
                                      </p:cBhvr>
                                      <p:to>
                                        <p:strVal val="visible"/>
                                      </p:to>
                                    </p:set>
                                    <p:animEffect transition="in" filter="wipe(down)">
                                      <p:cBhvr>
                                        <p:cTn id="117" dur="500"/>
                                        <p:tgtEl>
                                          <p:spTgt spid="5"/>
                                        </p:tgtEl>
                                      </p:cBhvr>
                                    </p:animEffect>
                                  </p:childTnLst>
                                </p:cTn>
                              </p:par>
                            </p:childTnLst>
                          </p:cTn>
                        </p:par>
                        <p:par>
                          <p:cTn id="118" fill="hold" nodeType="afterGroup">
                            <p:stCondLst>
                              <p:cond delay="500"/>
                            </p:stCondLst>
                            <p:childTnLst>
                              <p:par>
                                <p:cTn id="119" presetID="2" presetClass="entr" presetSubtype="6" fill="hold" nodeType="afterEffect">
                                  <p:stCondLst>
                                    <p:cond delay="0"/>
                                  </p:stCondLst>
                                  <p:childTnLst>
                                    <p:set>
                                      <p:cBhvr>
                                        <p:cTn id="120" dur="1" fill="hold">
                                          <p:stCondLst>
                                            <p:cond delay="0"/>
                                          </p:stCondLst>
                                        </p:cTn>
                                        <p:tgtEl>
                                          <p:spTgt spid="92174"/>
                                        </p:tgtEl>
                                        <p:attrNameLst>
                                          <p:attrName>style.visibility</p:attrName>
                                        </p:attrNameLst>
                                      </p:cBhvr>
                                      <p:to>
                                        <p:strVal val="visible"/>
                                      </p:to>
                                    </p:set>
                                    <p:anim calcmode="lin" valueType="num">
                                      <p:cBhvr additive="base">
                                        <p:cTn id="121" dur="500" fill="hold"/>
                                        <p:tgtEl>
                                          <p:spTgt spid="92174"/>
                                        </p:tgtEl>
                                        <p:attrNameLst>
                                          <p:attrName>ppt_x</p:attrName>
                                        </p:attrNameLst>
                                      </p:cBhvr>
                                      <p:tavLst>
                                        <p:tav tm="0">
                                          <p:val>
                                            <p:strVal val="1+#ppt_w/2"/>
                                          </p:val>
                                        </p:tav>
                                        <p:tav tm="100000">
                                          <p:val>
                                            <p:strVal val="#ppt_x"/>
                                          </p:val>
                                        </p:tav>
                                      </p:tavLst>
                                    </p:anim>
                                    <p:anim calcmode="lin" valueType="num">
                                      <p:cBhvr additive="base">
                                        <p:cTn id="122" dur="500" fill="hold"/>
                                        <p:tgtEl>
                                          <p:spTgt spid="92174"/>
                                        </p:tgtEl>
                                        <p:attrNameLst>
                                          <p:attrName>ppt_y</p:attrName>
                                        </p:attrNameLst>
                                      </p:cBhvr>
                                      <p:tavLst>
                                        <p:tav tm="0">
                                          <p:val>
                                            <p:strVal val="1+#ppt_h/2"/>
                                          </p:val>
                                        </p:tav>
                                        <p:tav tm="100000">
                                          <p:val>
                                            <p:strVal val="#ppt_y"/>
                                          </p:val>
                                        </p:tav>
                                      </p:tavLst>
                                    </p:anim>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3"/>
                                        </p:tgtEl>
                                        <p:attrNameLst>
                                          <p:attrName>style.visibility</p:attrName>
                                        </p:attrNameLst>
                                      </p:cBhvr>
                                      <p:to>
                                        <p:strVal val="visible"/>
                                      </p:to>
                                    </p:set>
                                    <p:animEffect transition="in" filter="wipe(left)">
                                      <p:cBhvr>
                                        <p:cTn id="127" dur="500"/>
                                        <p:tgtEl>
                                          <p:spTgt spid="53"/>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57"/>
                                        </p:tgtEl>
                                        <p:attrNameLst>
                                          <p:attrName>style.visibility</p:attrName>
                                        </p:attrNameLst>
                                      </p:cBhvr>
                                      <p:to>
                                        <p:strVal val="visible"/>
                                      </p:to>
                                    </p:set>
                                    <p:animEffect transition="in" filter="wipe(left)">
                                      <p:cBhvr>
                                        <p:cTn id="132" dur="500"/>
                                        <p:tgtEl>
                                          <p:spTgt spid="5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wipe(left)">
                                      <p:cBhvr>
                                        <p:cTn id="137" dur="500"/>
                                        <p:tgtEl>
                                          <p:spTgt spid="5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59"/>
                                        </p:tgtEl>
                                        <p:attrNameLst>
                                          <p:attrName>style.visibility</p:attrName>
                                        </p:attrNameLst>
                                      </p:cBhvr>
                                      <p:to>
                                        <p:strVal val="visible"/>
                                      </p:to>
                                    </p:set>
                                    <p:animEffect transition="in" filter="wipe(left)">
                                      <p:cBhvr>
                                        <p:cTn id="142" dur="500"/>
                                        <p:tgtEl>
                                          <p:spTgt spid="5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60"/>
                                        </p:tgtEl>
                                        <p:attrNameLst>
                                          <p:attrName>style.visibility</p:attrName>
                                        </p:attrNameLst>
                                      </p:cBhvr>
                                      <p:to>
                                        <p:strVal val="visible"/>
                                      </p:to>
                                    </p:set>
                                    <p:animEffect transition="in" filter="wipe(left)">
                                      <p:cBhvr>
                                        <p:cTn id="147" dur="500"/>
                                        <p:tgtEl>
                                          <p:spTgt spid="6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84002"/>
                                        </p:tgtEl>
                                        <p:attrNameLst>
                                          <p:attrName>style.visibility</p:attrName>
                                        </p:attrNameLst>
                                      </p:cBhvr>
                                      <p:to>
                                        <p:strVal val="visible"/>
                                      </p:to>
                                    </p:set>
                                    <p:animEffect transition="in" filter="wipe(left)">
                                      <p:cBhvr>
                                        <p:cTn id="152" dur="500"/>
                                        <p:tgtEl>
                                          <p:spTgt spid="84002"/>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56"/>
                                        </p:tgtEl>
                                        <p:attrNameLst>
                                          <p:attrName>style.visibility</p:attrName>
                                        </p:attrNameLst>
                                      </p:cBhvr>
                                      <p:to>
                                        <p:strVal val="visible"/>
                                      </p:to>
                                    </p:set>
                                    <p:animEffect transition="in" filter="wipe(left)">
                                      <p:cBhvr>
                                        <p:cTn id="157" dur="500"/>
                                        <p:tgtEl>
                                          <p:spTgt spid="56"/>
                                        </p:tgtEl>
                                      </p:cBhvr>
                                    </p:animEffect>
                                  </p:childTnLst>
                                </p:cTn>
                              </p:par>
                            </p:childTnLst>
                          </p:cTn>
                        </p:par>
                      </p:childTnLst>
                    </p:cTn>
                  </p:par>
                  <p:par>
                    <p:cTn id="158" fill="hold">
                      <p:stCondLst>
                        <p:cond delay="indefinite"/>
                      </p:stCondLst>
                      <p:childTnLst>
                        <p:par>
                          <p:cTn id="159" fill="hold">
                            <p:stCondLst>
                              <p:cond delay="0"/>
                            </p:stCondLst>
                            <p:childTnLst>
                              <p:par>
                                <p:cTn id="160" presetID="22" presetClass="entr" presetSubtype="8" fill="hold" grpId="0" nodeType="clickEffect">
                                  <p:stCondLst>
                                    <p:cond delay="0"/>
                                  </p:stCondLst>
                                  <p:childTnLst>
                                    <p:set>
                                      <p:cBhvr>
                                        <p:cTn id="161" dur="1" fill="hold">
                                          <p:stCondLst>
                                            <p:cond delay="0"/>
                                          </p:stCondLst>
                                        </p:cTn>
                                        <p:tgtEl>
                                          <p:spTgt spid="55"/>
                                        </p:tgtEl>
                                        <p:attrNameLst>
                                          <p:attrName>style.visibility</p:attrName>
                                        </p:attrNameLst>
                                      </p:cBhvr>
                                      <p:to>
                                        <p:strVal val="visible"/>
                                      </p:to>
                                    </p:set>
                                    <p:animEffect transition="in" filter="wipe(left)">
                                      <p:cBhvr>
                                        <p:cTn id="16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5" grpId="0" autoUpdateAnimBg="0"/>
      <p:bldP spid="84007" grpId="0"/>
      <p:bldP spid="92176" grpId="0" animBg="1"/>
      <p:bldP spid="92177" grpId="0" animBg="1"/>
      <p:bldP spid="84002" grpId="0"/>
      <p:bldP spid="4" grpId="0"/>
      <p:bldP spid="44" grpId="0"/>
      <p:bldP spid="45" grpId="0"/>
      <p:bldP spid="46" grpId="0"/>
      <p:bldP spid="47" grpId="0"/>
      <p:bldP spid="48" grpId="0"/>
      <p:bldP spid="49" grpId="0"/>
      <p:bldP spid="50" grpId="0"/>
      <p:bldP spid="51" grpId="0"/>
      <p:bldP spid="52" grpId="0"/>
      <p:bldP spid="53" grpId="0"/>
      <p:bldP spid="6" grpId="0"/>
      <p:bldP spid="55" grpId="0"/>
      <p:bldP spid="56" grpId="0"/>
      <p:bldP spid="57" grpId="0"/>
      <p:bldP spid="58" grpId="0"/>
      <p:bldP spid="59" grpId="0"/>
      <p:bldP spid="6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4" name="Text Box 4"/>
          <p:cNvSpPr txBox="1">
            <a:spLocks noChangeArrowheads="1"/>
          </p:cNvSpPr>
          <p:nvPr/>
        </p:nvSpPr>
        <p:spPr bwMode="auto">
          <a:xfrm>
            <a:off x="4083051" y="3065234"/>
            <a:ext cx="5175249"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结论：电偶极子中垂线上距离中心较远处一点的场强，与电偶极子的电矩成正比，与该点离中心的距离的三次方成反比，方向与电矩方向相反。</a:t>
            </a:r>
            <a:endParaRPr lang="zh-CN" altLang="en-US" sz="2800" dirty="0">
              <a:solidFill>
                <a:srgbClr val="0000FF"/>
              </a:solidFill>
              <a:ea typeface="微软雅黑" panose="020B0503020204020204" pitchFamily="34" charset="-122"/>
            </a:endParaRPr>
          </a:p>
        </p:txBody>
      </p:sp>
      <mc:AlternateContent xmlns:mc="http://schemas.openxmlformats.org/markup-compatibility/2006" xmlns:a14="http://schemas.microsoft.com/office/drawing/2010/main">
        <mc:Choice Requires="a14">
          <p:sp>
            <p:nvSpPr>
              <p:cNvPr id="29" name="矩形 28"/>
              <p:cNvSpPr/>
              <p:nvPr/>
            </p:nvSpPr>
            <p:spPr>
              <a:xfrm>
                <a:off x="709295" y="814319"/>
                <a:ext cx="2672398" cy="5868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sSub>
                        <m:sSubPr>
                          <m:ctrlPr>
                            <a:rPr lang="en-US" altLang="zh-CN" sz="2800" b="1" i="1">
                              <a:solidFill>
                                <a:srgbClr val="0000FF"/>
                              </a:solidFill>
                              <a:latin typeface="Cambria Math"/>
                              <a:ea typeface="Cambria Math" panose="02040503050406030204" pitchFamily="18" charset="0"/>
                            </a:rPr>
                          </m:ctrlPr>
                        </m:sSubPr>
                        <m:e>
                          <m:acc>
                            <m:accPr>
                              <m:chr m:val="⃑"/>
                              <m:ctrlPr>
                                <a:rPr lang="en-US" altLang="zh-CN" sz="2800" b="1" i="1">
                                  <a:solidFill>
                                    <a:srgbClr val="0000FF"/>
                                  </a:solidFill>
                                  <a:latin typeface="Cambria Math"/>
                                  <a:ea typeface="Cambria Math" panose="02040503050406030204" pitchFamily="18" charset="0"/>
                                </a:rPr>
                              </m:ctrlPr>
                            </m:accPr>
                            <m:e>
                              <m:r>
                                <a:rPr lang="en-US" altLang="zh-CN" sz="2800" b="1" i="1">
                                  <a:solidFill>
                                    <a:srgbClr val="0000FF"/>
                                  </a:solidFill>
                                  <a:latin typeface="Cambria Math" panose="02040503050406030204" pitchFamily="18" charset="0"/>
                                  <a:ea typeface="Cambria Math" panose="02040503050406030204" pitchFamily="18" charset="0"/>
                                </a:rPr>
                                <m:t>𝒓</m:t>
                              </m:r>
                            </m:e>
                          </m:acc>
                        </m:e>
                        <m:sub>
                          <m:r>
                            <a:rPr lang="en-US" altLang="zh-CN" sz="2800" b="1" i="1">
                              <a:solidFill>
                                <a:srgbClr val="0000FF"/>
                              </a:solidFill>
                              <a:latin typeface="Cambria Math" panose="02040503050406030204" pitchFamily="18" charset="0"/>
                              <a:ea typeface="Cambria Math" panose="02040503050406030204" pitchFamily="18" charset="0"/>
                            </a:rPr>
                            <m:t>+</m:t>
                          </m:r>
                        </m:sub>
                      </m:sSub>
                      <m:r>
                        <a:rPr lang="en-US" altLang="zh-CN" sz="2800" b="1" i="1" smtClean="0">
                          <a:solidFill>
                            <a:srgbClr val="0000FF"/>
                          </a:solidFill>
                          <a:latin typeface="Cambria Math" panose="02040503050406030204" pitchFamily="18" charset="0"/>
                          <a:ea typeface="Cambria Math" panose="02040503050406030204" pitchFamily="18" charset="0"/>
                        </a:rPr>
                        <m:t>−</m:t>
                      </m:r>
                      <m:sSub>
                        <m:sSubPr>
                          <m:ctrlPr>
                            <a:rPr lang="en-US" altLang="zh-CN" sz="2800" b="1" i="1">
                              <a:solidFill>
                                <a:srgbClr val="0000FF"/>
                              </a:solidFill>
                              <a:latin typeface="Cambria Math"/>
                              <a:ea typeface="Cambria Math" panose="02040503050406030204" pitchFamily="18" charset="0"/>
                            </a:rPr>
                          </m:ctrlPr>
                        </m:sSubPr>
                        <m:e>
                          <m:acc>
                            <m:accPr>
                              <m:chr m:val="⃑"/>
                              <m:ctrlPr>
                                <a:rPr lang="en-US" altLang="zh-CN" sz="2800" b="1" i="1">
                                  <a:solidFill>
                                    <a:srgbClr val="0000FF"/>
                                  </a:solidFill>
                                  <a:latin typeface="Cambria Math"/>
                                  <a:ea typeface="Cambria Math" panose="02040503050406030204" pitchFamily="18" charset="0"/>
                                </a:rPr>
                              </m:ctrlPr>
                            </m:accPr>
                            <m:e>
                              <m:r>
                                <a:rPr lang="en-US" altLang="zh-CN" sz="2800" b="1" i="1">
                                  <a:solidFill>
                                    <a:srgbClr val="0000FF"/>
                                  </a:solidFill>
                                  <a:latin typeface="Cambria Math" panose="02040503050406030204" pitchFamily="18" charset="0"/>
                                  <a:ea typeface="Cambria Math" panose="02040503050406030204" pitchFamily="18" charset="0"/>
                                </a:rPr>
                                <m:t>𝒓</m:t>
                              </m:r>
                            </m:e>
                          </m:acc>
                        </m:e>
                        <m:sub>
                          <m:r>
                            <a:rPr lang="en-US" altLang="zh-CN" sz="2800" b="1" i="1">
                              <a:solidFill>
                                <a:srgbClr val="0000FF"/>
                              </a:solidFill>
                              <a:latin typeface="Cambria Math" panose="02040503050406030204" pitchFamily="18" charset="0"/>
                              <a:ea typeface="Cambria Math" panose="02040503050406030204" pitchFamily="18" charset="0"/>
                            </a:rPr>
                            <m:t>−</m:t>
                          </m:r>
                        </m:sub>
                      </m:sSub>
                      <m:r>
                        <a:rPr lang="en-US" altLang="zh-CN" sz="2800" b="1"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oMath>
                  </m:oMathPara>
                </a14:m>
                <a:endParaRPr lang="zh-CN" altLang="en-US" sz="2800" b="1"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709295" y="814319"/>
                <a:ext cx="2672398" cy="5868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246064" y="560243"/>
                <a:ext cx="2089996" cy="1095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𝑙</m:t>
                              </m:r>
                            </m:e>
                          </m:acc>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4246064" y="560243"/>
                <a:ext cx="2089996" cy="10950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175034" y="560243"/>
                <a:ext cx="1751762" cy="10950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𝑃</m:t>
                                  </m:r>
                                </m:e>
                              </m:acc>
                            </m:e>
                            <m:sub>
                              <m:r>
                                <a:rPr lang="en-US" altLang="zh-CN" sz="2800" i="1">
                                  <a:solidFill>
                                    <a:srgbClr val="0000FF"/>
                                  </a:solidFill>
                                  <a:latin typeface="Cambria Math" panose="02040503050406030204" pitchFamily="18" charset="0"/>
                                  <a:ea typeface="Cambria Math" panose="02040503050406030204" pitchFamily="18" charset="0"/>
                                </a:rPr>
                                <m:t>𝑒</m:t>
                              </m:r>
                            </m:sub>
                          </m:sSub>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3</m:t>
                              </m:r>
                            </m:sup>
                          </m:sSup>
                        </m:den>
                      </m:f>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175034" y="560243"/>
                <a:ext cx="1751762" cy="1095043"/>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709295" y="1835688"/>
            <a:ext cx="2490517" cy="4212155"/>
            <a:chOff x="891176" y="1767449"/>
            <a:chExt cx="2490517" cy="4212155"/>
          </a:xfrm>
        </p:grpSpPr>
        <p:sp>
          <p:nvSpPr>
            <p:cNvPr id="32" name="Line 14"/>
            <p:cNvSpPr>
              <a:spLocks noChangeShapeType="1"/>
            </p:cNvSpPr>
            <p:nvPr/>
          </p:nvSpPr>
          <p:spPr bwMode="auto">
            <a:xfrm>
              <a:off x="1419192" y="4918429"/>
              <a:ext cx="1524000" cy="0"/>
            </a:xfrm>
            <a:prstGeom prst="line">
              <a:avLst/>
            </a:prstGeom>
            <a:noFill/>
            <a:ln w="44450" cap="sq">
              <a:solidFill>
                <a:schemeClr val="tx1"/>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3" name="Oval 16"/>
            <p:cNvSpPr>
              <a:spLocks noChangeArrowheads="1"/>
            </p:cNvSpPr>
            <p:nvPr/>
          </p:nvSpPr>
          <p:spPr bwMode="auto">
            <a:xfrm>
              <a:off x="1266792" y="4807304"/>
              <a:ext cx="228600" cy="228600"/>
            </a:xfrm>
            <a:prstGeom prst="ellipse">
              <a:avLst/>
            </a:prstGeom>
            <a:solidFill>
              <a:srgbClr val="00CCFF"/>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34" name="Oval 17"/>
            <p:cNvSpPr>
              <a:spLocks noChangeArrowheads="1"/>
            </p:cNvSpPr>
            <p:nvPr/>
          </p:nvSpPr>
          <p:spPr bwMode="auto">
            <a:xfrm>
              <a:off x="2866992" y="4781904"/>
              <a:ext cx="228600" cy="228600"/>
            </a:xfrm>
            <a:prstGeom prst="ellipse">
              <a:avLst/>
            </a:prstGeom>
            <a:solidFill>
              <a:srgbClr val="FF0000"/>
            </a:solidFill>
            <a:ln w="19050" cap="sq">
              <a:solidFill>
                <a:srgbClr val="000080"/>
              </a:solidFill>
              <a:round/>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35" name="Line 18"/>
            <p:cNvSpPr>
              <a:spLocks noChangeShapeType="1"/>
            </p:cNvSpPr>
            <p:nvPr/>
          </p:nvSpPr>
          <p:spPr bwMode="auto">
            <a:xfrm>
              <a:off x="1419192" y="4908904"/>
              <a:ext cx="1524000" cy="0"/>
            </a:xfrm>
            <a:prstGeom prst="line">
              <a:avLst/>
            </a:prstGeom>
            <a:noFill/>
            <a:ln w="22225"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6" name="Line 20"/>
            <p:cNvSpPr>
              <a:spLocks noChangeShapeType="1"/>
            </p:cNvSpPr>
            <p:nvPr/>
          </p:nvSpPr>
          <p:spPr bwMode="auto">
            <a:xfrm flipV="1">
              <a:off x="1400142" y="2902305"/>
              <a:ext cx="781050" cy="1992313"/>
            </a:xfrm>
            <a:prstGeom prst="line">
              <a:avLst/>
            </a:prstGeom>
            <a:noFill/>
            <a:ln w="41275" cap="sq">
              <a:solidFill>
                <a:srgbClr val="3366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7" name="Line 21"/>
            <p:cNvSpPr>
              <a:spLocks noChangeShapeType="1"/>
            </p:cNvSpPr>
            <p:nvPr/>
          </p:nvSpPr>
          <p:spPr bwMode="auto">
            <a:xfrm>
              <a:off x="2231993" y="2953105"/>
              <a:ext cx="811213" cy="1941513"/>
            </a:xfrm>
            <a:prstGeom prst="line">
              <a:avLst/>
            </a:prstGeom>
            <a:noFill/>
            <a:ln w="41275" cap="sq">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8" name="Line 27"/>
            <p:cNvSpPr>
              <a:spLocks noChangeShapeType="1"/>
            </p:cNvSpPr>
            <p:nvPr/>
          </p:nvSpPr>
          <p:spPr bwMode="auto">
            <a:xfrm flipH="1">
              <a:off x="1901792" y="2886429"/>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39" name="Line 28"/>
            <p:cNvSpPr>
              <a:spLocks noChangeShapeType="1"/>
            </p:cNvSpPr>
            <p:nvPr/>
          </p:nvSpPr>
          <p:spPr bwMode="auto">
            <a:xfrm flipH="1" flipV="1">
              <a:off x="1927192" y="2175229"/>
              <a:ext cx="304800" cy="685800"/>
            </a:xfrm>
            <a:prstGeom prst="line">
              <a:avLst/>
            </a:prstGeom>
            <a:noFill/>
            <a:ln w="50800" cap="sq">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0" name="Line 32"/>
            <p:cNvSpPr>
              <a:spLocks noChangeShapeType="1"/>
            </p:cNvSpPr>
            <p:nvPr/>
          </p:nvSpPr>
          <p:spPr bwMode="auto">
            <a:xfrm>
              <a:off x="1647793" y="2861029"/>
              <a:ext cx="561975" cy="0"/>
            </a:xfrm>
            <a:prstGeom prst="line">
              <a:avLst/>
            </a:prstGeom>
            <a:noFill/>
            <a:ln w="53975" cap="sq">
              <a:solidFill>
                <a:srgbClr val="993300"/>
              </a:solidFill>
              <a:round/>
              <a:headEnd type="arrow"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41" name="Group 43"/>
            <p:cNvGrpSpPr>
              <a:grpSpLocks/>
            </p:cNvGrpSpPr>
            <p:nvPr/>
          </p:nvGrpSpPr>
          <p:grpSpPr bwMode="auto">
            <a:xfrm>
              <a:off x="2178782" y="3013802"/>
              <a:ext cx="278" cy="1828800"/>
              <a:chOff x="3792" y="2832"/>
              <a:chExt cx="278" cy="1056"/>
            </a:xfrm>
          </p:grpSpPr>
          <p:sp>
            <p:nvSpPr>
              <p:cNvPr id="42" name="Line 44"/>
              <p:cNvSpPr>
                <a:spLocks noChangeShapeType="1"/>
              </p:cNvSpPr>
              <p:nvPr/>
            </p:nvSpPr>
            <p:spPr bwMode="auto">
              <a:xfrm flipV="1">
                <a:off x="3936" y="2832"/>
                <a:ext cx="0" cy="1056"/>
              </a:xfrm>
              <a:prstGeom prst="line">
                <a:avLst/>
              </a:prstGeom>
              <a:noFill/>
              <a:ln w="44450" cap="sq">
                <a:solidFill>
                  <a:srgbClr val="FF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graphicFrame>
                <p:nvGraphicFramePr>
                  <p:cNvPr id="43" name="Object 18"/>
                  <p:cNvGraphicFramePr>
                    <a:graphicFrameLocks noChangeAspect="1"/>
                  </p:cNvGraphicFramePr>
                  <p:nvPr/>
                </p:nvGraphicFramePr>
                <p:xfrm>
                  <a:off x="3792" y="3202"/>
                  <a:ext cx="278" cy="363"/>
                </p:xfrm>
                <a:graphic>
                  <a:graphicData uri="http://schemas.openxmlformats.org/presentationml/2006/ole">
                    <mc:AlternateContent>
                      <mc:Choice xmlns:v="urn:schemas-microsoft-com:vml" Requires="v">
                        <p:oleObj spid="_x0000_s19050" name="公式" r:id="rId7" imgW="126780" imgH="164814" progId="Equation.3">
                          <p:embed/>
                        </p:oleObj>
                      </mc:Choice>
                      <mc:Fallback>
                        <p:oleObj name="公式" r:id="rId7" imgW="126780" imgH="164814" progId="Equation.3">
                          <p:embed/>
                          <p:pic>
                            <p:nvPicPr>
                              <p:cNvPr id="84001" name="Object 18"/>
                              <p:cNvPicPr>
                                <a:picLocks noChangeAspect="1" noChangeArrowheads="1"/>
                              </p:cNvPicPr>
                              <p:nvPr/>
                            </p:nvPicPr>
                            <p:blipFill>
                              <a:blip r:embed="rId8">
                                <a:extLst>
                                  <a:ext uri="{28A0092B-C50C-407E-A947-70E740481C1C}">
                                    <a14:useLocalDpi val="0"/>
                                  </a:ext>
                                </a:extLst>
                              </a:blip>
                              <a:srcRect/>
                              <a:stretch>
                                <a:fillRect/>
                              </a:stretch>
                            </p:blipFill>
                            <p:spPr bwMode="auto">
                              <a:xfrm>
                                <a:off x="3792" y="3202"/>
                                <a:ext cx="278" cy="363"/>
                              </a:xfrm>
                              <a:prstGeom prst="rect">
                                <a:avLst/>
                              </a:prstGeom>
                              <a:noFill/>
                              <a:ln>
                                <a:noFill/>
                              </a:ln>
                              <a:effectLst/>
                              <a:extLst>
                                <a:ext uri="{909E8E84-426E-40DD-AFC4-6F175D3DCCD1}">
                                  <a14:hiddenFill>
                                    <a:solidFill>
                                      <a:schemeClr val="accent1"/>
                                    </a:solidFill>
                                  </a14:hiddenFill>
                                </a:ext>
                                <a:ext uri="{91240B29-F687-4F45-9708-019B960494DF}">
                                  <a14:hiddenLine w="44450" cap="sq">
                                    <a:solidFill>
                                      <a:schemeClr val="tx1"/>
                                    </a:solidFill>
                                    <a:miter lim="800000"/>
                                    <a:headEnd type="none" w="sm" len="sm"/>
                                    <a:tailEnd type="none" w="sm" len="sm"/>
                                  </a14:hiddenLine>
                                </a:ext>
                                <a:ext uri="{AF507438-7753-43E0-B8FC-AC1667EBCBE1}">
                                  <a14:hiddenEffects>
                                    <a:effectLst>
                                      <a:outerShdw dist="35921" dir="2700000" algn="ctr" rotWithShape="0">
                                        <a:schemeClr val="bg2"/>
                                      </a:outerShdw>
                                    </a:effectLst>
                                  </a14:hiddenEffects>
                                </a:ext>
                              </a:extLst>
                            </p:spPr>
                          </p:pic>
                        </p:oleObj>
                      </mc:Fallback>
                    </mc:AlternateContent>
                  </a:graphicData>
                </a:graphic>
              </p:graphicFrame>
            </mc:Choice>
            <mc:Fallback xmlns="">
              <p:graphicFrame>
                <p:nvGraphicFramePr>
                  <p:cNvPr id="43" name="Object 18"/>
                  <p:cNvGraphicFramePr>
                    <a:graphicFrameLocks noChangeAspect="1"/>
                  </p:cNvGraphicFramePr>
                  <p:nvPr/>
                </p:nvGraphicFramePr>
                <p:xfrm>
                  <a:off x="3792" y="3202"/>
                  <a:ext cx="278" cy="363"/>
                </p:xfrm>
                <a:graphic>
                  <a:graphicData uri="http://schemas.openxmlformats.org/presentationml/2006/ole">
                    <mc:AlternateContent>
                      <mc:Choice xmlns:v="urn:schemas-microsoft-com:vml" Requires="v">
                        <p:oleObj spid="_x0000_s18971" name="公式" r:id="rId9" imgW="126780" imgH="164814" progId="Equation.3">
                          <p:embed/>
                        </p:oleObj>
                      </mc:Choice>
                      <mc:Fallback>
                        <p:oleObj name="公式" r:id="rId9" imgW="126780" imgH="164814" progId="Equation.3">
                          <p:embed/>
                          <p:pic>
                            <p:nvPicPr>
                              <p:cNvPr id="84001" name="Object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92" y="3202"/>
                                <a:ext cx="278" cy="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4445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mc:Fallback>
          </mc:AlternateContent>
        </p:grpSp>
        <mc:AlternateContent xmlns:mc="http://schemas.openxmlformats.org/markup-compatibility/2006" xmlns:a14="http://schemas.microsoft.com/office/drawing/2010/main">
          <mc:Choice Requires="a14">
            <p:sp>
              <p:nvSpPr>
                <p:cNvPr id="44" name="矩形 43"/>
                <p:cNvSpPr/>
                <p:nvPr/>
              </p:nvSpPr>
              <p:spPr>
                <a:xfrm>
                  <a:off x="2625076" y="4894618"/>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2625076" y="4894618"/>
                  <a:ext cx="75661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891176" y="4918429"/>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891176" y="4918429"/>
                  <a:ext cx="756617"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144748" y="3886276"/>
                  <a:ext cx="6015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144748" y="3886276"/>
                  <a:ext cx="60157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2732319" y="3899044"/>
                  <a:ext cx="6217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2732319" y="3899044"/>
                  <a:ext cx="62177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1296864" y="1767449"/>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1296864" y="1767449"/>
                  <a:ext cx="694806"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1303564" y="3140026"/>
                  <a:ext cx="69480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1303564" y="3140026"/>
                  <a:ext cx="694806" cy="57547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1144748" y="2556229"/>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1144748" y="2556229"/>
                  <a:ext cx="522515" cy="575479"/>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2167188" y="2452400"/>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2167188" y="2452400"/>
                  <a:ext cx="515654"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2148353" y="3691619"/>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2148353" y="3691619"/>
                  <a:ext cx="461858" cy="523220"/>
                </a:xfrm>
                <a:prstGeom prst="rect">
                  <a:avLst/>
                </a:prstGeom>
                <a:blipFill>
                  <a:blip r:embed="rId19"/>
                  <a:stretch>
                    <a:fillRect/>
                  </a:stretch>
                </a:blipFill>
              </p:spPr>
              <p:txBody>
                <a:bodyPr/>
                <a:lstStyle/>
                <a:p>
                  <a:r>
                    <a:rPr lang="zh-CN" altLang="en-US">
                      <a:noFill/>
                    </a:rPr>
                    <a:t> </a:t>
                  </a:r>
                </a:p>
              </p:txBody>
            </p:sp>
          </mc:Fallback>
        </mc:AlternateContent>
        <p:sp>
          <p:nvSpPr>
            <p:cNvPr id="53" name="Line 19"/>
            <p:cNvSpPr>
              <a:spLocks noChangeShapeType="1"/>
            </p:cNvSpPr>
            <p:nvPr/>
          </p:nvSpPr>
          <p:spPr bwMode="auto">
            <a:xfrm flipV="1">
              <a:off x="2181192" y="2353029"/>
              <a:ext cx="0" cy="3048000"/>
            </a:xfrm>
            <a:prstGeom prst="line">
              <a:avLst/>
            </a:prstGeom>
            <a:noFill/>
            <a:ln w="31750">
              <a:solidFill>
                <a:schemeClr val="tx1"/>
              </a:solidFill>
              <a:prstDash val="dashDot"/>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4" name="矩形 53"/>
                <p:cNvSpPr/>
                <p:nvPr/>
              </p:nvSpPr>
              <p:spPr>
                <a:xfrm>
                  <a:off x="2236806" y="4484112"/>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2236806" y="4484112"/>
                  <a:ext cx="409278"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856391" y="5404125"/>
                  <a:ext cx="602216"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𝑃</m:t>
                                </m:r>
                              </m:e>
                            </m:acc>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856391" y="5404125"/>
                  <a:ext cx="602216" cy="575479"/>
                </a:xfrm>
                <a:prstGeom prst="rect">
                  <a:avLst/>
                </a:prstGeom>
                <a:blipFill>
                  <a:blip r:embed="rId2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88838245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ipe(left)">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wipe(left)">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wipe(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97284"/>
                                        </p:tgtEl>
                                        <p:attrNameLst>
                                          <p:attrName>style.visibility</p:attrName>
                                        </p:attrNameLst>
                                      </p:cBhvr>
                                      <p:to>
                                        <p:strVal val="visible"/>
                                      </p:to>
                                    </p:set>
                                    <p:animEffect transition="in" filter="blinds(horizontal)">
                                      <p:cBhvr>
                                        <p:cTn id="27" dur="500"/>
                                        <p:tgtEl>
                                          <p:spTgt spid="97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4" grpId="0" autoUpdateAnimBg="0"/>
      <p:bldP spid="29" grpId="0"/>
      <p:bldP spid="30" grpId="0"/>
      <p:bldP spid="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1378" name="Text Box 2"/>
              <p:cNvSpPr txBox="1">
                <a:spLocks noChangeArrowheads="1"/>
              </p:cNvSpPr>
              <p:nvPr/>
            </p:nvSpPr>
            <p:spPr bwMode="auto">
              <a:xfrm>
                <a:off x="470793" y="1182327"/>
                <a:ext cx="7649079"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a:buClrTx/>
                  <a:buSzTx/>
                  <a:buFont typeface="Wingdings" panose="05000000000000000000" pitchFamily="2" charset="2"/>
                  <a:buNone/>
                  <a:defRPr kumimoji="0"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解：由对称性可知，</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𝑃</m:t>
                    </m:r>
                  </m:oMath>
                </a14:m>
                <a:r>
                  <a:rPr lang="zh-CN" altLang="en-US" dirty="0"/>
                  <a:t>点场强只有</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oMath>
                </a14:m>
                <a:r>
                  <a:rPr lang="zh-CN" altLang="en-US" dirty="0"/>
                  <a:t>分量</a:t>
                </a:r>
              </a:p>
            </p:txBody>
          </p:sp>
        </mc:Choice>
        <mc:Fallback xmlns="">
          <p:sp>
            <p:nvSpPr>
              <p:cNvPr id="101378" name="Text Box 2"/>
              <p:cNvSpPr txBox="1">
                <a:spLocks noRot="1" noChangeAspect="1" noMove="1" noResize="1" noEditPoints="1" noAdjustHandles="1" noChangeArrowheads="1" noChangeShapeType="1" noTextEdit="1"/>
              </p:cNvSpPr>
              <p:nvPr/>
            </p:nvSpPr>
            <p:spPr bwMode="auto">
              <a:xfrm>
                <a:off x="470793" y="1182327"/>
                <a:ext cx="7649079" cy="523220"/>
              </a:xfrm>
              <a:prstGeom prst="rect">
                <a:avLst/>
              </a:prstGeom>
              <a:blipFill>
                <a:blip r:embed="rId2"/>
                <a:stretch>
                  <a:fillRect l="-1594"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858" name="Text Box 4"/>
              <p:cNvSpPr txBox="1">
                <a:spLocks noChangeArrowheads="1"/>
              </p:cNvSpPr>
              <p:nvPr/>
            </p:nvSpPr>
            <p:spPr bwMode="auto">
              <a:xfrm>
                <a:off x="473376" y="475807"/>
                <a:ext cx="11401124" cy="52322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defPPr>
                  <a:defRPr lang="zh-CN"/>
                </a:defPPr>
                <a:lvl1pPr algn="just">
                  <a:buClrTx/>
                  <a:buSzTx/>
                  <a:buFont typeface="Wingdings" panose="05000000000000000000" pitchFamily="2" charset="2"/>
                  <a:buNone/>
                  <a:defRPr kumimoji="0"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例</a:t>
                </a:r>
                <a:r>
                  <a:rPr lang="en-US" altLang="zh-CN" dirty="0"/>
                  <a:t>3.3</a:t>
                </a:r>
                <a:r>
                  <a:rPr lang="zh-CN" altLang="en-US" dirty="0"/>
                  <a:t>：均匀带电圆环轴线上一点的场强。设圆环带电量为</a:t>
                </a:r>
                <a14:m>
                  <m:oMath xmlns:m="http://schemas.openxmlformats.org/officeDocument/2006/math">
                    <m:r>
                      <a:rPr lang="en-US" altLang="zh-CN" i="1">
                        <a:latin typeface="Cambria Math" panose="02040503050406030204" pitchFamily="18" charset="0"/>
                        <a:ea typeface="Cambria Math" panose="02040503050406030204" pitchFamily="18" charset="0"/>
                      </a:rPr>
                      <m:t>𝑞</m:t>
                    </m:r>
                  </m:oMath>
                </a14:m>
                <a:r>
                  <a:rPr lang="zh-CN" altLang="en-US" dirty="0"/>
                  <a:t>，半径为</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oMath>
                </a14:m>
                <a:r>
                  <a:rPr lang="zh-CN" altLang="en-US" dirty="0"/>
                  <a:t>。</a:t>
                </a:r>
              </a:p>
            </p:txBody>
          </p:sp>
        </mc:Choice>
        <mc:Fallback xmlns="">
          <p:sp>
            <p:nvSpPr>
              <p:cNvPr id="33858" name="Text Box 4"/>
              <p:cNvSpPr txBox="1">
                <a:spLocks noRot="1" noChangeAspect="1" noMove="1" noResize="1" noEditPoints="1" noAdjustHandles="1" noChangeArrowheads="1" noChangeShapeType="1" noTextEdit="1"/>
              </p:cNvSpPr>
              <p:nvPr/>
            </p:nvSpPr>
            <p:spPr bwMode="auto">
              <a:xfrm>
                <a:off x="473376" y="475807"/>
                <a:ext cx="11401124" cy="523220"/>
              </a:xfrm>
              <a:prstGeom prst="rect">
                <a:avLst/>
              </a:prstGeom>
              <a:blipFill>
                <a:blip r:embed="rId3"/>
                <a:stretch>
                  <a:fillRect l="-1123" t="-11628" r="-642"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33839" name="Group 3"/>
          <p:cNvGrpSpPr>
            <a:grpSpLocks/>
          </p:cNvGrpSpPr>
          <p:nvPr/>
        </p:nvGrpSpPr>
        <p:grpSpPr bwMode="auto">
          <a:xfrm>
            <a:off x="2378075" y="2846389"/>
            <a:ext cx="7129463" cy="3708402"/>
            <a:chOff x="538" y="1672"/>
            <a:chExt cx="4491" cy="2336"/>
          </a:xfrm>
        </p:grpSpPr>
        <p:grpSp>
          <p:nvGrpSpPr>
            <p:cNvPr id="33841" name="Group 4"/>
            <p:cNvGrpSpPr>
              <a:grpSpLocks/>
            </p:cNvGrpSpPr>
            <p:nvPr/>
          </p:nvGrpSpPr>
          <p:grpSpPr bwMode="auto">
            <a:xfrm>
              <a:off x="538" y="1672"/>
              <a:ext cx="4491" cy="2336"/>
              <a:chOff x="538" y="1672"/>
              <a:chExt cx="4491" cy="2336"/>
            </a:xfrm>
          </p:grpSpPr>
          <p:sp>
            <p:nvSpPr>
              <p:cNvPr id="33845" name="Rectangle 5"/>
              <p:cNvSpPr>
                <a:spLocks noChangeArrowheads="1"/>
              </p:cNvSpPr>
              <p:nvPr/>
            </p:nvSpPr>
            <p:spPr bwMode="auto">
              <a:xfrm>
                <a:off x="538" y="1672"/>
                <a:ext cx="4491" cy="2336"/>
              </a:xfrm>
              <a:prstGeom prst="rect">
                <a:avLst/>
              </a:prstGeom>
              <a:noFill/>
              <a:ln w="9525">
                <a:solidFill>
                  <a:srgbClr val="0066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33846" name="Group 6"/>
              <p:cNvGrpSpPr>
                <a:grpSpLocks/>
              </p:cNvGrpSpPr>
              <p:nvPr/>
            </p:nvGrpSpPr>
            <p:grpSpPr bwMode="auto">
              <a:xfrm>
                <a:off x="624" y="1728"/>
                <a:ext cx="4335" cy="2208"/>
                <a:chOff x="624" y="1728"/>
                <a:chExt cx="4335" cy="2208"/>
              </a:xfrm>
            </p:grpSpPr>
            <p:sp>
              <p:nvSpPr>
                <p:cNvPr id="33847" name="Line 7"/>
                <p:cNvSpPr>
                  <a:spLocks noChangeShapeType="1"/>
                </p:cNvSpPr>
                <p:nvPr/>
              </p:nvSpPr>
              <p:spPr bwMode="auto">
                <a:xfrm flipH="1">
                  <a:off x="624" y="2976"/>
                  <a:ext cx="864"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48" name="Oval 8"/>
                <p:cNvSpPr>
                  <a:spLocks noChangeArrowheads="1"/>
                </p:cNvSpPr>
                <p:nvPr/>
              </p:nvSpPr>
              <p:spPr bwMode="auto">
                <a:xfrm>
                  <a:off x="1104" y="2208"/>
                  <a:ext cx="768" cy="1536"/>
                </a:xfrm>
                <a:prstGeom prst="ellipse">
                  <a:avLst/>
                </a:prstGeom>
                <a:solidFill>
                  <a:schemeClr val="accent2">
                    <a:alpha val="50195"/>
                  </a:schemeClr>
                </a:solidFill>
                <a:ln w="762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49" name="Line 9"/>
                <p:cNvSpPr>
                  <a:spLocks noChangeShapeType="1"/>
                </p:cNvSpPr>
                <p:nvPr/>
              </p:nvSpPr>
              <p:spPr bwMode="auto">
                <a:xfrm>
                  <a:off x="1488" y="2976"/>
                  <a:ext cx="3471" cy="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850" name="Line 10"/>
                <p:cNvSpPr>
                  <a:spLocks noChangeShapeType="1"/>
                </p:cNvSpPr>
                <p:nvPr/>
              </p:nvSpPr>
              <p:spPr bwMode="auto">
                <a:xfrm flipV="1">
                  <a:off x="1488" y="1728"/>
                  <a:ext cx="0" cy="124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51" name="Line 11"/>
                <p:cNvSpPr>
                  <a:spLocks noChangeShapeType="1"/>
                </p:cNvSpPr>
                <p:nvPr/>
              </p:nvSpPr>
              <p:spPr bwMode="auto">
                <a:xfrm flipH="1">
                  <a:off x="960" y="2976"/>
                  <a:ext cx="528" cy="96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3844" name="Oval 20"/>
            <p:cNvSpPr>
              <a:spLocks noChangeArrowheads="1"/>
            </p:cNvSpPr>
            <p:nvPr/>
          </p:nvSpPr>
          <p:spPr bwMode="auto">
            <a:xfrm>
              <a:off x="3530" y="2907"/>
              <a:ext cx="136" cy="1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70" name="Group 22"/>
          <p:cNvGrpSpPr>
            <a:grpSpLocks/>
          </p:cNvGrpSpPr>
          <p:nvPr/>
        </p:nvGrpSpPr>
        <p:grpSpPr bwMode="auto">
          <a:xfrm>
            <a:off x="4343400" y="4230688"/>
            <a:ext cx="3886200" cy="914400"/>
            <a:chOff x="1776" y="2640"/>
            <a:chExt cx="2448" cy="576"/>
          </a:xfrm>
        </p:grpSpPr>
        <p:sp>
          <p:nvSpPr>
            <p:cNvPr id="33836" name="Oval 23"/>
            <p:cNvSpPr>
              <a:spLocks noChangeArrowheads="1"/>
            </p:cNvSpPr>
            <p:nvPr/>
          </p:nvSpPr>
          <p:spPr bwMode="auto">
            <a:xfrm>
              <a:off x="1776" y="264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7" name="Line 24"/>
            <p:cNvSpPr>
              <a:spLocks noChangeShapeType="1"/>
            </p:cNvSpPr>
            <p:nvPr/>
          </p:nvSpPr>
          <p:spPr bwMode="auto">
            <a:xfrm>
              <a:off x="1824" y="2688"/>
              <a:ext cx="2400" cy="52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8" name="Line 25"/>
            <p:cNvSpPr>
              <a:spLocks noChangeShapeType="1"/>
            </p:cNvSpPr>
            <p:nvPr/>
          </p:nvSpPr>
          <p:spPr bwMode="auto">
            <a:xfrm>
              <a:off x="3600" y="3072"/>
              <a:ext cx="624" cy="14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4" name="Group 26"/>
          <p:cNvGrpSpPr>
            <a:grpSpLocks/>
          </p:cNvGrpSpPr>
          <p:nvPr/>
        </p:nvGrpSpPr>
        <p:grpSpPr bwMode="auto">
          <a:xfrm>
            <a:off x="4419600" y="4840288"/>
            <a:ext cx="3810000" cy="304800"/>
            <a:chOff x="1824" y="3024"/>
            <a:chExt cx="2400" cy="192"/>
          </a:xfrm>
        </p:grpSpPr>
        <p:sp>
          <p:nvSpPr>
            <p:cNvPr id="33833" name="Oval 27"/>
            <p:cNvSpPr>
              <a:spLocks noChangeArrowheads="1"/>
            </p:cNvSpPr>
            <p:nvPr/>
          </p:nvSpPr>
          <p:spPr bwMode="auto">
            <a:xfrm>
              <a:off x="1824" y="3120"/>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4" name="Line 28"/>
            <p:cNvSpPr>
              <a:spLocks noChangeShapeType="1"/>
            </p:cNvSpPr>
            <p:nvPr/>
          </p:nvSpPr>
          <p:spPr bwMode="auto">
            <a:xfrm flipV="1">
              <a:off x="1872" y="3024"/>
              <a:ext cx="2352" cy="144"/>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35" name="Line 29"/>
            <p:cNvSpPr>
              <a:spLocks noChangeShapeType="1"/>
            </p:cNvSpPr>
            <p:nvPr/>
          </p:nvSpPr>
          <p:spPr bwMode="auto">
            <a:xfrm flipV="1">
              <a:off x="3600" y="3024"/>
              <a:ext cx="624" cy="4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78" name="Group 30"/>
          <p:cNvGrpSpPr>
            <a:grpSpLocks/>
          </p:cNvGrpSpPr>
          <p:nvPr/>
        </p:nvGrpSpPr>
        <p:grpSpPr bwMode="auto">
          <a:xfrm>
            <a:off x="3276600" y="4687888"/>
            <a:ext cx="5334000" cy="990600"/>
            <a:chOff x="1104" y="2928"/>
            <a:chExt cx="3360" cy="624"/>
          </a:xfrm>
        </p:grpSpPr>
        <p:sp>
          <p:nvSpPr>
            <p:cNvPr id="33830" name="Oval 31"/>
            <p:cNvSpPr>
              <a:spLocks noChangeArrowheads="1"/>
            </p:cNvSpPr>
            <p:nvPr/>
          </p:nvSpPr>
          <p:spPr bwMode="auto">
            <a:xfrm>
              <a:off x="1104" y="3456"/>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31" name="Line 32"/>
            <p:cNvSpPr>
              <a:spLocks noChangeShapeType="1"/>
            </p:cNvSpPr>
            <p:nvPr/>
          </p:nvSpPr>
          <p:spPr bwMode="auto">
            <a:xfrm flipV="1">
              <a:off x="1152" y="2928"/>
              <a:ext cx="3312" cy="576"/>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33832" name="Line 33"/>
            <p:cNvSpPr>
              <a:spLocks noChangeShapeType="1"/>
            </p:cNvSpPr>
            <p:nvPr/>
          </p:nvSpPr>
          <p:spPr bwMode="auto">
            <a:xfrm flipV="1">
              <a:off x="3600" y="2928"/>
              <a:ext cx="864" cy="144"/>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2" name="Group 34"/>
          <p:cNvGrpSpPr>
            <a:grpSpLocks/>
          </p:cNvGrpSpPr>
          <p:nvPr/>
        </p:nvGrpSpPr>
        <p:grpSpPr bwMode="auto">
          <a:xfrm>
            <a:off x="3200400" y="4687888"/>
            <a:ext cx="5486400" cy="304800"/>
            <a:chOff x="1056" y="2928"/>
            <a:chExt cx="3456" cy="192"/>
          </a:xfrm>
        </p:grpSpPr>
        <p:sp>
          <p:nvSpPr>
            <p:cNvPr id="33827" name="Oval 35"/>
            <p:cNvSpPr>
              <a:spLocks noChangeArrowheads="1"/>
            </p:cNvSpPr>
            <p:nvPr/>
          </p:nvSpPr>
          <p:spPr bwMode="auto">
            <a:xfrm>
              <a:off x="1056" y="2928"/>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8" name="Line 36"/>
            <p:cNvSpPr>
              <a:spLocks noChangeShapeType="1"/>
            </p:cNvSpPr>
            <p:nvPr/>
          </p:nvSpPr>
          <p:spPr bwMode="auto">
            <a:xfrm>
              <a:off x="1104" y="2976"/>
              <a:ext cx="2544" cy="96"/>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9" name="Line 37"/>
            <p:cNvSpPr>
              <a:spLocks noChangeShapeType="1"/>
            </p:cNvSpPr>
            <p:nvPr/>
          </p:nvSpPr>
          <p:spPr bwMode="auto">
            <a:xfrm>
              <a:off x="3648" y="3072"/>
              <a:ext cx="864" cy="4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6" name="Group 38"/>
          <p:cNvGrpSpPr>
            <a:grpSpLocks/>
          </p:cNvGrpSpPr>
          <p:nvPr/>
        </p:nvGrpSpPr>
        <p:grpSpPr bwMode="auto">
          <a:xfrm>
            <a:off x="3352800" y="4002088"/>
            <a:ext cx="5257800" cy="1219200"/>
            <a:chOff x="1152" y="2496"/>
            <a:chExt cx="3312" cy="768"/>
          </a:xfrm>
        </p:grpSpPr>
        <p:sp>
          <p:nvSpPr>
            <p:cNvPr id="33824" name="Oval 39"/>
            <p:cNvSpPr>
              <a:spLocks noChangeArrowheads="1"/>
            </p:cNvSpPr>
            <p:nvPr/>
          </p:nvSpPr>
          <p:spPr bwMode="auto">
            <a:xfrm>
              <a:off x="1152" y="2496"/>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5" name="Line 40"/>
            <p:cNvSpPr>
              <a:spLocks noChangeShapeType="1"/>
            </p:cNvSpPr>
            <p:nvPr/>
          </p:nvSpPr>
          <p:spPr bwMode="auto">
            <a:xfrm>
              <a:off x="1200" y="2544"/>
              <a:ext cx="3264" cy="720"/>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26" name="Line 41"/>
            <p:cNvSpPr>
              <a:spLocks noChangeShapeType="1"/>
            </p:cNvSpPr>
            <p:nvPr/>
          </p:nvSpPr>
          <p:spPr bwMode="auto">
            <a:xfrm>
              <a:off x="3600" y="3072"/>
              <a:ext cx="864" cy="19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0" name="Group 42"/>
          <p:cNvGrpSpPr>
            <a:grpSpLocks/>
          </p:cNvGrpSpPr>
          <p:nvPr/>
        </p:nvGrpSpPr>
        <p:grpSpPr bwMode="auto">
          <a:xfrm>
            <a:off x="8229600" y="4459288"/>
            <a:ext cx="457200" cy="914400"/>
            <a:chOff x="4224" y="2688"/>
            <a:chExt cx="288" cy="576"/>
          </a:xfrm>
        </p:grpSpPr>
        <p:sp>
          <p:nvSpPr>
            <p:cNvPr id="33822" name="Oval 43"/>
            <p:cNvSpPr>
              <a:spLocks noChangeArrowheads="1"/>
            </p:cNvSpPr>
            <p:nvPr/>
          </p:nvSpPr>
          <p:spPr bwMode="auto">
            <a:xfrm>
              <a:off x="4224" y="2688"/>
              <a:ext cx="288" cy="576"/>
            </a:xfrm>
            <a:prstGeom prst="ellipse">
              <a:avLst/>
            </a:prstGeom>
            <a:solidFill>
              <a:srgbClr val="F8F8F8">
                <a:alpha val="50195"/>
              </a:srgbClr>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23" name="Line 44"/>
            <p:cNvSpPr>
              <a:spLocks noChangeShapeType="1"/>
            </p:cNvSpPr>
            <p:nvPr/>
          </p:nvSpPr>
          <p:spPr bwMode="auto">
            <a:xfrm>
              <a:off x="4368" y="2976"/>
              <a:ext cx="144" cy="1"/>
            </a:xfrm>
            <a:prstGeom prst="line">
              <a:avLst/>
            </a:prstGeom>
            <a:noFill/>
            <a:ln w="12700">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6" name="Group 48"/>
          <p:cNvGrpSpPr>
            <a:grpSpLocks/>
          </p:cNvGrpSpPr>
          <p:nvPr/>
        </p:nvGrpSpPr>
        <p:grpSpPr bwMode="auto">
          <a:xfrm>
            <a:off x="3886200" y="3697288"/>
            <a:ext cx="4572000" cy="1676400"/>
            <a:chOff x="1488" y="2208"/>
            <a:chExt cx="2880" cy="1056"/>
          </a:xfrm>
        </p:grpSpPr>
        <p:sp>
          <p:nvSpPr>
            <p:cNvPr id="33818" name="Line 49"/>
            <p:cNvSpPr>
              <a:spLocks noChangeShapeType="1"/>
            </p:cNvSpPr>
            <p:nvPr/>
          </p:nvSpPr>
          <p:spPr bwMode="auto">
            <a:xfrm>
              <a:off x="3600" y="2976"/>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9" name="Line 50"/>
            <p:cNvSpPr>
              <a:spLocks noChangeShapeType="1"/>
            </p:cNvSpPr>
            <p:nvPr/>
          </p:nvSpPr>
          <p:spPr bwMode="auto">
            <a:xfrm>
              <a:off x="1488" y="2208"/>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9" name="Group 51"/>
          <p:cNvGrpSpPr>
            <a:grpSpLocks/>
          </p:cNvGrpSpPr>
          <p:nvPr/>
        </p:nvGrpSpPr>
        <p:grpSpPr bwMode="auto">
          <a:xfrm>
            <a:off x="3810000" y="4459288"/>
            <a:ext cx="4648200" cy="1752600"/>
            <a:chOff x="1440" y="2784"/>
            <a:chExt cx="2928" cy="1104"/>
          </a:xfrm>
        </p:grpSpPr>
        <p:sp>
          <p:nvSpPr>
            <p:cNvPr id="33815" name="Oval 52"/>
            <p:cNvSpPr>
              <a:spLocks noChangeArrowheads="1"/>
            </p:cNvSpPr>
            <p:nvPr/>
          </p:nvSpPr>
          <p:spPr bwMode="auto">
            <a:xfrm>
              <a:off x="1440" y="379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16" name="Line 53"/>
            <p:cNvSpPr>
              <a:spLocks noChangeShapeType="1"/>
            </p:cNvSpPr>
            <p:nvPr/>
          </p:nvSpPr>
          <p:spPr bwMode="auto">
            <a:xfrm flipV="1">
              <a:off x="1488" y="3072"/>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7" name="Line 54"/>
            <p:cNvSpPr>
              <a:spLocks noChangeShapeType="1"/>
            </p:cNvSpPr>
            <p:nvPr/>
          </p:nvSpPr>
          <p:spPr bwMode="auto">
            <a:xfrm flipV="1">
              <a:off x="3600" y="2784"/>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3" name="Group 55"/>
          <p:cNvGrpSpPr>
            <a:grpSpLocks/>
          </p:cNvGrpSpPr>
          <p:nvPr/>
        </p:nvGrpSpPr>
        <p:grpSpPr bwMode="auto">
          <a:xfrm>
            <a:off x="4267200" y="4611688"/>
            <a:ext cx="4038600" cy="1219200"/>
            <a:chOff x="1728" y="2880"/>
            <a:chExt cx="2544" cy="768"/>
          </a:xfrm>
        </p:grpSpPr>
        <p:sp>
          <p:nvSpPr>
            <p:cNvPr id="33812" name="Oval 56"/>
            <p:cNvSpPr>
              <a:spLocks noChangeArrowheads="1"/>
            </p:cNvSpPr>
            <p:nvPr/>
          </p:nvSpPr>
          <p:spPr bwMode="auto">
            <a:xfrm>
              <a:off x="1728" y="3552"/>
              <a:ext cx="96" cy="96"/>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33813" name="Line 57"/>
            <p:cNvSpPr>
              <a:spLocks noChangeShapeType="1"/>
            </p:cNvSpPr>
            <p:nvPr/>
          </p:nvSpPr>
          <p:spPr bwMode="auto">
            <a:xfrm flipV="1">
              <a:off x="1776" y="3072"/>
              <a:ext cx="1872" cy="52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814" name="Line 58"/>
            <p:cNvSpPr>
              <a:spLocks noChangeShapeType="1"/>
            </p:cNvSpPr>
            <p:nvPr/>
          </p:nvSpPr>
          <p:spPr bwMode="auto">
            <a:xfrm flipV="1">
              <a:off x="3648" y="2880"/>
              <a:ext cx="624" cy="192"/>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3810" name="Oval 71"/>
          <p:cNvSpPr>
            <a:spLocks noChangeArrowheads="1"/>
          </p:cNvSpPr>
          <p:nvPr/>
        </p:nvSpPr>
        <p:spPr bwMode="auto">
          <a:xfrm>
            <a:off x="3810001" y="3621088"/>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mc:AlternateContent xmlns:mc="http://schemas.openxmlformats.org/markup-compatibility/2006" xmlns:a14="http://schemas.microsoft.com/office/drawing/2010/main">
        <mc:Choice Requires="a14">
          <p:sp>
            <p:nvSpPr>
              <p:cNvPr id="71" name="矩形 70"/>
              <p:cNvSpPr/>
              <p:nvPr/>
            </p:nvSpPr>
            <p:spPr>
              <a:xfrm>
                <a:off x="6958754" y="5326746"/>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958754" y="5326746"/>
                <a:ext cx="2549031" cy="97494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3830320" y="3219778"/>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solidFill>
                    <a:srgbClr val="FF0000"/>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3830320" y="3219778"/>
                <a:ext cx="168411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334535" y="3035257"/>
                <a:ext cx="1947136" cy="830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m:rPr>
                              <m:nor/>
                            </m:rPr>
                            <a:rPr lang="zh-CN" altLang="en-US" sz="2800">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e>
                      </m:d>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334535" y="3035257"/>
                <a:ext cx="1947136" cy="83029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568700" y="1758947"/>
                <a:ext cx="191443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3568700" y="1758947"/>
                <a:ext cx="1914435" cy="10229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2841643" y="4023710"/>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2841643" y="4023710"/>
                <a:ext cx="488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2729412" y="5950278"/>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2729412" y="5950278"/>
                <a:ext cx="4633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3462909" y="2799128"/>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3462909" y="2799128"/>
                <a:ext cx="49058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8994186" y="4401438"/>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8994186" y="4401438"/>
                <a:ext cx="48570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5515065" y="3840046"/>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5515065" y="3840046"/>
                <a:ext cx="46346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3497951" y="4126568"/>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3497951" y="4126568"/>
                <a:ext cx="5237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701481" y="484028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701481" y="4840288"/>
                <a:ext cx="53489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7045149" y="433373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7045149" y="4333736"/>
                <a:ext cx="51565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820849" y="4383086"/>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820849" y="4383086"/>
                <a:ext cx="485709"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746022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500"/>
                                        <p:tgtEl>
                                          <p:spTgt spid="7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3"/>
                                        </p:tgtEl>
                                        <p:attrNameLst>
                                          <p:attrName>style.visibility</p:attrName>
                                        </p:attrNameLst>
                                      </p:cBhvr>
                                      <p:to>
                                        <p:strVal val="visible"/>
                                      </p:to>
                                    </p:set>
                                    <p:animEffect transition="in" filter="wipe(left)">
                                      <p:cBhvr>
                                        <p:cTn id="12" dur="500"/>
                                        <p:tgtEl>
                                          <p:spTgt spid="7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6" fill="hold" nodeType="clickEffect">
                                  <p:stCondLst>
                                    <p:cond delay="0"/>
                                  </p:stCondLst>
                                  <p:childTnLst>
                                    <p:set>
                                      <p:cBhvr>
                                        <p:cTn id="16" dur="1" fill="hold">
                                          <p:stCondLst>
                                            <p:cond delay="0"/>
                                          </p:stCondLst>
                                        </p:cTn>
                                        <p:tgtEl>
                                          <p:spTgt spid="96"/>
                                        </p:tgtEl>
                                        <p:attrNameLst>
                                          <p:attrName>style.visibility</p:attrName>
                                        </p:attrNameLst>
                                      </p:cBhvr>
                                      <p:to>
                                        <p:strVal val="visible"/>
                                      </p:to>
                                    </p:set>
                                    <p:animEffect transition="in" filter="strips(downRight)">
                                      <p:cBhvr>
                                        <p:cTn id="17" dur="500"/>
                                        <p:tgtEl>
                                          <p:spTgt spid="9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1"/>
                                        </p:tgtEl>
                                        <p:attrNameLst>
                                          <p:attrName>style.visibility</p:attrName>
                                        </p:attrNameLst>
                                      </p:cBhvr>
                                      <p:to>
                                        <p:strVal val="visible"/>
                                      </p:to>
                                    </p:set>
                                    <p:animEffect transition="in" filter="wipe(left)">
                                      <p:cBhvr>
                                        <p:cTn id="22" dur="500"/>
                                        <p:tgtEl>
                                          <p:spTgt spid="8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1"/>
                                        </p:tgtEl>
                                        <p:attrNameLst>
                                          <p:attrName>style.visibility</p:attrName>
                                        </p:attrNameLst>
                                      </p:cBhvr>
                                      <p:to>
                                        <p:strVal val="visible"/>
                                      </p:to>
                                    </p:set>
                                    <p:animEffect transition="in" filter="wipe(left)">
                                      <p:cBhvr>
                                        <p:cTn id="27" dur="500"/>
                                        <p:tgtEl>
                                          <p:spTgt spid="71"/>
                                        </p:tgtEl>
                                      </p:cBhvr>
                                    </p:animEffect>
                                  </p:childTnLst>
                                </p:cTn>
                              </p:par>
                            </p:childTnLst>
                          </p:cTn>
                        </p:par>
                      </p:childTnLst>
                    </p:cTn>
                  </p:par>
                  <p:par>
                    <p:cTn id="28" fill="hold">
                      <p:stCondLst>
                        <p:cond delay="indefinite"/>
                      </p:stCondLst>
                      <p:childTnLst>
                        <p:par>
                          <p:cTn id="29" fill="hold">
                            <p:stCondLst>
                              <p:cond delay="0"/>
                            </p:stCondLst>
                            <p:childTnLst>
                              <p:par>
                                <p:cTn id="30" presetID="18" presetClass="entr" presetSubtype="6" fill="hold" nodeType="clickEffect">
                                  <p:stCondLst>
                                    <p:cond delay="0"/>
                                  </p:stCondLst>
                                  <p:childTnLst>
                                    <p:set>
                                      <p:cBhvr>
                                        <p:cTn id="31" dur="1" fill="hold">
                                          <p:stCondLst>
                                            <p:cond delay="0"/>
                                          </p:stCondLst>
                                        </p:cTn>
                                        <p:tgtEl>
                                          <p:spTgt spid="70"/>
                                        </p:tgtEl>
                                        <p:attrNameLst>
                                          <p:attrName>style.visibility</p:attrName>
                                        </p:attrNameLst>
                                      </p:cBhvr>
                                      <p:to>
                                        <p:strVal val="visible"/>
                                      </p:to>
                                    </p:set>
                                    <p:animEffect transition="in" filter="strips(downRight)">
                                      <p:cBhvr>
                                        <p:cTn id="32" dur="500"/>
                                        <p:tgtEl>
                                          <p:spTgt spid="70"/>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18" presetClass="entr" presetSubtype="3" fill="hold" nodeType="clickEffect">
                                  <p:stCondLst>
                                    <p:cond delay="0"/>
                                  </p:stCondLst>
                                  <p:childTnLst>
                                    <p:set>
                                      <p:cBhvr>
                                        <p:cTn id="36" dur="1" fill="hold">
                                          <p:stCondLst>
                                            <p:cond delay="0"/>
                                          </p:stCondLst>
                                        </p:cTn>
                                        <p:tgtEl>
                                          <p:spTgt spid="74"/>
                                        </p:tgtEl>
                                        <p:attrNameLst>
                                          <p:attrName>style.visibility</p:attrName>
                                        </p:attrNameLst>
                                      </p:cBhvr>
                                      <p:to>
                                        <p:strVal val="visible"/>
                                      </p:to>
                                    </p:set>
                                    <p:animEffect transition="in" filter="strips(upRight)">
                                      <p:cBhvr>
                                        <p:cTn id="37" dur="500"/>
                                        <p:tgtEl>
                                          <p:spTgt spid="74"/>
                                        </p:tgtEl>
                                      </p:cBhvr>
                                    </p:animEffect>
                                  </p:childTnLst>
                                </p:cTn>
                              </p:par>
                            </p:childTnLst>
                          </p:cTn>
                        </p:par>
                        <p:par>
                          <p:cTn id="38" fill="hold" nodeType="afterGroup">
                            <p:stCondLst>
                              <p:cond delay="500"/>
                            </p:stCondLst>
                            <p:childTnLst>
                              <p:par>
                                <p:cTn id="39" presetID="18" presetClass="entr" presetSubtype="3" fill="hold" nodeType="afterEffect">
                                  <p:stCondLst>
                                    <p:cond delay="1000"/>
                                  </p:stCondLst>
                                  <p:childTnLst>
                                    <p:set>
                                      <p:cBhvr>
                                        <p:cTn id="40" dur="1" fill="hold">
                                          <p:stCondLst>
                                            <p:cond delay="0"/>
                                          </p:stCondLst>
                                        </p:cTn>
                                        <p:tgtEl>
                                          <p:spTgt spid="103"/>
                                        </p:tgtEl>
                                        <p:attrNameLst>
                                          <p:attrName>style.visibility</p:attrName>
                                        </p:attrNameLst>
                                      </p:cBhvr>
                                      <p:to>
                                        <p:strVal val="visible"/>
                                      </p:to>
                                    </p:set>
                                    <p:animEffect transition="in" filter="strips(upRight)">
                                      <p:cBhvr>
                                        <p:cTn id="41" dur="500"/>
                                        <p:tgtEl>
                                          <p:spTgt spid="103"/>
                                        </p:tgtEl>
                                      </p:cBhvr>
                                    </p:animEffect>
                                  </p:childTnLst>
                                </p:cTn>
                              </p:par>
                            </p:childTnLst>
                          </p:cTn>
                        </p:par>
                        <p:par>
                          <p:cTn id="42" fill="hold" nodeType="afterGroup">
                            <p:stCondLst>
                              <p:cond delay="2000"/>
                            </p:stCondLst>
                            <p:childTnLst>
                              <p:par>
                                <p:cTn id="43" presetID="18" presetClass="entr" presetSubtype="3" fill="hold" nodeType="afterEffect">
                                  <p:stCondLst>
                                    <p:cond delay="1000"/>
                                  </p:stCondLst>
                                  <p:childTnLst>
                                    <p:set>
                                      <p:cBhvr>
                                        <p:cTn id="44" dur="1" fill="hold">
                                          <p:stCondLst>
                                            <p:cond delay="0"/>
                                          </p:stCondLst>
                                        </p:cTn>
                                        <p:tgtEl>
                                          <p:spTgt spid="99"/>
                                        </p:tgtEl>
                                        <p:attrNameLst>
                                          <p:attrName>style.visibility</p:attrName>
                                        </p:attrNameLst>
                                      </p:cBhvr>
                                      <p:to>
                                        <p:strVal val="visible"/>
                                      </p:to>
                                    </p:set>
                                    <p:animEffect transition="in" filter="strips(upRight)">
                                      <p:cBhvr>
                                        <p:cTn id="45" dur="500"/>
                                        <p:tgtEl>
                                          <p:spTgt spid="99"/>
                                        </p:tgtEl>
                                      </p:cBhvr>
                                    </p:animEffect>
                                  </p:childTnLst>
                                </p:cTn>
                              </p:par>
                            </p:childTnLst>
                          </p:cTn>
                        </p:par>
                        <p:par>
                          <p:cTn id="46" fill="hold" nodeType="afterGroup">
                            <p:stCondLst>
                              <p:cond delay="3500"/>
                            </p:stCondLst>
                            <p:childTnLst>
                              <p:par>
                                <p:cTn id="47" presetID="18" presetClass="entr" presetSubtype="3" fill="hold" nodeType="afterEffect">
                                  <p:stCondLst>
                                    <p:cond delay="1000"/>
                                  </p:stCondLst>
                                  <p:childTnLst>
                                    <p:set>
                                      <p:cBhvr>
                                        <p:cTn id="48" dur="1" fill="hold">
                                          <p:stCondLst>
                                            <p:cond delay="0"/>
                                          </p:stCondLst>
                                        </p:cTn>
                                        <p:tgtEl>
                                          <p:spTgt spid="78"/>
                                        </p:tgtEl>
                                        <p:attrNameLst>
                                          <p:attrName>style.visibility</p:attrName>
                                        </p:attrNameLst>
                                      </p:cBhvr>
                                      <p:to>
                                        <p:strVal val="visible"/>
                                      </p:to>
                                    </p:set>
                                    <p:animEffect transition="in" filter="strips(upRight)">
                                      <p:cBhvr>
                                        <p:cTn id="49" dur="500"/>
                                        <p:tgtEl>
                                          <p:spTgt spid="78"/>
                                        </p:tgtEl>
                                      </p:cBhvr>
                                    </p:animEffect>
                                  </p:childTnLst>
                                </p:cTn>
                              </p:par>
                            </p:childTnLst>
                          </p:cTn>
                        </p:par>
                        <p:par>
                          <p:cTn id="50" fill="hold" nodeType="afterGroup">
                            <p:stCondLst>
                              <p:cond delay="5000"/>
                            </p:stCondLst>
                            <p:childTnLst>
                              <p:par>
                                <p:cTn id="51" presetID="18" presetClass="entr" presetSubtype="6" fill="hold" nodeType="afterEffect">
                                  <p:stCondLst>
                                    <p:cond delay="1000"/>
                                  </p:stCondLst>
                                  <p:childTnLst>
                                    <p:set>
                                      <p:cBhvr>
                                        <p:cTn id="52" dur="1" fill="hold">
                                          <p:stCondLst>
                                            <p:cond delay="0"/>
                                          </p:stCondLst>
                                        </p:cTn>
                                        <p:tgtEl>
                                          <p:spTgt spid="82"/>
                                        </p:tgtEl>
                                        <p:attrNameLst>
                                          <p:attrName>style.visibility</p:attrName>
                                        </p:attrNameLst>
                                      </p:cBhvr>
                                      <p:to>
                                        <p:strVal val="visible"/>
                                      </p:to>
                                    </p:set>
                                    <p:animEffect transition="in" filter="strips(downRight)">
                                      <p:cBhvr>
                                        <p:cTn id="53" dur="500"/>
                                        <p:tgtEl>
                                          <p:spTgt spid="82"/>
                                        </p:tgtEl>
                                      </p:cBhvr>
                                    </p:animEffect>
                                  </p:childTnLst>
                                </p:cTn>
                              </p:par>
                            </p:childTnLst>
                          </p:cTn>
                        </p:par>
                        <p:par>
                          <p:cTn id="54" fill="hold" nodeType="afterGroup">
                            <p:stCondLst>
                              <p:cond delay="6500"/>
                            </p:stCondLst>
                            <p:childTnLst>
                              <p:par>
                                <p:cTn id="55" presetID="18" presetClass="entr" presetSubtype="6" fill="hold" nodeType="afterEffect">
                                  <p:stCondLst>
                                    <p:cond delay="1000"/>
                                  </p:stCondLst>
                                  <p:childTnLst>
                                    <p:set>
                                      <p:cBhvr>
                                        <p:cTn id="56" dur="1" fill="hold">
                                          <p:stCondLst>
                                            <p:cond delay="0"/>
                                          </p:stCondLst>
                                        </p:cTn>
                                        <p:tgtEl>
                                          <p:spTgt spid="86"/>
                                        </p:tgtEl>
                                        <p:attrNameLst>
                                          <p:attrName>style.visibility</p:attrName>
                                        </p:attrNameLst>
                                      </p:cBhvr>
                                      <p:to>
                                        <p:strVal val="visible"/>
                                      </p:to>
                                    </p:set>
                                    <p:animEffect transition="in" filter="strips(downRight)">
                                      <p:cBhvr>
                                        <p:cTn id="57" dur="500"/>
                                        <p:tgtEl>
                                          <p:spTgt spid="86"/>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4" presetClass="entr" presetSubtype="32" fill="hold"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box(out)">
                                      <p:cBhvr>
                                        <p:cTn id="62" dur="500"/>
                                        <p:tgtEl>
                                          <p:spTgt spid="90"/>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5" fill="hold" grpId="0" nodeType="clickEffect">
                                  <p:stCondLst>
                                    <p:cond delay="0"/>
                                  </p:stCondLst>
                                  <p:childTnLst>
                                    <p:set>
                                      <p:cBhvr>
                                        <p:cTn id="66" dur="1" fill="hold">
                                          <p:stCondLst>
                                            <p:cond delay="0"/>
                                          </p:stCondLst>
                                        </p:cTn>
                                        <p:tgtEl>
                                          <p:spTgt spid="101378"/>
                                        </p:tgtEl>
                                        <p:attrNameLst>
                                          <p:attrName>style.visibility</p:attrName>
                                        </p:attrNameLst>
                                      </p:cBhvr>
                                      <p:to>
                                        <p:strVal val="visible"/>
                                      </p:to>
                                    </p:set>
                                    <p:animEffect transition="in" filter="blinds(vertical)">
                                      <p:cBhvr>
                                        <p:cTn id="67" dur="500"/>
                                        <p:tgtEl>
                                          <p:spTgt spid="10137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75"/>
                                        </p:tgtEl>
                                        <p:attrNameLst>
                                          <p:attrName>style.visibility</p:attrName>
                                        </p:attrNameLst>
                                      </p:cBhvr>
                                      <p:to>
                                        <p:strVal val="visible"/>
                                      </p:to>
                                    </p:set>
                                    <p:animEffect transition="in" filter="wipe(left)">
                                      <p:cBhvr>
                                        <p:cTn id="72"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378" grpId="0" autoUpdateAnimBg="0"/>
      <p:bldP spid="71" grpId="0"/>
      <p:bldP spid="72" grpId="0"/>
      <p:bldP spid="73" grpId="0"/>
      <p:bldP spid="75" grpId="0"/>
      <p:bldP spid="81"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31004" y="237208"/>
            <a:ext cx="6530975" cy="3755663"/>
            <a:chOff x="2682876" y="355963"/>
            <a:chExt cx="6530975" cy="3755663"/>
          </a:xfrm>
        </p:grpSpPr>
        <p:grpSp>
          <p:nvGrpSpPr>
            <p:cNvPr id="35" name="Group 3"/>
            <p:cNvGrpSpPr>
              <a:grpSpLocks/>
            </p:cNvGrpSpPr>
            <p:nvPr/>
          </p:nvGrpSpPr>
          <p:grpSpPr bwMode="auto">
            <a:xfrm>
              <a:off x="2682876" y="403224"/>
              <a:ext cx="6530975" cy="3708402"/>
              <a:chOff x="534" y="1672"/>
              <a:chExt cx="4114" cy="2336"/>
            </a:xfrm>
          </p:grpSpPr>
          <p:grpSp>
            <p:nvGrpSpPr>
              <p:cNvPr id="36" name="Group 4"/>
              <p:cNvGrpSpPr>
                <a:grpSpLocks/>
              </p:cNvGrpSpPr>
              <p:nvPr/>
            </p:nvGrpSpPr>
            <p:grpSpPr bwMode="auto">
              <a:xfrm>
                <a:off x="534" y="1672"/>
                <a:ext cx="4114" cy="2336"/>
                <a:chOff x="534" y="1672"/>
                <a:chExt cx="4114" cy="2336"/>
              </a:xfrm>
            </p:grpSpPr>
            <p:sp>
              <p:nvSpPr>
                <p:cNvPr id="38" name="Rectangle 5"/>
                <p:cNvSpPr>
                  <a:spLocks noChangeArrowheads="1"/>
                </p:cNvSpPr>
                <p:nvPr/>
              </p:nvSpPr>
              <p:spPr bwMode="auto">
                <a:xfrm>
                  <a:off x="534" y="1672"/>
                  <a:ext cx="4114" cy="2336"/>
                </a:xfrm>
                <a:prstGeom prst="rect">
                  <a:avLst/>
                </a:prstGeom>
                <a:noFill/>
                <a:ln w="9525">
                  <a:solidFill>
                    <a:srgbClr val="006666"/>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nvGrpSpPr>
                <p:cNvPr id="39" name="Group 6"/>
                <p:cNvGrpSpPr>
                  <a:grpSpLocks/>
                </p:cNvGrpSpPr>
                <p:nvPr/>
              </p:nvGrpSpPr>
              <p:grpSpPr bwMode="auto">
                <a:xfrm>
                  <a:off x="624" y="1728"/>
                  <a:ext cx="3910" cy="2208"/>
                  <a:chOff x="624" y="1728"/>
                  <a:chExt cx="3910" cy="2208"/>
                </a:xfrm>
              </p:grpSpPr>
              <p:sp>
                <p:nvSpPr>
                  <p:cNvPr id="40" name="Line 7"/>
                  <p:cNvSpPr>
                    <a:spLocks noChangeShapeType="1"/>
                  </p:cNvSpPr>
                  <p:nvPr/>
                </p:nvSpPr>
                <p:spPr bwMode="auto">
                  <a:xfrm flipH="1">
                    <a:off x="624" y="2976"/>
                    <a:ext cx="864" cy="0"/>
                  </a:xfrm>
                  <a:prstGeom prst="line">
                    <a:avLst/>
                  </a:prstGeom>
                  <a:noFill/>
                  <a:ln w="28575">
                    <a:solidFill>
                      <a:schemeClr val="tx1"/>
                    </a:solidFill>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8"/>
                  <p:cNvSpPr>
                    <a:spLocks noChangeArrowheads="1"/>
                  </p:cNvSpPr>
                  <p:nvPr/>
                </p:nvSpPr>
                <p:spPr bwMode="auto">
                  <a:xfrm>
                    <a:off x="1104" y="2208"/>
                    <a:ext cx="768" cy="1536"/>
                  </a:xfrm>
                  <a:prstGeom prst="ellipse">
                    <a:avLst/>
                  </a:prstGeom>
                  <a:solidFill>
                    <a:schemeClr val="accent2">
                      <a:alpha val="50195"/>
                    </a:schemeClr>
                  </a:solidFill>
                  <a:ln w="76200">
                    <a:solidFill>
                      <a:srgbClr val="0000F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42" name="Line 9"/>
                  <p:cNvSpPr>
                    <a:spLocks noChangeShapeType="1"/>
                  </p:cNvSpPr>
                  <p:nvPr/>
                </p:nvSpPr>
                <p:spPr bwMode="auto">
                  <a:xfrm>
                    <a:off x="1488" y="2976"/>
                    <a:ext cx="3046" cy="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dirty="0"/>
                  </a:p>
                </p:txBody>
              </p:sp>
              <p:sp>
                <p:nvSpPr>
                  <p:cNvPr id="43" name="Line 10"/>
                  <p:cNvSpPr>
                    <a:spLocks noChangeShapeType="1"/>
                  </p:cNvSpPr>
                  <p:nvPr/>
                </p:nvSpPr>
                <p:spPr bwMode="auto">
                  <a:xfrm flipV="1">
                    <a:off x="1488" y="1728"/>
                    <a:ext cx="0" cy="1248"/>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Line 11"/>
                  <p:cNvSpPr>
                    <a:spLocks noChangeShapeType="1"/>
                  </p:cNvSpPr>
                  <p:nvPr/>
                </p:nvSpPr>
                <p:spPr bwMode="auto">
                  <a:xfrm flipH="1">
                    <a:off x="960" y="2976"/>
                    <a:ext cx="528" cy="960"/>
                  </a:xfrm>
                  <a:prstGeom prst="line">
                    <a:avLst/>
                  </a:prstGeom>
                  <a:noFill/>
                  <a:ln w="28575">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7" name="Oval 20"/>
              <p:cNvSpPr>
                <a:spLocks noChangeArrowheads="1"/>
              </p:cNvSpPr>
              <p:nvPr/>
            </p:nvSpPr>
            <p:spPr bwMode="auto">
              <a:xfrm>
                <a:off x="3530" y="2907"/>
                <a:ext cx="136" cy="136"/>
              </a:xfrm>
              <a:prstGeom prst="ellipse">
                <a:avLst/>
              </a:prstGeom>
              <a:solidFill>
                <a:srgbClr val="00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grpSp>
        <p:grpSp>
          <p:nvGrpSpPr>
            <p:cNvPr id="68" name="Group 48"/>
            <p:cNvGrpSpPr>
              <a:grpSpLocks/>
            </p:cNvGrpSpPr>
            <p:nvPr/>
          </p:nvGrpSpPr>
          <p:grpSpPr bwMode="auto">
            <a:xfrm>
              <a:off x="4197351" y="1254123"/>
              <a:ext cx="4572000" cy="1676400"/>
              <a:chOff x="1488" y="2208"/>
              <a:chExt cx="2880" cy="1056"/>
            </a:xfrm>
          </p:grpSpPr>
          <p:sp>
            <p:nvSpPr>
              <p:cNvPr id="69" name="Line 49"/>
              <p:cNvSpPr>
                <a:spLocks noChangeShapeType="1"/>
              </p:cNvSpPr>
              <p:nvPr/>
            </p:nvSpPr>
            <p:spPr bwMode="auto">
              <a:xfrm>
                <a:off x="3600" y="2976"/>
                <a:ext cx="768" cy="28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50"/>
              <p:cNvSpPr>
                <a:spLocks noChangeShapeType="1"/>
              </p:cNvSpPr>
              <p:nvPr/>
            </p:nvSpPr>
            <p:spPr bwMode="auto">
              <a:xfrm>
                <a:off x="1488" y="2208"/>
                <a:ext cx="2112" cy="768"/>
              </a:xfrm>
              <a:prstGeom prst="line">
                <a:avLst/>
              </a:prstGeom>
              <a:noFill/>
              <a:ln w="19050">
                <a:solidFill>
                  <a:srgbClr val="0000FF"/>
                </a:solidFill>
                <a:prstDash val="dash"/>
                <a:round/>
                <a:headEnd/>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79" name="Oval 71"/>
            <p:cNvSpPr>
              <a:spLocks noChangeArrowheads="1"/>
            </p:cNvSpPr>
            <p:nvPr/>
          </p:nvSpPr>
          <p:spPr bwMode="auto">
            <a:xfrm>
              <a:off x="4121152" y="1177923"/>
              <a:ext cx="152400" cy="152400"/>
            </a:xfrm>
            <a:prstGeom prst="ellipse">
              <a:avLst/>
            </a:prstGeom>
            <a:solidFill>
              <a:srgbClr val="FF000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mc:AlternateContent xmlns:mc="http://schemas.openxmlformats.org/markup-compatibility/2006" xmlns:a14="http://schemas.microsoft.com/office/drawing/2010/main">
          <mc:Choice Requires="a14">
            <p:sp>
              <p:nvSpPr>
                <p:cNvPr id="80" name="矩形 79"/>
                <p:cNvSpPr/>
                <p:nvPr/>
              </p:nvSpPr>
              <p:spPr>
                <a:xfrm>
                  <a:off x="6664133" y="2839288"/>
                  <a:ext cx="2549031"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664133" y="2839288"/>
                  <a:ext cx="2549031" cy="97494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141471" y="776613"/>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solidFill>
                      <a:srgbClr val="FF0000"/>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4141471" y="776613"/>
                  <a:ext cx="168411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645686" y="592092"/>
                  <a:ext cx="1947136" cy="8302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m:rPr>
                                <m:nor/>
                              </m:rPr>
                              <a:rPr lang="zh-CN" altLang="en-US" sz="2800">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ea typeface="Cambria Math" panose="02040503050406030204" pitchFamily="18" charset="0"/>
                                  </a:rPr>
                                  <m:t>𝑅</m:t>
                                </m:r>
                              </m:den>
                            </m:f>
                          </m:e>
                        </m:d>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645686" y="592092"/>
                  <a:ext cx="1947136" cy="83029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3152794" y="1580545"/>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3152794" y="1580545"/>
                  <a:ext cx="48891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3040563" y="3507113"/>
                  <a:ext cx="4633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𝑧</m:t>
                        </m:r>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3040563" y="3507113"/>
                  <a:ext cx="4633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774060" y="355963"/>
                  <a:ext cx="4905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3774060" y="355963"/>
                  <a:ext cx="49058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8673143" y="1955576"/>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8673143" y="1955576"/>
                  <a:ext cx="48570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826216" y="1396881"/>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5826216" y="1396881"/>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3809102" y="1683403"/>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3809102" y="1683403"/>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4012632" y="239712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4012632" y="2397123"/>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356300" y="189057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7356300" y="1890571"/>
                  <a:ext cx="5156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矩形 90"/>
                <p:cNvSpPr/>
                <p:nvPr/>
              </p:nvSpPr>
              <p:spPr>
                <a:xfrm>
                  <a:off x="5132000" y="1939921"/>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91" name="矩形 90"/>
                <p:cNvSpPr>
                  <a:spLocks noRot="1" noChangeAspect="1" noMove="1" noResize="1" noEditPoints="1" noAdjustHandles="1" noChangeArrowheads="1" noChangeShapeType="1" noTextEdit="1"/>
                </p:cNvSpPr>
                <p:nvPr/>
              </p:nvSpPr>
              <p:spPr>
                <a:xfrm>
                  <a:off x="5132000" y="1939921"/>
                  <a:ext cx="485709" cy="523220"/>
                </a:xfrm>
                <a:prstGeom prst="rect">
                  <a:avLst/>
                </a:prstGeom>
                <a:blipFill>
                  <a:blip r:embed="rId13"/>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93" name="矩形 92"/>
              <p:cNvSpPr/>
              <p:nvPr/>
            </p:nvSpPr>
            <p:spPr>
              <a:xfrm>
                <a:off x="547910" y="284469"/>
                <a:ext cx="1914435"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93" name="矩形 92"/>
              <p:cNvSpPr>
                <a:spLocks noRot="1" noChangeAspect="1" noMove="1" noResize="1" noEditPoints="1" noAdjustHandles="1" noChangeArrowheads="1" noChangeShapeType="1" noTextEdit="1"/>
              </p:cNvSpPr>
              <p:nvPr/>
            </p:nvSpPr>
            <p:spPr>
              <a:xfrm>
                <a:off x="547910" y="284469"/>
                <a:ext cx="1914435" cy="1022972"/>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4" name="矩形 93"/>
              <p:cNvSpPr/>
              <p:nvPr/>
            </p:nvSpPr>
            <p:spPr>
              <a:xfrm>
                <a:off x="2231099" y="302950"/>
                <a:ext cx="2256194"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𝑞</m:t>
                          </m:r>
                        </m:sub>
                        <m:sup/>
                        <m:e>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b="0" i="1" smtClean="0">
                                  <a:solidFill>
                                    <a:srgbClr val="0000FF"/>
                                  </a:solidFill>
                                  <a:latin typeface="Cambria Math" panose="02040503050406030204" pitchFamily="18" charset="0"/>
                                  <a:ea typeface="Cambria Math" panose="02040503050406030204" pitchFamily="18" charset="0"/>
                                </a:rPr>
                                <m:t>𝜃</m:t>
                              </m:r>
                            </m:e>
                          </m:func>
                        </m:e>
                      </m:nary>
                    </m:oMath>
                  </m:oMathPara>
                </a14:m>
                <a:endParaRPr lang="zh-CN" altLang="en-US" sz="2800" dirty="0">
                  <a:solidFill>
                    <a:srgbClr val="0000FF"/>
                  </a:solidFill>
                </a:endParaRPr>
              </a:p>
            </p:txBody>
          </p:sp>
        </mc:Choice>
        <mc:Fallback xmlns="">
          <p:sp>
            <p:nvSpPr>
              <p:cNvPr id="94" name="矩形 93"/>
              <p:cNvSpPr>
                <a:spLocks noRot="1" noChangeAspect="1" noMove="1" noResize="1" noEditPoints="1" noAdjustHandles="1" noChangeArrowheads="1" noChangeShapeType="1" noTextEdit="1"/>
              </p:cNvSpPr>
              <p:nvPr/>
            </p:nvSpPr>
            <p:spPr>
              <a:xfrm>
                <a:off x="2231099" y="302950"/>
                <a:ext cx="2256194" cy="1022972"/>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6" name="矩形 95"/>
              <p:cNvSpPr/>
              <p:nvPr/>
            </p:nvSpPr>
            <p:spPr>
              <a:xfrm>
                <a:off x="840858" y="1245170"/>
                <a:ext cx="3068276"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sup>
                        <m:e>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e>
                      </m:nary>
                    </m:oMath>
                  </m:oMathPara>
                </a14:m>
                <a:endParaRPr lang="zh-CN" altLang="en-US" sz="2800" dirty="0">
                  <a:solidFill>
                    <a:srgbClr val="0000FF"/>
                  </a:solidFill>
                </a:endParaRPr>
              </a:p>
            </p:txBody>
          </p:sp>
        </mc:Choice>
        <mc:Fallback xmlns="">
          <p:sp>
            <p:nvSpPr>
              <p:cNvPr id="96" name="矩形 95"/>
              <p:cNvSpPr>
                <a:spLocks noRot="1" noChangeAspect="1" noMove="1" noResize="1" noEditPoints="1" noAdjustHandles="1" noChangeArrowheads="1" noChangeShapeType="1" noTextEdit="1"/>
              </p:cNvSpPr>
              <p:nvPr/>
            </p:nvSpPr>
            <p:spPr>
              <a:xfrm>
                <a:off x="840858" y="1245170"/>
                <a:ext cx="3068276" cy="1061381"/>
              </a:xfrm>
              <a:prstGeom prst="rect">
                <a:avLst/>
              </a:prstGeom>
              <a:blipFill>
                <a:blip r:embed="rId16"/>
                <a:stretch>
                  <a:fillRect/>
                </a:stretch>
              </a:blipFill>
            </p:spPr>
            <p:txBody>
              <a:bodyPr/>
              <a:lstStyle/>
              <a:p>
                <a:r>
                  <a:rPr lang="zh-CN" altLang="en-US">
                    <a:noFill/>
                  </a:rPr>
                  <a:t> </a:t>
                </a:r>
              </a:p>
            </p:txBody>
          </p:sp>
        </mc:Fallback>
      </mc:AlternateContent>
      <p:sp>
        <p:nvSpPr>
          <p:cNvPr id="3" name="任意多边形: 形状 2"/>
          <p:cNvSpPr/>
          <p:nvPr/>
        </p:nvSpPr>
        <p:spPr>
          <a:xfrm>
            <a:off x="10707879" y="2354568"/>
            <a:ext cx="134112" cy="243839"/>
          </a:xfrm>
          <a:custGeom>
            <a:avLst/>
            <a:gdLst>
              <a:gd name="connsiteX0" fmla="*/ 0 w 195072"/>
              <a:gd name="connsiteY0" fmla="*/ 316992 h 316992"/>
              <a:gd name="connsiteX1" fmla="*/ 146304 w 195072"/>
              <a:gd name="connsiteY1" fmla="*/ 207264 h 316992"/>
              <a:gd name="connsiteX2" fmla="*/ 195072 w 195072"/>
              <a:gd name="connsiteY2" fmla="*/ 0 h 316992"/>
            </a:gdLst>
            <a:ahLst/>
            <a:cxnLst>
              <a:cxn ang="0">
                <a:pos x="connsiteX0" y="connsiteY0"/>
              </a:cxn>
              <a:cxn ang="0">
                <a:pos x="connsiteX1" y="connsiteY1"/>
              </a:cxn>
              <a:cxn ang="0">
                <a:pos x="connsiteX2" y="connsiteY2"/>
              </a:cxn>
            </a:cxnLst>
            <a:rect l="l" t="t" r="r" b="b"/>
            <a:pathLst>
              <a:path w="195072" h="316992">
                <a:moveTo>
                  <a:pt x="0" y="316992"/>
                </a:moveTo>
                <a:cubicBezTo>
                  <a:pt x="56896" y="288544"/>
                  <a:pt x="113792" y="260096"/>
                  <a:pt x="146304" y="207264"/>
                </a:cubicBezTo>
                <a:cubicBezTo>
                  <a:pt x="178816" y="154432"/>
                  <a:pt x="186944" y="77216"/>
                  <a:pt x="195072"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 name="文本框 3"/>
              <p:cNvSpPr txBox="1"/>
              <p:nvPr/>
            </p:nvSpPr>
            <p:spPr>
              <a:xfrm>
                <a:off x="10899069" y="2307518"/>
                <a:ext cx="30226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mn-ea"/>
                        </a:rPr>
                        <m:t>𝜃</m:t>
                      </m:r>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10899069" y="2307518"/>
                <a:ext cx="302262" cy="43088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9" name="矩形 98"/>
              <p:cNvSpPr/>
              <p:nvPr/>
            </p:nvSpPr>
            <p:spPr>
              <a:xfrm>
                <a:off x="815267" y="2271187"/>
                <a:ext cx="3353034" cy="9089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𝑞𝑥</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99" name="矩形 98"/>
              <p:cNvSpPr>
                <a:spLocks noRot="1" noChangeAspect="1" noMove="1" noResize="1" noEditPoints="1" noAdjustHandles="1" noChangeArrowheads="1" noChangeShapeType="1" noTextEdit="1"/>
              </p:cNvSpPr>
              <p:nvPr/>
            </p:nvSpPr>
            <p:spPr>
              <a:xfrm>
                <a:off x="815267" y="2271187"/>
                <a:ext cx="3353034" cy="908903"/>
              </a:xfrm>
              <a:prstGeom prst="rect">
                <a:avLst/>
              </a:prstGeom>
              <a:blipFill>
                <a:blip r:embed="rId18"/>
                <a:stretch>
                  <a:fillRect/>
                </a:stretch>
              </a:blipFill>
            </p:spPr>
            <p:txBody>
              <a:bodyPr/>
              <a:lstStyle/>
              <a:p>
                <a:r>
                  <a:rPr lang="zh-CN" altLang="en-US">
                    <a:noFill/>
                  </a:rPr>
                  <a:t> </a:t>
                </a:r>
              </a:p>
            </p:txBody>
          </p:sp>
        </mc:Fallback>
      </mc:AlternateContent>
      <p:grpSp>
        <p:nvGrpSpPr>
          <p:cNvPr id="100" name="Group 27"/>
          <p:cNvGrpSpPr>
            <a:grpSpLocks/>
          </p:cNvGrpSpPr>
          <p:nvPr/>
        </p:nvGrpSpPr>
        <p:grpSpPr bwMode="auto">
          <a:xfrm>
            <a:off x="547910" y="3325474"/>
            <a:ext cx="2209800" cy="838200"/>
            <a:chOff x="576" y="1200"/>
            <a:chExt cx="1392" cy="528"/>
          </a:xfrm>
        </p:grpSpPr>
        <p:sp>
          <p:nvSpPr>
            <p:cNvPr id="101" name="AutoShape 28"/>
            <p:cNvSpPr>
              <a:spLocks noChangeArrowheads="1"/>
            </p:cNvSpPr>
            <p:nvPr/>
          </p:nvSpPr>
          <p:spPr bwMode="auto">
            <a:xfrm>
              <a:off x="576" y="1200"/>
              <a:ext cx="82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a:solidFill>
                  <a:srgbClr val="3333CC"/>
                </a:solidFill>
              </a:endParaRPr>
            </a:p>
          </p:txBody>
        </p:sp>
        <p:sp>
          <p:nvSpPr>
            <p:cNvPr id="103" name="Text Box 29"/>
            <p:cNvSpPr txBox="1">
              <a:spLocks noChangeArrowheads="1"/>
            </p:cNvSpPr>
            <p:nvPr/>
          </p:nvSpPr>
          <p:spPr bwMode="auto">
            <a:xfrm>
              <a:off x="693" y="1296"/>
              <a:ext cx="1275"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CC0000"/>
                  </a:solidFill>
                </a:rPr>
                <a:t>讨 论</a:t>
              </a:r>
            </a:p>
          </p:txBody>
        </p:sp>
      </p:grpSp>
      <mc:AlternateContent xmlns:mc="http://schemas.openxmlformats.org/markup-compatibility/2006" xmlns:a14="http://schemas.microsoft.com/office/drawing/2010/main">
        <mc:Choice Requires="a14">
          <p:sp>
            <p:nvSpPr>
              <p:cNvPr id="106" name="Text Box 32"/>
              <p:cNvSpPr txBox="1">
                <a:spLocks noChangeArrowheads="1"/>
              </p:cNvSpPr>
              <p:nvPr/>
            </p:nvSpPr>
            <p:spPr bwMode="auto">
              <a:xfrm>
                <a:off x="547910" y="4198553"/>
                <a:ext cx="2480950" cy="69621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type="none" w="sm" len="lg"/>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（1）</a:t>
                </a:r>
                <a14:m>
                  <m:oMath xmlns:m="http://schemas.openxmlformats.org/officeDocument/2006/math">
                    <m:r>
                      <a:rPr lang="en-US" altLang="zh-CN" sz="2800" i="1">
                        <a:solidFill>
                          <a:srgbClr val="0000FF"/>
                        </a:solidFill>
                        <a:latin typeface="Cambria Math" panose="02040503050406030204" pitchFamily="18" charset="0"/>
                        <a:ea typeface="+mn-ea"/>
                      </a:rPr>
                      <m:t>𝐸</m:t>
                    </m:r>
                    <m:r>
                      <a:rPr lang="en-US" altLang="zh-CN" sz="280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𝑅</m:t>
                    </m:r>
                  </m:oMath>
                </a14:m>
                <a:endParaRPr lang="zh-CN" altLang="en-US" sz="2800" dirty="0">
                  <a:solidFill>
                    <a:srgbClr val="CC0000"/>
                  </a:solidFill>
                  <a:latin typeface="+mn-ea"/>
                  <a:ea typeface="+mn-ea"/>
                </a:endParaRPr>
              </a:p>
            </p:txBody>
          </p:sp>
        </mc:Choice>
        <mc:Fallback xmlns="">
          <p:sp>
            <p:nvSpPr>
              <p:cNvPr id="106" name="Text Box 32"/>
              <p:cNvSpPr txBox="1">
                <a:spLocks noRot="1" noChangeAspect="1" noMove="1" noResize="1" noEditPoints="1" noAdjustHandles="1" noChangeArrowheads="1" noChangeShapeType="1" noTextEdit="1"/>
              </p:cNvSpPr>
              <p:nvPr/>
            </p:nvSpPr>
            <p:spPr bwMode="auto">
              <a:xfrm>
                <a:off x="547910" y="4198553"/>
                <a:ext cx="2480950" cy="696217"/>
              </a:xfrm>
              <a:prstGeom prst="rect">
                <a:avLst/>
              </a:prstGeom>
              <a:blipFill>
                <a:blip r:embed="rId19"/>
                <a:stretch>
                  <a:fillRect l="-5160" b="-14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
        <p:nvSpPr>
          <p:cNvPr id="107" name="Text Box 34"/>
          <p:cNvSpPr txBox="1">
            <a:spLocks noChangeArrowheads="1"/>
          </p:cNvSpPr>
          <p:nvPr/>
        </p:nvSpPr>
        <p:spPr bwMode="auto">
          <a:xfrm>
            <a:off x="4558423" y="4315398"/>
            <a:ext cx="3657600" cy="519112"/>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rgbClr val="D6009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SzTx/>
              <a:buFontTx/>
              <a:buNone/>
            </a:pPr>
            <a:r>
              <a:rPr lang="zh-CN" altLang="en-US" sz="2800" dirty="0">
                <a:solidFill>
                  <a:srgbClr val="0000FF"/>
                </a:solidFill>
                <a:latin typeface="+mn-ea"/>
                <a:ea typeface="+mn-ea"/>
              </a:rPr>
              <a:t>（点电荷电场强度）</a:t>
            </a:r>
          </a:p>
        </p:txBody>
      </p:sp>
      <mc:AlternateContent xmlns:mc="http://schemas.openxmlformats.org/markup-compatibility/2006" xmlns:a14="http://schemas.microsoft.com/office/drawing/2010/main">
        <mc:Choice Requires="a14">
          <p:sp>
            <p:nvSpPr>
              <p:cNvPr id="114" name="Text Box 37"/>
              <p:cNvSpPr txBox="1">
                <a:spLocks noChangeArrowheads="1"/>
              </p:cNvSpPr>
              <p:nvPr/>
            </p:nvSpPr>
            <p:spPr bwMode="auto">
              <a:xfrm>
                <a:off x="547910" y="4939458"/>
                <a:ext cx="4088427" cy="696217"/>
              </a:xfrm>
              <a:prstGeom prst="rect">
                <a:avLst/>
              </a:prstGeom>
              <a:noFill/>
              <a:ln>
                <a:noFill/>
              </a:ln>
              <a:effectLst/>
              <a:extLst>
                <a:ext uri="{909E8E84-426E-40DD-AFC4-6F175D3DCCD1}">
                  <a14:hiddenFill>
                    <a:solidFill>
                      <a:schemeClr val="accent1"/>
                    </a:solidFill>
                  </a14:hiddenFill>
                </a:ext>
                <a:ext uri="{91240B29-F687-4F45-9708-019B960494DF}">
                  <a14:hiddenLine w="38100">
                    <a:solidFill>
                      <a:schemeClr val="tx1"/>
                    </a:solidFill>
                    <a:miter lim="800000"/>
                    <a:headEnd/>
                    <a:tailEnd type="none" w="sm" len="lg"/>
                  </a14:hiddenLine>
                </a:ext>
                <a:ext uri="{AF507438-7753-43E0-B8FC-AC1667EBCBE1}">
                  <a14:hiddenEffects>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（2）</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CC0000"/>
                    </a:solidFill>
                    <a:latin typeface="+mn-ea"/>
                    <a:ea typeface="+mn-ea"/>
                  </a:rPr>
                  <a:t>，</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en-US" altLang="zh-CN" sz="2800" dirty="0">
                    <a:solidFill>
                      <a:srgbClr val="0000FF"/>
                    </a:solidFill>
                    <a:latin typeface="Cambria Math" panose="02040503050406030204" pitchFamily="18" charset="0"/>
                    <a:ea typeface="Cambria Math" panose="02040503050406030204" pitchFamily="18" charset="0"/>
                  </a:rPr>
                  <a:t> </a:t>
                </a:r>
                <a:endParaRPr lang="zh-CN" altLang="en-US" sz="2800" dirty="0">
                  <a:solidFill>
                    <a:srgbClr val="CC0000"/>
                  </a:solidFill>
                  <a:latin typeface="宋体" panose="02010600030101010101" pitchFamily="2" charset="-122"/>
                </a:endParaRPr>
              </a:p>
            </p:txBody>
          </p:sp>
        </mc:Choice>
        <mc:Fallback xmlns="">
          <p:sp>
            <p:nvSpPr>
              <p:cNvPr id="114" name="Text Box 37"/>
              <p:cNvSpPr txBox="1">
                <a:spLocks noRot="1" noChangeAspect="1" noMove="1" noResize="1" noEditPoints="1" noAdjustHandles="1" noChangeArrowheads="1" noChangeShapeType="1" noTextEdit="1"/>
              </p:cNvSpPr>
              <p:nvPr/>
            </p:nvSpPr>
            <p:spPr bwMode="auto">
              <a:xfrm>
                <a:off x="547910" y="4939458"/>
                <a:ext cx="4088427" cy="696217"/>
              </a:xfrm>
              <a:prstGeom prst="rect">
                <a:avLst/>
              </a:prstGeom>
              <a:blipFill>
                <a:blip r:embed="rId20"/>
                <a:stretch>
                  <a:fillRect l="-3130" b="-14912"/>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矩形 129"/>
              <p:cNvSpPr/>
              <p:nvPr/>
            </p:nvSpPr>
            <p:spPr>
              <a:xfrm>
                <a:off x="2658369" y="4158324"/>
                <a:ext cx="2111412"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30" name="矩形 129"/>
              <p:cNvSpPr>
                <a:spLocks noRot="1" noChangeAspect="1" noMove="1" noResize="1" noEditPoints="1" noAdjustHandles="1" noChangeArrowheads="1" noChangeShapeType="1" noTextEdit="1"/>
              </p:cNvSpPr>
              <p:nvPr/>
            </p:nvSpPr>
            <p:spPr>
              <a:xfrm>
                <a:off x="2658369" y="4158324"/>
                <a:ext cx="2111412" cy="903452"/>
              </a:xfrm>
              <a:prstGeom prst="rect">
                <a:avLst/>
              </a:prstGeom>
              <a:blipFill>
                <a:blip r:embed="rId21"/>
                <a:stretch>
                  <a:fillRect/>
                </a:stretch>
              </a:blipFill>
            </p:spPr>
            <p:txBody>
              <a:bodyPr/>
              <a:lstStyle/>
              <a:p>
                <a:r>
                  <a:rPr lang="zh-CN" altLang="en-US">
                    <a:noFill/>
                  </a:rPr>
                  <a:t> </a:t>
                </a:r>
              </a:p>
            </p:txBody>
          </p:sp>
        </mc:Fallback>
      </mc:AlternateContent>
      <p:sp>
        <p:nvSpPr>
          <p:cNvPr id="131" name="Text Box 37"/>
          <p:cNvSpPr txBox="1">
            <a:spLocks noChangeArrowheads="1"/>
          </p:cNvSpPr>
          <p:nvPr/>
        </p:nvSpPr>
        <p:spPr bwMode="auto">
          <a:xfrm>
            <a:off x="547910" y="5680363"/>
            <a:ext cx="1257362" cy="6962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nSpc>
                <a:spcPct val="140000"/>
              </a:lnSpc>
              <a:spcBef>
                <a:spcPct val="50000"/>
              </a:spcBef>
              <a:buClrTx/>
              <a:buSzTx/>
              <a:buFontTx/>
              <a:buNone/>
            </a:pPr>
            <a:r>
              <a:rPr lang="zh-CN" altLang="en-US" sz="2800" dirty="0">
                <a:solidFill>
                  <a:srgbClr val="CC0000"/>
                </a:solidFill>
                <a:latin typeface="+mn-ea"/>
                <a:ea typeface="+mn-ea"/>
              </a:rPr>
              <a:t>（</a:t>
            </a:r>
            <a:r>
              <a:rPr lang="en-US" altLang="zh-CN" sz="2800" dirty="0">
                <a:solidFill>
                  <a:srgbClr val="CC0000"/>
                </a:solidFill>
                <a:latin typeface="+mn-ea"/>
                <a:ea typeface="+mn-ea"/>
              </a:rPr>
              <a:t>3</a:t>
            </a:r>
            <a:r>
              <a:rPr lang="zh-CN" altLang="en-US" sz="2800" dirty="0">
                <a:solidFill>
                  <a:srgbClr val="CC0000"/>
                </a:solidFill>
                <a:latin typeface="+mn-ea"/>
                <a:ea typeface="+mn-ea"/>
              </a:rPr>
              <a:t>）</a:t>
            </a:r>
            <a:r>
              <a:rPr lang="en-US" altLang="zh-CN" sz="2800" dirty="0">
                <a:solidFill>
                  <a:srgbClr val="0000FF"/>
                </a:solidFill>
                <a:latin typeface="+mn-ea"/>
                <a:ea typeface="+mn-ea"/>
              </a:rPr>
              <a:t> </a:t>
            </a:r>
            <a:endParaRPr lang="zh-CN" altLang="en-US" sz="2800" dirty="0">
              <a:solidFill>
                <a:srgbClr val="CC0000"/>
              </a:solidFill>
              <a:latin typeface="宋体" panose="02010600030101010101" pitchFamily="2" charset="-122"/>
            </a:endParaRPr>
          </a:p>
        </p:txBody>
      </p:sp>
      <mc:AlternateContent xmlns:mc="http://schemas.openxmlformats.org/markup-compatibility/2006" xmlns:a14="http://schemas.microsoft.com/office/drawing/2010/main">
        <mc:Choice Requires="a14">
          <p:sp>
            <p:nvSpPr>
              <p:cNvPr id="5" name="文本框 4"/>
              <p:cNvSpPr txBox="1"/>
              <p:nvPr/>
            </p:nvSpPr>
            <p:spPr>
              <a:xfrm>
                <a:off x="1518841" y="5619449"/>
                <a:ext cx="1202637"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𝑑𝐸</m:t>
                          </m:r>
                        </m:num>
                        <m:den>
                          <m:r>
                            <a:rPr lang="en-US" altLang="zh-CN" sz="2800" i="1">
                              <a:solidFill>
                                <a:srgbClr val="0000FF"/>
                              </a:solidFill>
                              <a:latin typeface="Cambria Math" panose="02040503050406030204" pitchFamily="18" charset="0"/>
                              <a:ea typeface="Cambria Math" panose="02040503050406030204" pitchFamily="18" charset="0"/>
                            </a:rPr>
                            <m:t>𝑑𝑥</m:t>
                          </m:r>
                        </m:den>
                      </m:f>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1518841" y="5619449"/>
                <a:ext cx="1202637" cy="818044"/>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文本框 131"/>
              <p:cNvSpPr txBox="1"/>
              <p:nvPr/>
            </p:nvSpPr>
            <p:spPr>
              <a:xfrm>
                <a:off x="2984344" y="5538346"/>
                <a:ext cx="1820370"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𝑥</m:t>
                      </m:r>
                      <m:r>
                        <a:rPr lang="en-US" altLang="zh-CN" sz="280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2" name="文本框 131"/>
              <p:cNvSpPr txBox="1">
                <a:spLocks noRot="1" noChangeAspect="1" noMove="1" noResize="1" noEditPoints="1" noAdjustHandles="1" noChangeArrowheads="1" noChangeShapeType="1" noTextEdit="1"/>
              </p:cNvSpPr>
              <p:nvPr/>
            </p:nvSpPr>
            <p:spPr>
              <a:xfrm>
                <a:off x="2984344" y="5538346"/>
                <a:ext cx="1820370" cy="904991"/>
              </a:xfrm>
              <a:prstGeom prst="rect">
                <a:avLst/>
              </a:prstGeom>
              <a:blipFill>
                <a:blip r:embed="rId23"/>
                <a:stretch>
                  <a:fillRect/>
                </a:stretch>
              </a:blipFill>
            </p:spPr>
            <p:txBody>
              <a:bodyPr/>
              <a:lstStyle/>
              <a:p>
                <a:r>
                  <a:rPr lang="zh-CN" altLang="en-US">
                    <a:noFill/>
                  </a:rPr>
                  <a:t> </a:t>
                </a:r>
              </a:p>
            </p:txBody>
          </p:sp>
        </mc:Fallback>
      </mc:AlternateContent>
      <p:grpSp>
        <p:nvGrpSpPr>
          <p:cNvPr id="6" name="组合 5"/>
          <p:cNvGrpSpPr/>
          <p:nvPr/>
        </p:nvGrpSpPr>
        <p:grpSpPr>
          <a:xfrm>
            <a:off x="7251693" y="4324482"/>
            <a:ext cx="3838510" cy="2262937"/>
            <a:chOff x="7251693" y="4324482"/>
            <a:chExt cx="3838510" cy="2262937"/>
          </a:xfrm>
        </p:grpSpPr>
        <p:grpSp>
          <p:nvGrpSpPr>
            <p:cNvPr id="118" name="Group 41"/>
            <p:cNvGrpSpPr>
              <a:grpSpLocks/>
            </p:cNvGrpSpPr>
            <p:nvPr/>
          </p:nvGrpSpPr>
          <p:grpSpPr bwMode="auto">
            <a:xfrm>
              <a:off x="7251693" y="4606219"/>
              <a:ext cx="3733800" cy="1981200"/>
              <a:chOff x="3120" y="2784"/>
              <a:chExt cx="2352" cy="1248"/>
            </a:xfrm>
          </p:grpSpPr>
          <p:sp>
            <p:nvSpPr>
              <p:cNvPr id="119" name="Line 42"/>
              <p:cNvSpPr>
                <a:spLocks noChangeShapeType="1"/>
              </p:cNvSpPr>
              <p:nvPr/>
            </p:nvSpPr>
            <p:spPr bwMode="auto">
              <a:xfrm>
                <a:off x="3120" y="3408"/>
                <a:ext cx="2352" cy="0"/>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Line 43"/>
              <p:cNvSpPr>
                <a:spLocks noChangeShapeType="1"/>
              </p:cNvSpPr>
              <p:nvPr/>
            </p:nvSpPr>
            <p:spPr bwMode="auto">
              <a:xfrm flipV="1">
                <a:off x="4224" y="2784"/>
                <a:ext cx="0" cy="1248"/>
              </a:xfrm>
              <a:prstGeom prst="line">
                <a:avLst/>
              </a:prstGeom>
              <a:noFill/>
              <a:ln w="12700">
                <a:solidFill>
                  <a:schemeClr val="tx1"/>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1" name="Line 44"/>
              <p:cNvSpPr>
                <a:spLocks noChangeShapeType="1"/>
              </p:cNvSpPr>
              <p:nvPr/>
            </p:nvSpPr>
            <p:spPr bwMode="auto">
              <a:xfrm>
                <a:off x="3840" y="3408"/>
                <a:ext cx="0" cy="48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2" name="Line 45"/>
              <p:cNvSpPr>
                <a:spLocks noChangeShapeType="1"/>
              </p:cNvSpPr>
              <p:nvPr/>
            </p:nvSpPr>
            <p:spPr bwMode="auto">
              <a:xfrm>
                <a:off x="4608" y="2928"/>
                <a:ext cx="0" cy="480"/>
              </a:xfrm>
              <a:prstGeom prst="line">
                <a:avLst/>
              </a:prstGeom>
              <a:noFill/>
              <a:ln w="12700">
                <a:solidFill>
                  <a:srgbClr val="0000FF"/>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3" name="Freeform 46"/>
              <p:cNvSpPr>
                <a:spLocks/>
              </p:cNvSpPr>
              <p:nvPr/>
            </p:nvSpPr>
            <p:spPr bwMode="auto">
              <a:xfrm>
                <a:off x="3216" y="2904"/>
                <a:ext cx="1920" cy="1008"/>
              </a:xfrm>
              <a:custGeom>
                <a:avLst/>
                <a:gdLst>
                  <a:gd name="T0" fmla="*/ 0 w 1920"/>
                  <a:gd name="T1" fmla="*/ 600 h 1008"/>
                  <a:gd name="T2" fmla="*/ 288 w 1920"/>
                  <a:gd name="T3" fmla="*/ 648 h 1008"/>
                  <a:gd name="T4" fmla="*/ 624 w 1920"/>
                  <a:gd name="T5" fmla="*/ 984 h 1008"/>
                  <a:gd name="T6" fmla="*/ 1008 w 1920"/>
                  <a:gd name="T7" fmla="*/ 504 h 1008"/>
                  <a:gd name="T8" fmla="*/ 1392 w 1920"/>
                  <a:gd name="T9" fmla="*/ 24 h 1008"/>
                  <a:gd name="T10" fmla="*/ 1728 w 1920"/>
                  <a:gd name="T11" fmla="*/ 360 h 1008"/>
                  <a:gd name="T12" fmla="*/ 1920 w 1920"/>
                  <a:gd name="T13" fmla="*/ 408 h 100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920" h="1008">
                    <a:moveTo>
                      <a:pt x="0" y="600"/>
                    </a:moveTo>
                    <a:cubicBezTo>
                      <a:pt x="92" y="592"/>
                      <a:pt x="184" y="584"/>
                      <a:pt x="288" y="648"/>
                    </a:cubicBezTo>
                    <a:cubicBezTo>
                      <a:pt x="392" y="712"/>
                      <a:pt x="504" y="1008"/>
                      <a:pt x="624" y="984"/>
                    </a:cubicBezTo>
                    <a:cubicBezTo>
                      <a:pt x="744" y="960"/>
                      <a:pt x="880" y="664"/>
                      <a:pt x="1008" y="504"/>
                    </a:cubicBezTo>
                    <a:cubicBezTo>
                      <a:pt x="1136" y="344"/>
                      <a:pt x="1272" y="48"/>
                      <a:pt x="1392" y="24"/>
                    </a:cubicBezTo>
                    <a:cubicBezTo>
                      <a:pt x="1512" y="0"/>
                      <a:pt x="1640" y="296"/>
                      <a:pt x="1728" y="360"/>
                    </a:cubicBezTo>
                    <a:cubicBezTo>
                      <a:pt x="1816" y="424"/>
                      <a:pt x="1888" y="400"/>
                      <a:pt x="1920" y="408"/>
                    </a:cubicBezTo>
                  </a:path>
                </a:pathLst>
              </a:custGeom>
              <a:noFill/>
              <a:ln w="38100" cmpd="sng">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mc:AlternateContent xmlns:mc="http://schemas.openxmlformats.org/markup-compatibility/2006" xmlns:a14="http://schemas.microsoft.com/office/drawing/2010/main">
          <mc:Choice Requires="a14">
            <p:sp>
              <p:nvSpPr>
                <p:cNvPr id="133" name="文本框 132"/>
                <p:cNvSpPr txBox="1"/>
                <p:nvPr/>
              </p:nvSpPr>
              <p:spPr>
                <a:xfrm>
                  <a:off x="7716489" y="4656903"/>
                  <a:ext cx="1151469"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3" name="文本框 132"/>
                <p:cNvSpPr txBox="1">
                  <a:spLocks noRot="1" noChangeAspect="1" noMove="1" noResize="1" noEditPoints="1" noAdjustHandles="1" noChangeArrowheads="1" noChangeShapeType="1" noTextEdit="1"/>
                </p:cNvSpPr>
                <p:nvPr/>
              </p:nvSpPr>
              <p:spPr>
                <a:xfrm>
                  <a:off x="7716489" y="4656903"/>
                  <a:ext cx="1151469" cy="90499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文本框 133"/>
                <p:cNvSpPr txBox="1"/>
                <p:nvPr/>
              </p:nvSpPr>
              <p:spPr>
                <a:xfrm>
                  <a:off x="9338311" y="5610474"/>
                  <a:ext cx="823944" cy="90499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rad>
                              <m:radPr>
                                <m:degHide m:val="on"/>
                                <m:ctrlPr>
                                  <a:rPr lang="en-US" altLang="zh-CN" sz="2800" i="1">
                                    <a:solidFill>
                                      <a:srgbClr val="0000FF"/>
                                    </a:solidFill>
                                    <a:latin typeface="Cambria Math"/>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2</m:t>
                                </m:r>
                              </m:e>
                            </m:rad>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134" name="文本框 133"/>
                <p:cNvSpPr txBox="1">
                  <a:spLocks noRot="1" noChangeAspect="1" noMove="1" noResize="1" noEditPoints="1" noAdjustHandles="1" noChangeArrowheads="1" noChangeShapeType="1" noTextEdit="1"/>
                </p:cNvSpPr>
                <p:nvPr/>
              </p:nvSpPr>
              <p:spPr>
                <a:xfrm>
                  <a:off x="9338311" y="5610474"/>
                  <a:ext cx="823944" cy="90499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10604493" y="5100751"/>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10604493" y="5100751"/>
                  <a:ext cx="485710"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8916157" y="4324482"/>
                  <a:ext cx="5225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8916157" y="4324482"/>
                  <a:ext cx="522515"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8891845" y="550054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37" name="矩形 136"/>
                <p:cNvSpPr>
                  <a:spLocks noRot="1" noChangeAspect="1" noMove="1" noResize="1" noEditPoints="1" noAdjustHandles="1" noChangeArrowheads="1" noChangeShapeType="1" noTextEdit="1"/>
                </p:cNvSpPr>
                <p:nvPr/>
              </p:nvSpPr>
              <p:spPr>
                <a:xfrm>
                  <a:off x="8891845" y="5500545"/>
                  <a:ext cx="534890" cy="523220"/>
                </a:xfrm>
                <a:prstGeom prst="rect">
                  <a:avLst/>
                </a:prstGeom>
                <a:blipFill>
                  <a:blip r:embed="rId28"/>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52163172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3"/>
                                        </p:tgtEl>
                                        <p:attrNameLst>
                                          <p:attrName>style.visibility</p:attrName>
                                        </p:attrNameLst>
                                      </p:cBhvr>
                                      <p:to>
                                        <p:strVal val="visible"/>
                                      </p:to>
                                    </p:set>
                                    <p:animEffect transition="in" filter="wipe(left)">
                                      <p:cBhvr>
                                        <p:cTn id="17" dur="500"/>
                                        <p:tgtEl>
                                          <p:spTgt spid="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4"/>
                                        </p:tgtEl>
                                        <p:attrNameLst>
                                          <p:attrName>style.visibility</p:attrName>
                                        </p:attrNameLst>
                                      </p:cBhvr>
                                      <p:to>
                                        <p:strVal val="visible"/>
                                      </p:to>
                                    </p:set>
                                    <p:animEffect transition="in" filter="wipe(left)">
                                      <p:cBhvr>
                                        <p:cTn id="22" dur="500"/>
                                        <p:tgtEl>
                                          <p:spTgt spid="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left)">
                                      <p:cBhvr>
                                        <p:cTn id="27" dur="500"/>
                                        <p:tgtEl>
                                          <p:spTgt spid="9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9"/>
                                        </p:tgtEl>
                                        <p:attrNameLst>
                                          <p:attrName>style.visibility</p:attrName>
                                        </p:attrNameLst>
                                      </p:cBhvr>
                                      <p:to>
                                        <p:strVal val="visible"/>
                                      </p:to>
                                    </p:set>
                                    <p:animEffect transition="in" filter="wipe(left)">
                                      <p:cBhvr>
                                        <p:cTn id="32" dur="500"/>
                                        <p:tgtEl>
                                          <p:spTgt spid="9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box(in)">
                                      <p:cBhvr>
                                        <p:cTn id="37" dur="500"/>
                                        <p:tgtEl>
                                          <p:spTgt spid="10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6"/>
                                        </p:tgtEl>
                                        <p:attrNameLst>
                                          <p:attrName>style.visibility</p:attrName>
                                        </p:attrNameLst>
                                      </p:cBhvr>
                                      <p:to>
                                        <p:strVal val="visible"/>
                                      </p:to>
                                    </p:set>
                                    <p:animEffect transition="in" filter="wipe(left)">
                                      <p:cBhvr>
                                        <p:cTn id="42" dur="500"/>
                                        <p:tgtEl>
                                          <p:spTgt spid="10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0"/>
                                        </p:tgtEl>
                                        <p:attrNameLst>
                                          <p:attrName>style.visibility</p:attrName>
                                        </p:attrNameLst>
                                      </p:cBhvr>
                                      <p:to>
                                        <p:strVal val="visible"/>
                                      </p:to>
                                    </p:set>
                                    <p:animEffect transition="in" filter="wipe(left)">
                                      <p:cBhvr>
                                        <p:cTn id="47" dur="500"/>
                                        <p:tgtEl>
                                          <p:spTgt spid="13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7"/>
                                        </p:tgtEl>
                                        <p:attrNameLst>
                                          <p:attrName>style.visibility</p:attrName>
                                        </p:attrNameLst>
                                      </p:cBhvr>
                                      <p:to>
                                        <p:strVal val="visible"/>
                                      </p:to>
                                    </p:set>
                                    <p:animEffect transition="in" filter="wipe(left)">
                                      <p:cBhvr>
                                        <p:cTn id="52" dur="500"/>
                                        <p:tgtEl>
                                          <p:spTgt spid="10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wipe(left)">
                                      <p:cBhvr>
                                        <p:cTn id="57" dur="500"/>
                                        <p:tgtEl>
                                          <p:spTgt spid="11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1"/>
                                        </p:tgtEl>
                                        <p:attrNameLst>
                                          <p:attrName>style.visibility</p:attrName>
                                        </p:attrNameLst>
                                      </p:cBhvr>
                                      <p:to>
                                        <p:strVal val="visible"/>
                                      </p:to>
                                    </p:set>
                                    <p:animEffect transition="in" filter="wipe(left)">
                                      <p:cBhvr>
                                        <p:cTn id="62" dur="500"/>
                                        <p:tgtEl>
                                          <p:spTgt spid="13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animEffect transition="in" filter="wipe(left)">
                                      <p:cBhvr>
                                        <p:cTn id="67" dur="500"/>
                                        <p:tgtEl>
                                          <p:spTgt spid="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32"/>
                                        </p:tgtEl>
                                        <p:attrNameLst>
                                          <p:attrName>style.visibility</p:attrName>
                                        </p:attrNameLst>
                                      </p:cBhvr>
                                      <p:to>
                                        <p:strVal val="visible"/>
                                      </p:to>
                                    </p:set>
                                    <p:animEffect transition="in" filter="wipe(left)">
                                      <p:cBhvr>
                                        <p:cTn id="72" dur="500"/>
                                        <p:tgtEl>
                                          <p:spTgt spid="13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wipe(left)">
                                      <p:cBhvr>
                                        <p:cTn id="7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p:bldP spid="94" grpId="0"/>
      <p:bldP spid="96" grpId="0"/>
      <p:bldP spid="3" grpId="0" animBg="1"/>
      <p:bldP spid="4" grpId="0"/>
      <p:bldP spid="99" grpId="0"/>
      <p:bldP spid="106" grpId="0"/>
      <p:bldP spid="107" grpId="0"/>
      <p:bldP spid="114" grpId="0"/>
      <p:bldP spid="130" grpId="0"/>
      <p:bldP spid="131" grpId="0"/>
      <p:bldP spid="5" grpId="0"/>
      <p:bldP spid="13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2422" name="Text Box 3"/>
              <p:cNvSpPr txBox="1">
                <a:spLocks noChangeArrowheads="1"/>
              </p:cNvSpPr>
              <p:nvPr/>
            </p:nvSpPr>
            <p:spPr bwMode="auto">
              <a:xfrm>
                <a:off x="512525" y="585787"/>
                <a:ext cx="9796463" cy="946150"/>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例：均匀带电圆盘轴线上一点的场强。设圆盘带电量为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ea typeface="微软雅黑" panose="020B0503020204020204" pitchFamily="34" charset="-122"/>
                  </a:rPr>
                  <a:t>，半径为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ea typeface="微软雅黑" panose="020B0503020204020204" pitchFamily="34" charset="-122"/>
                  </a:rPr>
                  <a:t>。</a:t>
                </a:r>
                <a:endParaRPr lang="zh-CN" altLang="en-US" sz="2800" dirty="0">
                  <a:solidFill>
                    <a:srgbClr val="0000FF"/>
                  </a:solidFill>
                  <a:ea typeface="微软雅黑" panose="020B0503020204020204" pitchFamily="34" charset="-122"/>
                </a:endParaRPr>
              </a:p>
            </p:txBody>
          </p:sp>
        </mc:Choice>
        <mc:Fallback xmlns="">
          <p:sp>
            <p:nvSpPr>
              <p:cNvPr id="102422" name="Text Box 3"/>
              <p:cNvSpPr txBox="1">
                <a:spLocks noRot="1" noChangeAspect="1" noMove="1" noResize="1" noEditPoints="1" noAdjustHandles="1" noChangeArrowheads="1" noChangeShapeType="1" noTextEdit="1"/>
              </p:cNvSpPr>
              <p:nvPr/>
            </p:nvSpPr>
            <p:spPr bwMode="auto">
              <a:xfrm>
                <a:off x="512525" y="585787"/>
                <a:ext cx="9796463" cy="946150"/>
              </a:xfrm>
              <a:prstGeom prst="rect">
                <a:avLst/>
              </a:prstGeom>
              <a:blipFill>
                <a:blip r:embed="rId3"/>
                <a:stretch>
                  <a:fillRect l="-1245" t="-6452" r="-1307"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406" name="Text Box 6"/>
              <p:cNvSpPr txBox="1">
                <a:spLocks noChangeArrowheads="1"/>
              </p:cNvSpPr>
              <p:nvPr/>
            </p:nvSpPr>
            <p:spPr bwMode="auto">
              <a:xfrm>
                <a:off x="531573" y="1684338"/>
                <a:ext cx="7302501" cy="954107"/>
              </a:xfrm>
              <a:prstGeom prst="rect">
                <a:avLst/>
              </a:prstGeom>
              <a:noFill/>
              <a:ln>
                <a:noFill/>
              </a:ln>
              <a:extLst>
                <a:ext uri="{909E8E84-426E-40DD-AFC4-6F175D3DCCD1}">
                  <a14:hiddenFill>
                    <a:solidFill>
                      <a:srgbClr val="FFFFFF"/>
                    </a:solidFill>
                  </a14:hiddenFill>
                </a:ext>
                <a:ext uri="{91240B29-F687-4F45-9708-019B960494DF}">
                  <a14:hiddenLine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解：带电圆盘可看成许多同心的圆环组成，取一半径为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kumimoji="0" lang="zh-CN" altLang="en-US" sz="2800" dirty="0">
                    <a:solidFill>
                      <a:srgbClr val="0000FF"/>
                    </a:solidFill>
                    <a:ea typeface="微软雅黑" panose="020B0503020204020204" pitchFamily="34" charset="-122"/>
                  </a:rPr>
                  <a:t>，宽度为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𝑟</m:t>
                    </m:r>
                  </m:oMath>
                </a14:m>
                <a:r>
                  <a:rPr kumimoji="0" lang="zh-CN" altLang="en-US" sz="2800" dirty="0">
                    <a:solidFill>
                      <a:srgbClr val="0000FF"/>
                    </a:solidFill>
                    <a:ea typeface="微软雅黑" panose="020B0503020204020204" pitchFamily="34" charset="-122"/>
                  </a:rPr>
                  <a:t>的细圆环，其带电量</a:t>
                </a:r>
                <a:endParaRPr lang="zh-CN" altLang="en-US" sz="2800" dirty="0">
                  <a:solidFill>
                    <a:srgbClr val="0000FF"/>
                  </a:solidFill>
                  <a:ea typeface="微软雅黑" panose="020B0503020204020204" pitchFamily="34" charset="-122"/>
                </a:endParaRPr>
              </a:p>
            </p:txBody>
          </p:sp>
        </mc:Choice>
        <mc:Fallback xmlns="">
          <p:sp>
            <p:nvSpPr>
              <p:cNvPr id="102406" name="Text Box 6"/>
              <p:cNvSpPr txBox="1">
                <a:spLocks noRot="1" noChangeAspect="1" noMove="1" noResize="1" noEditPoints="1" noAdjustHandles="1" noChangeArrowheads="1" noChangeShapeType="1" noTextEdit="1"/>
              </p:cNvSpPr>
              <p:nvPr/>
            </p:nvSpPr>
            <p:spPr bwMode="auto">
              <a:xfrm>
                <a:off x="531573" y="1684338"/>
                <a:ext cx="7302501" cy="954107"/>
              </a:xfrm>
              <a:prstGeom prst="rect">
                <a:avLst/>
              </a:prstGeom>
              <a:blipFill>
                <a:blip r:embed="rId4"/>
                <a:stretch>
                  <a:fillRect l="-1669" t="-6369" r="-1753"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2" name="组合 1"/>
          <p:cNvGrpSpPr/>
          <p:nvPr/>
        </p:nvGrpSpPr>
        <p:grpSpPr>
          <a:xfrm>
            <a:off x="7408624" y="2051423"/>
            <a:ext cx="2655613" cy="3514352"/>
            <a:chOff x="7408624" y="2051423"/>
            <a:chExt cx="2655613" cy="3514352"/>
          </a:xfrm>
        </p:grpSpPr>
        <p:grpSp>
          <p:nvGrpSpPr>
            <p:cNvPr id="3" name="Group 13"/>
            <p:cNvGrpSpPr>
              <a:grpSpLocks/>
            </p:cNvGrpSpPr>
            <p:nvPr/>
          </p:nvGrpSpPr>
          <p:grpSpPr bwMode="auto">
            <a:xfrm>
              <a:off x="7408624" y="2279650"/>
              <a:ext cx="2320925" cy="3286125"/>
              <a:chOff x="3978" y="848"/>
              <a:chExt cx="1462" cy="2070"/>
            </a:xfrm>
          </p:grpSpPr>
          <p:sp>
            <p:nvSpPr>
              <p:cNvPr id="4" name="Oval 14"/>
              <p:cNvSpPr>
                <a:spLocks noChangeArrowheads="1"/>
              </p:cNvSpPr>
              <p:nvPr/>
            </p:nvSpPr>
            <p:spPr bwMode="auto">
              <a:xfrm>
                <a:off x="3978" y="2242"/>
                <a:ext cx="1462" cy="676"/>
              </a:xfrm>
              <a:prstGeom prst="ellipse">
                <a:avLst/>
              </a:prstGeom>
              <a:noFill/>
              <a:ln w="41275" cap="sq">
                <a:solidFill>
                  <a:srgbClr val="99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02410" name="Oval 15"/>
              <p:cNvSpPr>
                <a:spLocks noChangeArrowheads="1"/>
              </p:cNvSpPr>
              <p:nvPr/>
            </p:nvSpPr>
            <p:spPr bwMode="auto">
              <a:xfrm>
                <a:off x="4131" y="2352"/>
                <a:ext cx="1149" cy="432"/>
              </a:xfrm>
              <a:prstGeom prst="ellipse">
                <a:avLst/>
              </a:prstGeom>
              <a:noFill/>
              <a:ln w="136525" cap="sq">
                <a:solidFill>
                  <a:srgbClr val="CC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02411" name="Line 16"/>
              <p:cNvSpPr>
                <a:spLocks noChangeShapeType="1"/>
              </p:cNvSpPr>
              <p:nvPr/>
            </p:nvSpPr>
            <p:spPr bwMode="auto">
              <a:xfrm flipV="1">
                <a:off x="4706" y="848"/>
                <a:ext cx="0" cy="1766"/>
              </a:xfrm>
              <a:prstGeom prst="line">
                <a:avLst/>
              </a:prstGeom>
              <a:noFill/>
              <a:ln w="41275"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2" name="Line 17"/>
              <p:cNvSpPr>
                <a:spLocks noChangeShapeType="1"/>
              </p:cNvSpPr>
              <p:nvPr/>
            </p:nvSpPr>
            <p:spPr bwMode="auto">
              <a:xfrm flipH="1" flipV="1">
                <a:off x="4665" y="1440"/>
                <a:ext cx="595" cy="1153"/>
              </a:xfrm>
              <a:prstGeom prst="line">
                <a:avLst/>
              </a:prstGeom>
              <a:noFill/>
              <a:ln w="38100" cap="sq">
                <a:solidFill>
                  <a:schemeClr val="tx1"/>
                </a:solidFill>
                <a:round/>
                <a:headEnd type="none" w="sm" len="sm"/>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3" name="Line 18"/>
              <p:cNvSpPr>
                <a:spLocks noChangeShapeType="1"/>
              </p:cNvSpPr>
              <p:nvPr/>
            </p:nvSpPr>
            <p:spPr bwMode="auto">
              <a:xfrm>
                <a:off x="4692" y="2592"/>
                <a:ext cx="558" cy="0"/>
              </a:xfrm>
              <a:prstGeom prst="line">
                <a:avLst/>
              </a:prstGeom>
              <a:noFill/>
              <a:ln w="38100"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14" name="Line 19"/>
              <p:cNvSpPr>
                <a:spLocks noChangeShapeType="1"/>
              </p:cNvSpPr>
              <p:nvPr/>
            </p:nvSpPr>
            <p:spPr bwMode="auto">
              <a:xfrm flipH="1" flipV="1">
                <a:off x="4487" y="1136"/>
                <a:ext cx="205" cy="336"/>
              </a:xfrm>
              <a:prstGeom prst="line">
                <a:avLst/>
              </a:prstGeom>
              <a:noFill/>
              <a:ln w="41275" cap="sq">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02421" name="Line 26"/>
              <p:cNvSpPr>
                <a:spLocks noChangeShapeType="1"/>
              </p:cNvSpPr>
              <p:nvPr/>
            </p:nvSpPr>
            <p:spPr bwMode="auto">
              <a:xfrm flipH="1">
                <a:off x="4224" y="2592"/>
                <a:ext cx="480" cy="240"/>
              </a:xfrm>
              <a:prstGeom prst="line">
                <a:avLst/>
              </a:prstGeom>
              <a:noFill/>
              <a:ln w="38100" cap="sq">
                <a:solidFill>
                  <a:schemeClr val="tx1"/>
                </a:solidFill>
                <a:round/>
                <a:headEnd type="none" w="med" len="me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5" name="矩形 24"/>
                <p:cNvSpPr/>
                <p:nvPr/>
              </p:nvSpPr>
              <p:spPr>
                <a:xfrm>
                  <a:off x="8507329" y="3028424"/>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8507329" y="3028424"/>
                  <a:ext cx="515654" cy="52786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8168490" y="2421715"/>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8168490" y="2421715"/>
                  <a:ext cx="515654" cy="52786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42099" y="2051423"/>
                  <a:ext cx="485710"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542099" y="2051423"/>
                  <a:ext cx="485710" cy="52786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595629" y="2437452"/>
                  <a:ext cx="742319" cy="580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7595629" y="2437452"/>
                  <a:ext cx="742319" cy="5805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745434" y="465349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745434" y="4653499"/>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294414" y="4419380"/>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294414" y="4419380"/>
                  <a:ext cx="69730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7883297" y="4803755"/>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7883297" y="4803755"/>
                  <a:ext cx="52379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392386" y="4767043"/>
                  <a:ext cx="6718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𝑑𝑟</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392386" y="4767043"/>
                  <a:ext cx="671851" cy="523220"/>
                </a:xfrm>
                <a:prstGeom prst="rect">
                  <a:avLst/>
                </a:prstGeom>
                <a:blipFill>
                  <a:blip r:embed="rId12"/>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4" name="矩形 33"/>
              <p:cNvSpPr/>
              <p:nvPr/>
            </p:nvSpPr>
            <p:spPr>
              <a:xfrm>
                <a:off x="511751" y="3042315"/>
                <a:ext cx="234583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𝑟𝑑𝑟</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11751" y="3042315"/>
                <a:ext cx="234583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3083962" y="2809430"/>
                <a:ext cx="4004430" cy="98898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𝑑𝑞𝑥</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3/</m:t>
                              </m:r>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3083962" y="2809430"/>
                <a:ext cx="4004430" cy="98898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31573" y="3945530"/>
                <a:ext cx="4152483"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𝑑𝑟</m:t>
                              </m:r>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3/2</m:t>
                                  </m:r>
                                </m:sup>
                              </m:sSup>
                            </m:den>
                          </m:f>
                        </m:e>
                      </m:nary>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31573" y="3945530"/>
                <a:ext cx="4152483" cy="106138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022500" y="5176719"/>
                <a:ext cx="4234685" cy="92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begChr m:val="["/>
                          <m:endChr m:val="]"/>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p>
                              </m:sSup>
                            </m:den>
                          </m:f>
                        </m:e>
                      </m:d>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22500" y="5176719"/>
                <a:ext cx="4234685" cy="92083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84738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2422"/>
                                        </p:tgtEl>
                                        <p:attrNameLst>
                                          <p:attrName>style.visibility</p:attrName>
                                        </p:attrNameLst>
                                      </p:cBhvr>
                                      <p:to>
                                        <p:strVal val="visible"/>
                                      </p:to>
                                    </p:set>
                                    <p:animEffect transition="in" filter="wipe(left)">
                                      <p:cBhvr>
                                        <p:cTn id="7" dur="500"/>
                                        <p:tgtEl>
                                          <p:spTgt spid="10242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2406"/>
                                        </p:tgtEl>
                                        <p:attrNameLst>
                                          <p:attrName>style.visibility</p:attrName>
                                        </p:attrNameLst>
                                      </p:cBhvr>
                                      <p:to>
                                        <p:strVal val="visible"/>
                                      </p:to>
                                    </p:set>
                                    <p:animEffect transition="in" filter="wipe(left)">
                                      <p:cBhvr>
                                        <p:cTn id="16" dur="500"/>
                                        <p:tgtEl>
                                          <p:spTgt spid="102406"/>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4"/>
                                        </p:tgtEl>
                                        <p:attrNameLst>
                                          <p:attrName>style.visibility</p:attrName>
                                        </p:attrNameLst>
                                      </p:cBhvr>
                                      <p:to>
                                        <p:strVal val="visible"/>
                                      </p:to>
                                    </p:set>
                                    <p:animEffect transition="in" filter="wipe(left)">
                                      <p:cBhvr>
                                        <p:cTn id="21" dur="500"/>
                                        <p:tgtEl>
                                          <p:spTgt spid="34"/>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left)">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wipe(left)">
                                      <p:cBhvr>
                                        <p:cTn id="31" dur="500"/>
                                        <p:tgtEl>
                                          <p:spTgt spid="36"/>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wipe(left)">
                                      <p:cBhvr>
                                        <p:cTn id="36"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22" grpId="0"/>
      <p:bldP spid="102406" grpId="0"/>
      <p:bldP spid="34" grpId="0"/>
      <p:bldP spid="35" grpId="0"/>
      <p:bldP spid="36" grpId="0"/>
      <p:bldP spid="3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ext Box 3"/>
          <p:cNvSpPr txBox="1">
            <a:spLocks noChangeArrowheads="1"/>
          </p:cNvSpPr>
          <p:nvPr/>
        </p:nvSpPr>
        <p:spPr bwMode="auto">
          <a:xfrm>
            <a:off x="642232" y="4858911"/>
            <a:ext cx="703750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在远离带电圆面处，相当于点电荷的场强。</a:t>
            </a:r>
            <a:endParaRPr lang="zh-CN" altLang="en-US" sz="2800" dirty="0">
              <a:solidFill>
                <a:srgbClr val="0000FF"/>
              </a:solidFill>
              <a:ea typeface="微软雅黑" panose="020B0503020204020204" pitchFamily="34" charset="-122"/>
            </a:endParaRPr>
          </a:p>
        </p:txBody>
      </p:sp>
      <p:sp>
        <p:nvSpPr>
          <p:cNvPr id="103428" name="Text Box 4"/>
          <p:cNvSpPr txBox="1">
            <a:spLocks noChangeArrowheads="1"/>
          </p:cNvSpPr>
          <p:nvPr/>
        </p:nvSpPr>
        <p:spPr bwMode="auto">
          <a:xfrm>
            <a:off x="642232" y="2609513"/>
            <a:ext cx="884088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相当于无限大带电平面附近的电场，可看成是均匀场，</a:t>
            </a:r>
          </a:p>
          <a:p>
            <a:pPr algn="just">
              <a:spcBef>
                <a:spcPct val="0"/>
              </a:spcBef>
              <a:buClrTx/>
              <a:buSzTx/>
              <a:buFontTx/>
              <a:buNone/>
            </a:pPr>
            <a:r>
              <a:rPr kumimoji="0" lang="zh-CN" altLang="en-US" sz="2800" dirty="0">
                <a:solidFill>
                  <a:srgbClr val="0000FF"/>
                </a:solidFill>
                <a:ea typeface="微软雅黑" panose="020B0503020204020204" pitchFamily="34" charset="-122"/>
              </a:rPr>
              <a:t>场强垂直于板面，正负由电荷的符号决定。</a:t>
            </a:r>
            <a:endParaRPr lang="zh-CN" altLang="en-US" sz="2800" dirty="0">
              <a:solidFill>
                <a:srgbClr val="0000FF"/>
              </a:solidFill>
              <a:ea typeface="微软雅黑" panose="020B0503020204020204" pitchFamily="34" charset="-122"/>
            </a:endParaRPr>
          </a:p>
        </p:txBody>
      </p:sp>
      <p:sp>
        <p:nvSpPr>
          <p:cNvPr id="104461" name="Text Box 7"/>
          <p:cNvSpPr txBox="1">
            <a:spLocks noChangeArrowheads="1"/>
          </p:cNvSpPr>
          <p:nvPr/>
        </p:nvSpPr>
        <p:spPr bwMode="auto">
          <a:xfrm>
            <a:off x="642232" y="1863888"/>
            <a:ext cx="1897063"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讨论：</a:t>
            </a:r>
            <a:r>
              <a:rPr kumimoji="0" lang="en-US" altLang="zh-CN" sz="2800" dirty="0">
                <a:solidFill>
                  <a:srgbClr val="0000FF"/>
                </a:solidFill>
                <a:ea typeface="微软雅黑" panose="020B0503020204020204" pitchFamily="34" charset="-122"/>
              </a:rPr>
              <a:t>1.</a:t>
            </a:r>
            <a:r>
              <a:rPr kumimoji="0" lang="zh-CN" altLang="en-US" sz="2800" dirty="0">
                <a:solidFill>
                  <a:srgbClr val="0000FF"/>
                </a:solidFill>
                <a:ea typeface="微软雅黑" panose="020B0503020204020204" pitchFamily="34" charset="-122"/>
              </a:rPr>
              <a:t>当</a:t>
            </a:r>
            <a:endParaRPr kumimoji="0" lang="zh-CN" altLang="en-US" sz="2400" dirty="0">
              <a:solidFill>
                <a:srgbClr val="0000FF"/>
              </a:solidFill>
              <a:ea typeface="微软雅黑" panose="020B0503020204020204" pitchFamily="34" charset="-122"/>
            </a:endParaRPr>
          </a:p>
        </p:txBody>
      </p:sp>
      <p:sp>
        <p:nvSpPr>
          <p:cNvPr id="104460" name="Text Box 11"/>
          <p:cNvSpPr txBox="1">
            <a:spLocks noChangeArrowheads="1"/>
          </p:cNvSpPr>
          <p:nvPr/>
        </p:nvSpPr>
        <p:spPr bwMode="auto">
          <a:xfrm>
            <a:off x="642232" y="3888863"/>
            <a:ext cx="1897063" cy="523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讨论：</a:t>
            </a:r>
            <a:r>
              <a:rPr kumimoji="0" lang="en-US" altLang="zh-CN" sz="2800" dirty="0">
                <a:solidFill>
                  <a:srgbClr val="0000FF"/>
                </a:solidFill>
                <a:ea typeface="微软雅黑" panose="020B0503020204020204" pitchFamily="34" charset="-122"/>
              </a:rPr>
              <a:t>2.</a:t>
            </a:r>
            <a:r>
              <a:rPr kumimoji="0" lang="zh-CN" altLang="en-US" sz="2800" dirty="0">
                <a:solidFill>
                  <a:srgbClr val="0000FF"/>
                </a:solidFill>
                <a:ea typeface="微软雅黑" panose="020B0503020204020204" pitchFamily="34" charset="-122"/>
              </a:rPr>
              <a:t>当</a:t>
            </a:r>
            <a:endParaRPr lang="zh-CN" altLang="en-US" sz="2800" dirty="0">
              <a:solidFill>
                <a:srgbClr val="0000FF"/>
              </a:solidFill>
              <a:ea typeface="微软雅黑" panose="020B0503020204020204" pitchFamily="34" charset="-122"/>
            </a:endParaRPr>
          </a:p>
        </p:txBody>
      </p:sp>
      <p:sp>
        <p:nvSpPr>
          <p:cNvPr id="103437" name="Text Box 13"/>
          <p:cNvSpPr txBox="1">
            <a:spLocks noChangeArrowheads="1"/>
          </p:cNvSpPr>
          <p:nvPr/>
        </p:nvSpPr>
        <p:spPr bwMode="auto">
          <a:xfrm>
            <a:off x="642232" y="5695453"/>
            <a:ext cx="29498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en-US" altLang="zh-CN" sz="2800" dirty="0">
                <a:solidFill>
                  <a:srgbClr val="0000FF"/>
                </a:solidFill>
                <a:ea typeface="微软雅黑" panose="020B0503020204020204" pitchFamily="34" charset="-122"/>
              </a:rPr>
              <a:t>[</a:t>
            </a:r>
            <a:r>
              <a:rPr lang="zh-CN" altLang="en-US" sz="2800" dirty="0">
                <a:solidFill>
                  <a:srgbClr val="0000FF"/>
                </a:solidFill>
                <a:ea typeface="微软雅黑" panose="020B0503020204020204" pitchFamily="34" charset="-122"/>
              </a:rPr>
              <a:t>附录</a:t>
            </a:r>
            <a:r>
              <a:rPr lang="en-US" altLang="zh-CN" sz="2800" dirty="0">
                <a:solidFill>
                  <a:srgbClr val="0000FF"/>
                </a:solidFill>
                <a:ea typeface="微软雅黑" panose="020B0503020204020204" pitchFamily="34" charset="-122"/>
              </a:rPr>
              <a:t>]</a:t>
            </a:r>
            <a:r>
              <a:rPr lang="zh-CN" altLang="en-US" sz="2800" dirty="0">
                <a:solidFill>
                  <a:srgbClr val="0000FF"/>
                </a:solidFill>
                <a:ea typeface="微软雅黑" panose="020B0503020204020204" pitchFamily="34" charset="-122"/>
              </a:rPr>
              <a:t>泰勒展开：</a:t>
            </a:r>
          </a:p>
        </p:txBody>
      </p:sp>
      <mc:AlternateContent xmlns:mc="http://schemas.openxmlformats.org/markup-compatibility/2006" xmlns:a14="http://schemas.microsoft.com/office/drawing/2010/main">
        <mc:Choice Requires="a14">
          <p:sp>
            <p:nvSpPr>
              <p:cNvPr id="15" name="矩形 14"/>
              <p:cNvSpPr/>
              <p:nvPr/>
            </p:nvSpPr>
            <p:spPr>
              <a:xfrm>
                <a:off x="642232" y="496884"/>
                <a:ext cx="4564711" cy="92083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begChr m:val="["/>
                          <m:endChr m:val="]"/>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/2</m:t>
                                  </m:r>
                                </m:sup>
                              </m:sSup>
                            </m:den>
                          </m:f>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642232" y="496884"/>
                <a:ext cx="4564711" cy="92083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486202" y="1852134"/>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486202" y="1852134"/>
                <a:ext cx="124559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4238324" y="1675606"/>
                <a:ext cx="1512915"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r>
                            <a:rPr lang="en-US" altLang="zh-CN" sz="2800" b="0" i="1" smtClean="0">
                              <a:solidFill>
                                <a:srgbClr val="FF0000"/>
                              </a:solidFill>
                              <a:latin typeface="Cambria Math" panose="02040503050406030204" pitchFamily="18" charset="0"/>
                              <a:ea typeface="Cambria Math" panose="02040503050406030204" pitchFamily="18" charset="0"/>
                            </a:rPr>
                            <m:t>2</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238324" y="1675606"/>
                <a:ext cx="1512915" cy="900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378523" y="3860717"/>
                <a:ext cx="12455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378523" y="3860717"/>
                <a:ext cx="12455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940678" y="3635755"/>
                <a:ext cx="2108206"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zh-CN" altLang="en-US" sz="2800" i="1">
                              <a:solidFill>
                                <a:srgbClr val="0000FF"/>
                              </a:solidFill>
                              <a:latin typeface="Cambria Math" panose="02040503050406030204" pitchFamily="18" charset="0"/>
                              <a:ea typeface="Cambria Math" panose="02040503050406030204" pitchFamily="18" charset="0"/>
                            </a:rPr>
                            <m:t>𝜎</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3940678" y="3635755"/>
                <a:ext cx="2108206" cy="103009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839323" y="3732372"/>
                <a:ext cx="177317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839323" y="3732372"/>
                <a:ext cx="1773178" cy="9034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432418" y="5271303"/>
                <a:ext cx="7633052" cy="117160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𝑥</m:t>
                          </m:r>
                        </m:num>
                        <m:den>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e>
                            <m:sup>
                              <m:r>
                                <a:rPr lang="en-US" altLang="zh-CN" sz="2800" i="1">
                                  <a:solidFill>
                                    <a:srgbClr val="0000FF"/>
                                  </a:solidFill>
                                  <a:latin typeface="Cambria Math" panose="02040503050406030204" pitchFamily="18" charset="0"/>
                                </a:rPr>
                                <m:t>1/2</m:t>
                              </m:r>
                            </m:sup>
                          </m:sSup>
                        </m:den>
                      </m:f>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1+</m:t>
                              </m:r>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den>
                              </m:f>
                            </m:e>
                          </m:d>
                        </m:e>
                        <m:sup>
                          <m:r>
                            <a:rPr lang="en-US" altLang="zh-CN" sz="2800" b="0" i="1" smtClean="0">
                              <a:solidFill>
                                <a:srgbClr val="0000FF"/>
                              </a:solidFill>
                              <a:latin typeface="Cambria Math" panose="02040503050406030204" pitchFamily="18" charset="0"/>
                              <a:ea typeface="Cambria Math" panose="02040503050406030204" pitchFamily="18" charset="0"/>
                            </a:rPr>
                            <m:t>−1/2</m:t>
                          </m:r>
                        </m:sup>
                      </m:sSup>
                      <m:r>
                        <a:rPr lang="en-US" altLang="zh-CN" sz="2800" b="0" i="1" smtClean="0">
                          <a:solidFill>
                            <a:srgbClr val="0000FF"/>
                          </a:solidFill>
                          <a:latin typeface="Cambria Math" panose="02040503050406030204" pitchFamily="18" charset="0"/>
                          <a:ea typeface="Cambria Math" panose="02040503050406030204" pitchFamily="18" charset="0"/>
                        </a:rPr>
                        <m:t>=1−</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sSup>
                        <m:sSupPr>
                          <m:ctrlPr>
                            <a:rPr lang="en-US" altLang="zh-CN" sz="2800" i="1">
                              <a:solidFill>
                                <a:srgbClr val="0000FF"/>
                              </a:solidFill>
                              <a:latin typeface="Cambria Math"/>
                              <a:ea typeface="Cambria Math" panose="02040503050406030204" pitchFamily="18" charset="0"/>
                            </a:rPr>
                          </m:ctrlPr>
                        </m:sSupPr>
                        <m:e>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𝑅</m:t>
                                  </m:r>
                                </m:num>
                                <m:den>
                                  <m:r>
                                    <a:rPr lang="en-US" altLang="zh-CN" sz="2800" b="0" i="1" smtClean="0">
                                      <a:solidFill>
                                        <a:srgbClr val="0000FF"/>
                                      </a:solidFill>
                                      <a:latin typeface="Cambria Math" panose="02040503050406030204" pitchFamily="18" charset="0"/>
                                    </a:rPr>
                                    <m:t>𝑥</m:t>
                                  </m:r>
                                </m:den>
                              </m:f>
                            </m:e>
                          </m:d>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432418" y="5271303"/>
                <a:ext cx="7633052" cy="1171603"/>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3059114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4461"/>
                                        </p:tgtEl>
                                        <p:attrNameLst>
                                          <p:attrName>style.visibility</p:attrName>
                                        </p:attrNameLst>
                                      </p:cBhvr>
                                      <p:to>
                                        <p:strVal val="visible"/>
                                      </p:to>
                                    </p:set>
                                    <p:animEffect transition="in" filter="wipe(left)">
                                      <p:cBhvr>
                                        <p:cTn id="12" dur="500"/>
                                        <p:tgtEl>
                                          <p:spTgt spid="10446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03428"/>
                                        </p:tgtEl>
                                        <p:attrNameLst>
                                          <p:attrName>style.visibility</p:attrName>
                                        </p:attrNameLst>
                                      </p:cBhvr>
                                      <p:to>
                                        <p:strVal val="visible"/>
                                      </p:to>
                                    </p:set>
                                    <p:animEffect transition="in" filter="wipe(left)">
                                      <p:cBhvr>
                                        <p:cTn id="27" dur="500"/>
                                        <p:tgtEl>
                                          <p:spTgt spid="10342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60"/>
                                        </p:tgtEl>
                                        <p:attrNameLst>
                                          <p:attrName>style.visibility</p:attrName>
                                        </p:attrNameLst>
                                      </p:cBhvr>
                                      <p:to>
                                        <p:strVal val="visible"/>
                                      </p:to>
                                    </p:set>
                                    <p:animEffect transition="in" filter="wipe(left)">
                                      <p:cBhvr>
                                        <p:cTn id="32" dur="500"/>
                                        <p:tgtEl>
                                          <p:spTgt spid="10446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03427"/>
                                        </p:tgtEl>
                                        <p:attrNameLst>
                                          <p:attrName>style.visibility</p:attrName>
                                        </p:attrNameLst>
                                      </p:cBhvr>
                                      <p:to>
                                        <p:strVal val="visible"/>
                                      </p:to>
                                    </p:set>
                                    <p:animEffect transition="in" filter="wipe(left)">
                                      <p:cBhvr>
                                        <p:cTn id="52" dur="500"/>
                                        <p:tgtEl>
                                          <p:spTgt spid="1034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03437"/>
                                        </p:tgtEl>
                                        <p:attrNameLst>
                                          <p:attrName>style.visibility</p:attrName>
                                        </p:attrNameLst>
                                      </p:cBhvr>
                                      <p:to>
                                        <p:strVal val="visible"/>
                                      </p:to>
                                    </p:set>
                                    <p:animEffect transition="in" filter="wipe(left)">
                                      <p:cBhvr>
                                        <p:cTn id="57" dur="500"/>
                                        <p:tgtEl>
                                          <p:spTgt spid="10343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427" grpId="0"/>
      <p:bldP spid="103428" grpId="0"/>
      <p:bldP spid="104461" grpId="0"/>
      <p:bldP spid="104460" grpId="0"/>
      <p:bldP spid="103437" grpId="0"/>
      <p:bldP spid="15" grpId="0"/>
      <p:bldP spid="16" grpId="0"/>
      <p:bldP spid="17" grpId="0"/>
      <p:bldP spid="18" grpId="0"/>
      <p:bldP spid="19" grpId="0"/>
      <p:bldP spid="20" grpId="0"/>
      <p:bldP spid="2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615"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7"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8"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9"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0"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1"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2"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27"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8628"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8629"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1"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2"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33"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67"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70"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71"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90166" name="Text Box 166"/>
              <p:cNvSpPr txBox="1">
                <a:spLocks noChangeArrowheads="1"/>
              </p:cNvSpPr>
              <p:nvPr/>
            </p:nvSpPr>
            <p:spPr bwMode="auto">
              <a:xfrm>
                <a:off x="669132" y="525461"/>
                <a:ext cx="9123363"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例：均匀带电直线的电场。有一均匀带电直线，长度为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，总电量为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mn-ea"/>
                  </a:rPr>
                  <a:t>，线外一点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到直线的距离为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点与直线两端的连线与直线之间的夹角分别为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，求</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点处的场强。 </a:t>
                </a:r>
              </a:p>
            </p:txBody>
          </p:sp>
        </mc:Choice>
        <mc:Fallback xmlns="">
          <p:sp>
            <p:nvSpPr>
              <p:cNvPr id="90166" name="Text Box 166"/>
              <p:cNvSpPr txBox="1">
                <a:spLocks noRot="1" noChangeAspect="1" noMove="1" noResize="1" noEditPoints="1" noAdjustHandles="1" noChangeArrowheads="1" noChangeShapeType="1" noTextEdit="1"/>
              </p:cNvSpPr>
              <p:nvPr/>
            </p:nvSpPr>
            <p:spPr bwMode="auto">
              <a:xfrm>
                <a:off x="669132" y="525461"/>
                <a:ext cx="9123363" cy="1816100"/>
              </a:xfrm>
              <a:prstGeom prst="rect">
                <a:avLst/>
              </a:prstGeom>
              <a:blipFill>
                <a:blip r:embed="rId3"/>
                <a:stretch>
                  <a:fillRect l="-1404" t="-3356" r="-5214"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8720"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616"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737" name="Rectangle 193"/>
          <p:cNvSpPr>
            <a:spLocks noChangeArrowheads="1"/>
          </p:cNvSpPr>
          <p:nvPr/>
        </p:nvSpPr>
        <p:spPr bwMode="auto">
          <a:xfrm>
            <a:off x="669132" y="3975893"/>
            <a:ext cx="11715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有 </a:t>
            </a:r>
          </a:p>
        </p:txBody>
      </p:sp>
      <mc:AlternateContent xmlns:mc="http://schemas.openxmlformats.org/markup-compatibility/2006" xmlns:a14="http://schemas.microsoft.com/office/drawing/2010/main">
        <mc:Choice Requires="a14">
          <p:sp>
            <p:nvSpPr>
              <p:cNvPr id="90160" name="Rectangle 190"/>
              <p:cNvSpPr>
                <a:spLocks noChangeArrowheads="1"/>
              </p:cNvSpPr>
              <p:nvPr/>
            </p:nvSpPr>
            <p:spPr bwMode="auto">
              <a:xfrm>
                <a:off x="669132" y="2942430"/>
                <a:ext cx="4926011" cy="954088"/>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p>
                <a:pPr algn="just">
                  <a:spcBef>
                    <a:spcPct val="50000"/>
                  </a:spcBef>
                  <a:buFont typeface="Wingdings" panose="05000000000000000000" pitchFamily="2" charset="2"/>
                  <a:buNone/>
                </a:pPr>
                <a14:m>
                  <m:oMath xmlns:m="http://schemas.openxmlformats.org/officeDocument/2006/math">
                    <m:r>
                      <a:rPr kumimoji="1" lang="en-US" altLang="zh-CN" sz="2800">
                        <a:solidFill>
                          <a:srgbClr val="0000FF"/>
                        </a:solidFill>
                        <a:latin typeface="Cambria Math" panose="02040503050406030204" pitchFamily="18" charset="0"/>
                        <a:ea typeface="+mn-ea"/>
                        <a:cs typeface="Times New Roman" panose="02020603050405020304" pitchFamily="18" charset="0"/>
                      </a:rPr>
                      <m:t>𝑑𝑙</m:t>
                    </m:r>
                  </m:oMath>
                </a14:m>
                <a:r>
                  <a:rPr kumimoji="1" lang="zh-CN" altLang="en-US" sz="2800" dirty="0">
                    <a:solidFill>
                      <a:srgbClr val="0000FF"/>
                    </a:solidFill>
                    <a:latin typeface="+mn-lt"/>
                    <a:ea typeface="+mn-ea"/>
                    <a:cs typeface="Times New Roman" panose="02020603050405020304" pitchFamily="18" charset="0"/>
                  </a:rPr>
                  <a:t>上的带电量为</a:t>
                </a:r>
                <a14:m>
                  <m:oMath xmlns:m="http://schemas.openxmlformats.org/officeDocument/2006/math">
                    <m:r>
                      <a:rPr kumimoji="1" lang="en-US" altLang="zh-CN" sz="2800">
                        <a:solidFill>
                          <a:srgbClr val="0000FF"/>
                        </a:solidFill>
                        <a:latin typeface="Cambria Math" panose="02040503050406030204" pitchFamily="18" charset="0"/>
                        <a:ea typeface="+mn-ea"/>
                        <a:cs typeface="Times New Roman" panose="02020603050405020304" pitchFamily="18" charset="0"/>
                      </a:rPr>
                      <m:t>𝑑𝑞</m:t>
                    </m:r>
                  </m:oMath>
                </a14:m>
                <a:r>
                  <a:rPr kumimoji="1" lang="zh-CN" altLang="en-US" sz="2800" dirty="0">
                    <a:solidFill>
                      <a:srgbClr val="0000FF"/>
                    </a:solidFill>
                    <a:latin typeface="+mn-lt"/>
                    <a:ea typeface="+mn-ea"/>
                    <a:cs typeface="Times New Roman" panose="02020603050405020304" pitchFamily="18" charset="0"/>
                  </a:rPr>
                  <a:t>，设线电荷密度为</a:t>
                </a:r>
                <a14:m>
                  <m:oMath xmlns:m="http://schemas.openxmlformats.org/officeDocument/2006/math">
                    <m:r>
                      <a:rPr kumimoji="1" lang="zh-CN" altLang="en-US" sz="2800">
                        <a:solidFill>
                          <a:srgbClr val="0000FF"/>
                        </a:solidFill>
                        <a:latin typeface="Cambria Math" panose="02040503050406030204" pitchFamily="18" charset="0"/>
                        <a:ea typeface="+mn-ea"/>
                        <a:cs typeface="Times New Roman" panose="02020603050405020304" pitchFamily="18" charset="0"/>
                      </a:rPr>
                      <m:t>𝜆</m:t>
                    </m:r>
                  </m:oMath>
                </a14:m>
                <a:r>
                  <a:rPr kumimoji="1" lang="zh-CN" altLang="en-US" sz="2800" dirty="0">
                    <a:solidFill>
                      <a:srgbClr val="0000FF"/>
                    </a:solidFill>
                    <a:latin typeface="+mn-lt"/>
                    <a:ea typeface="+mn-ea"/>
                    <a:cs typeface="Times New Roman" panose="02020603050405020304" pitchFamily="18" charset="0"/>
                  </a:rPr>
                  <a:t>，则</a:t>
                </a:r>
              </a:p>
            </p:txBody>
          </p:sp>
        </mc:Choice>
        <mc:Fallback xmlns="">
          <p:sp>
            <p:nvSpPr>
              <p:cNvPr id="90160" name="Rectangle 190"/>
              <p:cNvSpPr>
                <a:spLocks noRot="1" noChangeAspect="1" noMove="1" noResize="1" noEditPoints="1" noAdjustHandles="1" noChangeArrowheads="1" noChangeShapeType="1" noTextEdit="1"/>
              </p:cNvSpPr>
              <p:nvPr/>
            </p:nvSpPr>
            <p:spPr bwMode="auto">
              <a:xfrm>
                <a:off x="669132" y="2942430"/>
                <a:ext cx="4926011" cy="954088"/>
              </a:xfrm>
              <a:prstGeom prst="rect">
                <a:avLst/>
              </a:prstGeom>
              <a:blipFill>
                <a:blip r:embed="rId4"/>
                <a:stretch>
                  <a:fillRect l="-2599" t="-7051" r="-247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156" name="Rectangle 187"/>
              <p:cNvSpPr>
                <a:spLocks noChangeArrowheads="1"/>
              </p:cNvSpPr>
              <p:nvPr/>
            </p:nvSpPr>
            <p:spPr bwMode="auto">
              <a:xfrm>
                <a:off x="669132" y="2374105"/>
                <a:ext cx="8034338" cy="523875"/>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cs typeface="Times New Roman" panose="02020603050405020304" pitchFamily="18" charset="0"/>
                  </a:rPr>
                  <a:t>解：在带电直线上距坐标原点为</a:t>
                </a:r>
                <a14:m>
                  <m:oMath xmlns:m="http://schemas.openxmlformats.org/officeDocument/2006/math">
                    <m:r>
                      <a:rPr lang="en-US" altLang="zh-CN" sz="2800" i="1">
                        <a:solidFill>
                          <a:srgbClr val="0000FF"/>
                        </a:solidFill>
                        <a:latin typeface="Cambria Math" panose="02040503050406030204" pitchFamily="18" charset="0"/>
                      </a:rPr>
                      <m:t>𝑙</m:t>
                    </m:r>
                  </m:oMath>
                </a14:m>
                <a:r>
                  <a:rPr lang="zh-CN" altLang="en-US" sz="2800" dirty="0">
                    <a:solidFill>
                      <a:srgbClr val="0000FF"/>
                    </a:solidFill>
                    <a:latin typeface="+mn-lt"/>
                    <a:ea typeface="+mn-ea"/>
                  </a:rPr>
                  <a:t>处选取线元</a:t>
                </a:r>
                <a14:m>
                  <m:oMath xmlns:m="http://schemas.openxmlformats.org/officeDocument/2006/math">
                    <m:r>
                      <a:rPr lang="en-US" altLang="zh-CN" sz="2800" i="1">
                        <a:solidFill>
                          <a:srgbClr val="0000FF"/>
                        </a:solidFill>
                        <a:latin typeface="Cambria Math" panose="02040503050406030204" pitchFamily="18" charset="0"/>
                      </a:rPr>
                      <m:t>𝑑𝑙</m:t>
                    </m:r>
                  </m:oMath>
                </a14:m>
                <a:endParaRPr lang="zh-CN" altLang="en-US" sz="2800" dirty="0"/>
              </a:p>
            </p:txBody>
          </p:sp>
        </mc:Choice>
        <mc:Fallback xmlns="">
          <p:sp>
            <p:nvSpPr>
              <p:cNvPr id="90156" name="Rectangle 187"/>
              <p:cNvSpPr>
                <a:spLocks noRot="1" noChangeAspect="1" noMove="1" noResize="1" noEditPoints="1" noAdjustHandles="1" noChangeArrowheads="1" noChangeShapeType="1" noTextEdit="1"/>
              </p:cNvSpPr>
              <p:nvPr/>
            </p:nvSpPr>
            <p:spPr bwMode="auto">
              <a:xfrm>
                <a:off x="669132" y="2374105"/>
                <a:ext cx="8034338" cy="523875"/>
              </a:xfrm>
              <a:prstGeom prst="rect">
                <a:avLst/>
              </a:prstGeom>
              <a:blipFill>
                <a:blip r:embed="rId5"/>
                <a:stretch>
                  <a:fillRect l="-159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153" name="Text Box 203"/>
              <p:cNvSpPr txBox="1">
                <a:spLocks noChangeArrowheads="1"/>
              </p:cNvSpPr>
              <p:nvPr/>
            </p:nvSpPr>
            <p:spPr bwMode="auto">
              <a:xfrm>
                <a:off x="669132" y="4571609"/>
                <a:ext cx="4319588" cy="519113"/>
              </a:xfrm>
              <a:prstGeom prst="rect">
                <a:avLst/>
              </a:prstGeom>
              <a:noFill/>
              <a:ln>
                <a:noFill/>
              </a:ln>
              <a:extLst>
                <a:ext uri="{909E8E84-426E-40DD-AFC4-6F175D3DCCD1}">
                  <a14:hiddenFill>
                    <a:solidFill>
                      <a:srgbClr val="FFFFFF"/>
                    </a:solidFill>
                  </a14:hiddenFill>
                </a:ext>
                <a:ext uri="{91240B29-F687-4F45-9708-019B960494DF}">
                  <a14:hiddenLine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则</a:t>
                </a:r>
                <a14:m>
                  <m:oMath xmlns:m="http://schemas.openxmlformats.org/officeDocument/2006/math">
                    <m:r>
                      <a:rPr lang="en-US" altLang="zh-CN" sz="2800">
                        <a:solidFill>
                          <a:srgbClr val="0000FF"/>
                        </a:solidFill>
                        <a:latin typeface="Cambria Math" panose="02040503050406030204" pitchFamily="18" charset="0"/>
                        <a:cs typeface="Times New Roman" panose="02020603050405020304" pitchFamily="18" charset="0"/>
                      </a:rPr>
                      <m:t>𝑑𝑞</m:t>
                    </m:r>
                  </m:oMath>
                </a14:m>
                <a:r>
                  <a:rPr lang="zh-CN" altLang="en-US" sz="2800" dirty="0">
                    <a:solidFill>
                      <a:srgbClr val="0000FF"/>
                    </a:solidFill>
                    <a:latin typeface="+mn-lt"/>
                    <a:ea typeface="+mn-ea"/>
                    <a:cs typeface="Times New Roman" panose="02020603050405020304" pitchFamily="18" charset="0"/>
                  </a:rPr>
                  <a:t>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cs typeface="Times New Roman" panose="02020603050405020304" pitchFamily="18" charset="0"/>
                  </a:rPr>
                  <a:t>处产生场强为 </a:t>
                </a:r>
              </a:p>
            </p:txBody>
          </p:sp>
        </mc:Choice>
        <mc:Fallback xmlns="">
          <p:sp>
            <p:nvSpPr>
              <p:cNvPr id="90153" name="Text Box 203"/>
              <p:cNvSpPr txBox="1">
                <a:spLocks noRot="1" noChangeAspect="1" noMove="1" noResize="1" noEditPoints="1" noAdjustHandles="1" noChangeArrowheads="1" noChangeShapeType="1" noTextEdit="1"/>
              </p:cNvSpPr>
              <p:nvPr/>
            </p:nvSpPr>
            <p:spPr bwMode="auto">
              <a:xfrm>
                <a:off x="669132" y="4571609"/>
                <a:ext cx="4319588" cy="519113"/>
              </a:xfrm>
              <a:prstGeom prst="rect">
                <a:avLst/>
              </a:prstGeom>
              <a:blipFill>
                <a:blip r:embed="rId6"/>
                <a:stretch>
                  <a:fillRect l="-296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lstStyle/>
              <a:p>
                <a:r>
                  <a:rPr lang="zh-CN" altLang="en-US">
                    <a:noFill/>
                  </a:rPr>
                  <a:t> </a:t>
                </a:r>
              </a:p>
            </p:txBody>
          </p:sp>
        </mc:Fallback>
      </mc:AlternateContent>
      <p:sp>
        <p:nvSpPr>
          <p:cNvPr id="108752" name="Text Box 208"/>
          <p:cNvSpPr txBox="1">
            <a:spLocks noChangeArrowheads="1"/>
          </p:cNvSpPr>
          <p:nvPr/>
        </p:nvSpPr>
        <p:spPr bwMode="auto">
          <a:xfrm>
            <a:off x="2850357" y="5473704"/>
            <a:ext cx="2510631"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cs typeface="Times New Roman" panose="02020603050405020304" pitchFamily="18" charset="0"/>
              </a:rPr>
              <a:t>（方向如图） </a:t>
            </a:r>
          </a:p>
        </p:txBody>
      </p:sp>
      <mc:AlternateContent xmlns:mc="http://schemas.openxmlformats.org/markup-compatibility/2006" xmlns:a14="http://schemas.microsoft.com/office/drawing/2010/main">
        <mc:Choice Requires="a14">
          <p:sp>
            <p:nvSpPr>
              <p:cNvPr id="63" name="矩形 62"/>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8291" y="3375241"/>
                <a:ext cx="15227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kumimoji="1" lang="zh-CN" altLang="en-US" sz="2800" smtClean="0">
                          <a:solidFill>
                            <a:srgbClr val="0000FF"/>
                          </a:solidFill>
                          <a:latin typeface="Cambria Math" panose="02040503050406030204" pitchFamily="18" charset="0"/>
                          <a:cs typeface="Times New Roman" panose="02020603050405020304" pitchFamily="18" charset="0"/>
                        </a:rPr>
                        <m:t>𝜆</m:t>
                      </m:r>
                      <m:r>
                        <a:rPr kumimoji="1" lang="en-US" altLang="zh-CN" sz="2800" b="0" i="0" smtClean="0">
                          <a:solidFill>
                            <a:srgbClr val="0000FF"/>
                          </a:solidFill>
                          <a:latin typeface="Cambria Math" panose="02040503050406030204" pitchFamily="18" charset="0"/>
                          <a:cs typeface="Times New Roman" panose="02020603050405020304" pitchFamily="18" charset="0"/>
                        </a:rPr>
                        <m:t>=</m:t>
                      </m:r>
                      <m:r>
                        <a:rPr kumimoji="1" lang="en-US" altLang="zh-CN" sz="2800" b="0" i="1" smtClean="0">
                          <a:solidFill>
                            <a:srgbClr val="0000FF"/>
                          </a:solidFill>
                          <a:latin typeface="Cambria Math" panose="02040503050406030204" pitchFamily="18" charset="0"/>
                          <a:cs typeface="Times New Roman" panose="02020603050405020304" pitchFamily="18" charset="0"/>
                        </a:rPr>
                        <m:t>𝑞</m:t>
                      </m:r>
                      <m:r>
                        <a:rPr kumimoji="1" lang="en-US" altLang="zh-CN" sz="2800" b="0" i="1" smtClean="0">
                          <a:solidFill>
                            <a:srgbClr val="0000FF"/>
                          </a:solidFill>
                          <a:latin typeface="Cambria Math" panose="02040503050406030204" pitchFamily="18" charset="0"/>
                          <a:cs typeface="Times New Roman" panose="02020603050405020304" pitchFamily="18" charset="0"/>
                        </a:rPr>
                        <m:t>/</m:t>
                      </m:r>
                      <m:r>
                        <a:rPr kumimoji="1" lang="en-US" altLang="zh-CN" sz="2800" b="0" i="1" smtClean="0">
                          <a:solidFill>
                            <a:srgbClr val="0000FF"/>
                          </a:solidFill>
                          <a:latin typeface="Cambria Math" panose="02040503050406030204" pitchFamily="18" charset="0"/>
                          <a:cs typeface="Times New Roman" panose="02020603050405020304" pitchFamily="18" charset="0"/>
                        </a:rPr>
                        <m:t>𝐿</m:t>
                      </m:r>
                    </m:oMath>
                  </m:oMathPara>
                </a14:m>
                <a:endParaRPr lang="zh-CN" altLang="en-US" sz="2800" i="1" dirty="0"/>
              </a:p>
            </p:txBody>
          </p:sp>
        </mc:Choice>
        <mc:Fallback xmlns="">
          <p:sp>
            <p:nvSpPr>
              <p:cNvPr id="8" name="矩形 7"/>
              <p:cNvSpPr>
                <a:spLocks noRot="1" noChangeAspect="1" noMove="1" noResize="1" noEditPoints="1" noAdjustHandles="1" noChangeArrowheads="1" noChangeShapeType="1" noTextEdit="1"/>
              </p:cNvSpPr>
              <p:nvPr/>
            </p:nvSpPr>
            <p:spPr>
              <a:xfrm>
                <a:off x="2808291" y="3375241"/>
                <a:ext cx="1522725"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88271" y="3973839"/>
                <a:ext cx="16841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𝑑𝑞</m:t>
                      </m:r>
                      <m:r>
                        <a:rPr lang="en-US" altLang="zh-CN" sz="2800" b="0" i="1" smtClean="0">
                          <a:solidFill>
                            <a:srgbClr val="0000FF"/>
                          </a:solidFill>
                          <a:latin typeface="Cambria Math" panose="02040503050406030204" pitchFamily="18" charset="0"/>
                          <a:ea typeface="Cambria Math" panose="02040503050406030204" pitchFamily="18" charset="0"/>
                        </a:rPr>
                        <m:t>=</m:t>
                      </m:r>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1388271" y="3973839"/>
                <a:ext cx="168411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75" name="矩形 74"/>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669132" y="5241394"/>
                <a:ext cx="229838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669132" y="5241394"/>
                <a:ext cx="2298386" cy="98373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238722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0166"/>
                                        </p:tgtEl>
                                        <p:attrNameLst>
                                          <p:attrName>style.visibility</p:attrName>
                                        </p:attrNameLst>
                                      </p:cBhvr>
                                      <p:to>
                                        <p:strVal val="visible"/>
                                      </p:to>
                                    </p:set>
                                    <p:animEffect transition="in" filter="wipe(left)">
                                      <p:cBhvr>
                                        <p:cTn id="7" dur="500"/>
                                        <p:tgtEl>
                                          <p:spTgt spid="9016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8615"/>
                                        </p:tgtEl>
                                        <p:attrNameLst>
                                          <p:attrName>style.visibility</p:attrName>
                                        </p:attrNameLst>
                                      </p:cBhvr>
                                      <p:to>
                                        <p:strVal val="visible"/>
                                      </p:to>
                                    </p:set>
                                    <p:animEffect transition="in" filter="wipe(left)">
                                      <p:cBhvr>
                                        <p:cTn id="12" dur="500"/>
                                        <p:tgtEl>
                                          <p:spTgt spid="1086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6"/>
                                        </p:tgtEl>
                                        <p:attrNameLst>
                                          <p:attrName>style.visibility</p:attrName>
                                        </p:attrNameLst>
                                      </p:cBhvr>
                                      <p:to>
                                        <p:strVal val="visible"/>
                                      </p:to>
                                    </p:set>
                                    <p:animEffect transition="in" filter="wipe(left)">
                                      <p:cBhvr>
                                        <p:cTn id="22" dur="500"/>
                                        <p:tgtEl>
                                          <p:spTgt spid="7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08618"/>
                                        </p:tgtEl>
                                        <p:attrNameLst>
                                          <p:attrName>style.visibility</p:attrName>
                                        </p:attrNameLst>
                                      </p:cBhvr>
                                      <p:to>
                                        <p:strVal val="visible"/>
                                      </p:to>
                                    </p:set>
                                    <p:animEffect transition="in" filter="wipe(left)">
                                      <p:cBhvr>
                                        <p:cTn id="27" dur="500"/>
                                        <p:tgtEl>
                                          <p:spTgt spid="10861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wipe(left)">
                                      <p:cBhvr>
                                        <p:cTn id="37" dur="500"/>
                                        <p:tgtEl>
                                          <p:spTgt spid="7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108619"/>
                                        </p:tgtEl>
                                        <p:attrNameLst>
                                          <p:attrName>style.visibility</p:attrName>
                                        </p:attrNameLst>
                                      </p:cBhvr>
                                      <p:to>
                                        <p:strVal val="visible"/>
                                      </p:to>
                                    </p:set>
                                    <p:animEffect transition="in" filter="wipe(left)">
                                      <p:cBhvr>
                                        <p:cTn id="42" dur="500"/>
                                        <p:tgtEl>
                                          <p:spTgt spid="108619"/>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108627"/>
                                        </p:tgtEl>
                                        <p:attrNameLst>
                                          <p:attrName>style.visibility</p:attrName>
                                        </p:attrNameLst>
                                      </p:cBhvr>
                                      <p:to>
                                        <p:strVal val="visible"/>
                                      </p:to>
                                    </p:set>
                                    <p:animEffect transition="in" filter="wipe(left)">
                                      <p:cBhvr>
                                        <p:cTn id="47" dur="500"/>
                                        <p:tgtEl>
                                          <p:spTgt spid="108627"/>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8622"/>
                                        </p:tgtEl>
                                        <p:attrNameLst>
                                          <p:attrName>style.visibility</p:attrName>
                                        </p:attrNameLst>
                                      </p:cBhvr>
                                      <p:to>
                                        <p:strVal val="visible"/>
                                      </p:to>
                                    </p:set>
                                    <p:animEffect transition="in" filter="wipe(left)">
                                      <p:cBhvr>
                                        <p:cTn id="57" dur="500"/>
                                        <p:tgtEl>
                                          <p:spTgt spid="10862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nodeType="clickEffect">
                                  <p:stCondLst>
                                    <p:cond delay="0"/>
                                  </p:stCondLst>
                                  <p:childTnLst>
                                    <p:set>
                                      <p:cBhvr>
                                        <p:cTn id="61" dur="1" fill="hold">
                                          <p:stCondLst>
                                            <p:cond delay="0"/>
                                          </p:stCondLst>
                                        </p:cTn>
                                        <p:tgtEl>
                                          <p:spTgt spid="108617"/>
                                        </p:tgtEl>
                                        <p:attrNameLst>
                                          <p:attrName>style.visibility</p:attrName>
                                        </p:attrNameLst>
                                      </p:cBhvr>
                                      <p:to>
                                        <p:strVal val="visible"/>
                                      </p:to>
                                    </p:set>
                                    <p:animEffect transition="in" filter="wipe(left)">
                                      <p:cBhvr>
                                        <p:cTn id="62" dur="500"/>
                                        <p:tgtEl>
                                          <p:spTgt spid="108617"/>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08628"/>
                                        </p:tgtEl>
                                        <p:attrNameLst>
                                          <p:attrName>style.visibility</p:attrName>
                                        </p:attrNameLst>
                                      </p:cBhvr>
                                      <p:to>
                                        <p:strVal val="visible"/>
                                      </p:to>
                                    </p:set>
                                    <p:animEffect transition="in" filter="wipe(left)">
                                      <p:cBhvr>
                                        <p:cTn id="67" dur="500"/>
                                        <p:tgtEl>
                                          <p:spTgt spid="10862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67"/>
                                        </p:tgtEl>
                                        <p:attrNameLst>
                                          <p:attrName>style.visibility</p:attrName>
                                        </p:attrNameLst>
                                      </p:cBhvr>
                                      <p:to>
                                        <p:strVal val="visible"/>
                                      </p:to>
                                    </p:set>
                                    <p:animEffect transition="in" filter="wipe(left)">
                                      <p:cBhvr>
                                        <p:cTn id="72" dur="500"/>
                                        <p:tgtEl>
                                          <p:spTgt spid="67"/>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90156"/>
                                        </p:tgtEl>
                                        <p:attrNameLst>
                                          <p:attrName>style.visibility</p:attrName>
                                        </p:attrNameLst>
                                      </p:cBhvr>
                                      <p:to>
                                        <p:strVal val="visible"/>
                                      </p:to>
                                    </p:set>
                                    <p:animEffect transition="in" filter="wipe(left)">
                                      <p:cBhvr>
                                        <p:cTn id="77" dur="500"/>
                                        <p:tgtEl>
                                          <p:spTgt spid="90156"/>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42"/>
                                        </p:tgtEl>
                                        <p:attrNameLst>
                                          <p:attrName>style.visibility</p:attrName>
                                        </p:attrNameLst>
                                      </p:cBhvr>
                                      <p:to>
                                        <p:strVal val="visible"/>
                                      </p:to>
                                    </p:set>
                                    <p:animEffect transition="in" filter="wipe(left)">
                                      <p:cBhvr>
                                        <p:cTn id="82" dur="500"/>
                                        <p:tgtEl>
                                          <p:spTgt spid="42"/>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108633"/>
                                        </p:tgtEl>
                                        <p:attrNameLst>
                                          <p:attrName>style.visibility</p:attrName>
                                        </p:attrNameLst>
                                      </p:cBhvr>
                                      <p:to>
                                        <p:strVal val="visible"/>
                                      </p:to>
                                    </p:set>
                                    <p:animEffect transition="in" filter="wipe(left)">
                                      <p:cBhvr>
                                        <p:cTn id="87" dur="500"/>
                                        <p:tgtEl>
                                          <p:spTgt spid="108633"/>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8" fill="hold" nodeType="clickEffect">
                                  <p:stCondLst>
                                    <p:cond delay="0"/>
                                  </p:stCondLst>
                                  <p:childTnLst>
                                    <p:set>
                                      <p:cBhvr>
                                        <p:cTn id="91" dur="1" fill="hold">
                                          <p:stCondLst>
                                            <p:cond delay="0"/>
                                          </p:stCondLst>
                                        </p:cTn>
                                        <p:tgtEl>
                                          <p:spTgt spid="108629"/>
                                        </p:tgtEl>
                                        <p:attrNameLst>
                                          <p:attrName>style.visibility</p:attrName>
                                        </p:attrNameLst>
                                      </p:cBhvr>
                                      <p:to>
                                        <p:strVal val="visible"/>
                                      </p:to>
                                    </p:set>
                                    <p:animEffect transition="in" filter="wipe(left)">
                                      <p:cBhvr>
                                        <p:cTn id="92" dur="500"/>
                                        <p:tgtEl>
                                          <p:spTgt spid="108629"/>
                                        </p:tgtEl>
                                      </p:cBhvr>
                                    </p:animEffect>
                                  </p:childTnLst>
                                </p:cTn>
                              </p:par>
                            </p:childTnLst>
                          </p:cTn>
                        </p:par>
                      </p:childTnLst>
                    </p:cTn>
                  </p:par>
                  <p:par>
                    <p:cTn id="93" fill="hold" nodeType="clickPar">
                      <p:stCondLst>
                        <p:cond delay="indefinite"/>
                      </p:stCondLst>
                      <p:childTnLst>
                        <p:par>
                          <p:cTn id="94" fill="hold" nodeType="withGroup">
                            <p:stCondLst>
                              <p:cond delay="0"/>
                            </p:stCondLst>
                            <p:childTnLst>
                              <p:par>
                                <p:cTn id="95" presetID="22" presetClass="entr" presetSubtype="8" fill="hold" nodeType="clickEffect">
                                  <p:stCondLst>
                                    <p:cond delay="0"/>
                                  </p:stCondLst>
                                  <p:childTnLst>
                                    <p:set>
                                      <p:cBhvr>
                                        <p:cTn id="96" dur="1" fill="hold">
                                          <p:stCondLst>
                                            <p:cond delay="0"/>
                                          </p:stCondLst>
                                        </p:cTn>
                                        <p:tgtEl>
                                          <p:spTgt spid="108632"/>
                                        </p:tgtEl>
                                        <p:attrNameLst>
                                          <p:attrName>style.visibility</p:attrName>
                                        </p:attrNameLst>
                                      </p:cBhvr>
                                      <p:to>
                                        <p:strVal val="visible"/>
                                      </p:to>
                                    </p:set>
                                    <p:animEffect transition="in" filter="wipe(left)">
                                      <p:cBhvr>
                                        <p:cTn id="97" dur="500"/>
                                        <p:tgtEl>
                                          <p:spTgt spid="108632"/>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64"/>
                                        </p:tgtEl>
                                        <p:attrNameLst>
                                          <p:attrName>style.visibility</p:attrName>
                                        </p:attrNameLst>
                                      </p:cBhvr>
                                      <p:to>
                                        <p:strVal val="visible"/>
                                      </p:to>
                                    </p:set>
                                    <p:animEffect transition="in" filter="wipe(left)">
                                      <p:cBhvr>
                                        <p:cTn id="102" dur="500"/>
                                        <p:tgtEl>
                                          <p:spTgt spid="64"/>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nodeType="clickEffect">
                                  <p:stCondLst>
                                    <p:cond delay="0"/>
                                  </p:stCondLst>
                                  <p:childTnLst>
                                    <p:set>
                                      <p:cBhvr>
                                        <p:cTn id="106" dur="1" fill="hold">
                                          <p:stCondLst>
                                            <p:cond delay="0"/>
                                          </p:stCondLst>
                                        </p:cTn>
                                        <p:tgtEl>
                                          <p:spTgt spid="108616"/>
                                        </p:tgtEl>
                                        <p:attrNameLst>
                                          <p:attrName>style.visibility</p:attrName>
                                        </p:attrNameLst>
                                      </p:cBhvr>
                                      <p:to>
                                        <p:strVal val="visible"/>
                                      </p:to>
                                    </p:set>
                                    <p:animEffect transition="in" filter="wipe(left)">
                                      <p:cBhvr>
                                        <p:cTn id="107" dur="500"/>
                                        <p:tgtEl>
                                          <p:spTgt spid="108616"/>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108720"/>
                                        </p:tgtEl>
                                        <p:attrNameLst>
                                          <p:attrName>style.visibility</p:attrName>
                                        </p:attrNameLst>
                                      </p:cBhvr>
                                      <p:to>
                                        <p:strVal val="visible"/>
                                      </p:to>
                                    </p:set>
                                    <p:animEffect transition="in" filter="wipe(left)">
                                      <p:cBhvr>
                                        <p:cTn id="112" dur="500"/>
                                        <p:tgtEl>
                                          <p:spTgt spid="108720"/>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nodeType="clickEffect">
                                  <p:stCondLst>
                                    <p:cond delay="0"/>
                                  </p:stCondLst>
                                  <p:childTnLst>
                                    <p:set>
                                      <p:cBhvr>
                                        <p:cTn id="116" dur="1" fill="hold">
                                          <p:stCondLst>
                                            <p:cond delay="0"/>
                                          </p:stCondLst>
                                        </p:cTn>
                                        <p:tgtEl>
                                          <p:spTgt spid="108631"/>
                                        </p:tgtEl>
                                        <p:attrNameLst>
                                          <p:attrName>style.visibility</p:attrName>
                                        </p:attrNameLst>
                                      </p:cBhvr>
                                      <p:to>
                                        <p:strVal val="visible"/>
                                      </p:to>
                                    </p:set>
                                    <p:animEffect transition="in" filter="wipe(left)">
                                      <p:cBhvr>
                                        <p:cTn id="117" dur="500"/>
                                        <p:tgtEl>
                                          <p:spTgt spid="108631"/>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65"/>
                                        </p:tgtEl>
                                        <p:attrNameLst>
                                          <p:attrName>style.visibility</p:attrName>
                                        </p:attrNameLst>
                                      </p:cBhvr>
                                      <p:to>
                                        <p:strVal val="visible"/>
                                      </p:to>
                                    </p:set>
                                    <p:animEffect transition="in" filter="wipe(left)">
                                      <p:cBhvr>
                                        <p:cTn id="122" dur="500"/>
                                        <p:tgtEl>
                                          <p:spTgt spid="65"/>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90160"/>
                                        </p:tgtEl>
                                        <p:attrNameLst>
                                          <p:attrName>style.visibility</p:attrName>
                                        </p:attrNameLst>
                                      </p:cBhvr>
                                      <p:to>
                                        <p:strVal val="visible"/>
                                      </p:to>
                                    </p:set>
                                    <p:animEffect transition="in" filter="wipe(left)">
                                      <p:cBhvr>
                                        <p:cTn id="127" dur="500"/>
                                        <p:tgtEl>
                                          <p:spTgt spid="90160"/>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8"/>
                                        </p:tgtEl>
                                        <p:attrNameLst>
                                          <p:attrName>style.visibility</p:attrName>
                                        </p:attrNameLst>
                                      </p:cBhvr>
                                      <p:to>
                                        <p:strVal val="visible"/>
                                      </p:to>
                                    </p:set>
                                    <p:animEffect transition="in" filter="wipe(left)">
                                      <p:cBhvr>
                                        <p:cTn id="132" dur="500"/>
                                        <p:tgtEl>
                                          <p:spTgt spid="8"/>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108737"/>
                                        </p:tgtEl>
                                        <p:attrNameLst>
                                          <p:attrName>style.visibility</p:attrName>
                                        </p:attrNameLst>
                                      </p:cBhvr>
                                      <p:to>
                                        <p:strVal val="visible"/>
                                      </p:to>
                                    </p:set>
                                    <p:animEffect transition="in" filter="wipe(left)">
                                      <p:cBhvr>
                                        <p:cTn id="137" dur="500"/>
                                        <p:tgtEl>
                                          <p:spTgt spid="108737"/>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73"/>
                                        </p:tgtEl>
                                        <p:attrNameLst>
                                          <p:attrName>style.visibility</p:attrName>
                                        </p:attrNameLst>
                                      </p:cBhvr>
                                      <p:to>
                                        <p:strVal val="visible"/>
                                      </p:to>
                                    </p:set>
                                    <p:animEffect transition="in" filter="wipe(left)">
                                      <p:cBhvr>
                                        <p:cTn id="142" dur="500"/>
                                        <p:tgtEl>
                                          <p:spTgt spid="73"/>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90153"/>
                                        </p:tgtEl>
                                        <p:attrNameLst>
                                          <p:attrName>style.visibility</p:attrName>
                                        </p:attrNameLst>
                                      </p:cBhvr>
                                      <p:to>
                                        <p:strVal val="visible"/>
                                      </p:to>
                                    </p:set>
                                    <p:animEffect transition="in" filter="wipe(left)">
                                      <p:cBhvr>
                                        <p:cTn id="147" dur="500"/>
                                        <p:tgtEl>
                                          <p:spTgt spid="90153"/>
                                        </p:tgtEl>
                                      </p:cBhvr>
                                    </p:animEffect>
                                  </p:childTnLst>
                                </p:cTn>
                              </p:par>
                            </p:childTnLst>
                          </p:cTn>
                        </p:par>
                      </p:childTnLst>
                    </p:cTn>
                  </p:par>
                  <p:par>
                    <p:cTn id="148" fill="hold" nodeType="clickPar">
                      <p:stCondLst>
                        <p:cond delay="indefinite"/>
                      </p:stCondLst>
                      <p:childTnLst>
                        <p:par>
                          <p:cTn id="149" fill="hold" nodeType="withGroup">
                            <p:stCondLst>
                              <p:cond delay="0"/>
                            </p:stCondLst>
                            <p:childTnLst>
                              <p:par>
                                <p:cTn id="150" presetID="22" presetClass="entr" presetSubtype="2" fill="hold" nodeType="clickEffect">
                                  <p:stCondLst>
                                    <p:cond delay="0"/>
                                  </p:stCondLst>
                                  <p:childTnLst>
                                    <p:set>
                                      <p:cBhvr>
                                        <p:cTn id="151" dur="1" fill="hold">
                                          <p:stCondLst>
                                            <p:cond delay="0"/>
                                          </p:stCondLst>
                                        </p:cTn>
                                        <p:tgtEl>
                                          <p:spTgt spid="108620"/>
                                        </p:tgtEl>
                                        <p:attrNameLst>
                                          <p:attrName>style.visibility</p:attrName>
                                        </p:attrNameLst>
                                      </p:cBhvr>
                                      <p:to>
                                        <p:strVal val="visible"/>
                                      </p:to>
                                    </p:set>
                                    <p:animEffect transition="in" filter="wipe(right)">
                                      <p:cBhvr>
                                        <p:cTn id="152" dur="500"/>
                                        <p:tgtEl>
                                          <p:spTgt spid="108620"/>
                                        </p:tgtEl>
                                      </p:cBhvr>
                                    </p:animEffect>
                                  </p:childTnLst>
                                </p:cTn>
                              </p:par>
                            </p:childTnLst>
                          </p:cTn>
                        </p:par>
                      </p:childTnLst>
                    </p:cTn>
                  </p:par>
                  <p:par>
                    <p:cTn id="153" fill="hold">
                      <p:stCondLst>
                        <p:cond delay="indefinite"/>
                      </p:stCondLst>
                      <p:childTnLst>
                        <p:par>
                          <p:cTn id="154" fill="hold">
                            <p:stCondLst>
                              <p:cond delay="0"/>
                            </p:stCondLst>
                            <p:childTnLst>
                              <p:par>
                                <p:cTn id="155" presetID="22" presetClass="entr" presetSubtype="8" fill="hold" grpId="0" nodeType="clickEffect">
                                  <p:stCondLst>
                                    <p:cond delay="0"/>
                                  </p:stCondLst>
                                  <p:childTnLst>
                                    <p:set>
                                      <p:cBhvr>
                                        <p:cTn id="156" dur="1" fill="hold">
                                          <p:stCondLst>
                                            <p:cond delay="0"/>
                                          </p:stCondLst>
                                        </p:cTn>
                                        <p:tgtEl>
                                          <p:spTgt spid="74"/>
                                        </p:tgtEl>
                                        <p:attrNameLst>
                                          <p:attrName>style.visibility</p:attrName>
                                        </p:attrNameLst>
                                      </p:cBhvr>
                                      <p:to>
                                        <p:strVal val="visible"/>
                                      </p:to>
                                    </p:set>
                                    <p:animEffect transition="in" filter="wipe(left)">
                                      <p:cBhvr>
                                        <p:cTn id="157" dur="500"/>
                                        <p:tgtEl>
                                          <p:spTgt spid="74"/>
                                        </p:tgtEl>
                                      </p:cBhvr>
                                    </p:animEffect>
                                  </p:childTnLst>
                                </p:cTn>
                              </p:par>
                            </p:childTnLst>
                          </p:cTn>
                        </p:par>
                      </p:childTnLst>
                    </p:cTn>
                  </p:par>
                  <p:par>
                    <p:cTn id="158" fill="hold" nodeType="clickPar">
                      <p:stCondLst>
                        <p:cond delay="indefinite"/>
                      </p:stCondLst>
                      <p:childTnLst>
                        <p:par>
                          <p:cTn id="159" fill="hold" nodeType="withGroup">
                            <p:stCondLst>
                              <p:cond delay="0"/>
                            </p:stCondLst>
                            <p:childTnLst>
                              <p:par>
                                <p:cTn id="160" presetID="22" presetClass="entr" presetSubtype="2" fill="hold" nodeType="clickEffect">
                                  <p:stCondLst>
                                    <p:cond delay="0"/>
                                  </p:stCondLst>
                                  <p:childTnLst>
                                    <p:set>
                                      <p:cBhvr>
                                        <p:cTn id="161" dur="1" fill="hold">
                                          <p:stCondLst>
                                            <p:cond delay="0"/>
                                          </p:stCondLst>
                                        </p:cTn>
                                        <p:tgtEl>
                                          <p:spTgt spid="108621"/>
                                        </p:tgtEl>
                                        <p:attrNameLst>
                                          <p:attrName>style.visibility</p:attrName>
                                        </p:attrNameLst>
                                      </p:cBhvr>
                                      <p:to>
                                        <p:strVal val="visible"/>
                                      </p:to>
                                    </p:set>
                                    <p:animEffect transition="in" filter="wipe(right)">
                                      <p:cBhvr>
                                        <p:cTn id="162" dur="500"/>
                                        <p:tgtEl>
                                          <p:spTgt spid="108621"/>
                                        </p:tgtEl>
                                      </p:cBhvr>
                                    </p:animEffect>
                                  </p:childTnLst>
                                </p:cTn>
                              </p:par>
                            </p:childTnLst>
                          </p:cTn>
                        </p:par>
                      </p:childTnLst>
                    </p:cTn>
                  </p:par>
                  <p:par>
                    <p:cTn id="163" fill="hold" nodeType="clickPar">
                      <p:stCondLst>
                        <p:cond delay="indefinite"/>
                      </p:stCondLst>
                      <p:childTnLst>
                        <p:par>
                          <p:cTn id="164" fill="hold" nodeType="withGroup">
                            <p:stCondLst>
                              <p:cond delay="0"/>
                            </p:stCondLst>
                            <p:childTnLst>
                              <p:par>
                                <p:cTn id="165" presetID="22" presetClass="entr" presetSubtype="8" fill="hold" grpId="0" nodeType="clickEffect">
                                  <p:stCondLst>
                                    <p:cond delay="0"/>
                                  </p:stCondLst>
                                  <p:childTnLst>
                                    <p:set>
                                      <p:cBhvr>
                                        <p:cTn id="166" dur="1" fill="hold">
                                          <p:stCondLst>
                                            <p:cond delay="0"/>
                                          </p:stCondLst>
                                        </p:cTn>
                                        <p:tgtEl>
                                          <p:spTgt spid="71"/>
                                        </p:tgtEl>
                                        <p:attrNameLst>
                                          <p:attrName>style.visibility</p:attrName>
                                        </p:attrNameLst>
                                      </p:cBhvr>
                                      <p:to>
                                        <p:strVal val="visible"/>
                                      </p:to>
                                    </p:set>
                                    <p:animEffect transition="in" filter="wipe(left)">
                                      <p:cBhvr>
                                        <p:cTn id="167" dur="500"/>
                                        <p:tgtEl>
                                          <p:spTgt spid="71"/>
                                        </p:tgtEl>
                                      </p:cBhvr>
                                    </p:animEffect>
                                  </p:childTnLst>
                                </p:cTn>
                              </p:par>
                            </p:childTnLst>
                          </p:cTn>
                        </p:par>
                      </p:childTnLst>
                    </p:cTn>
                  </p:par>
                  <p:par>
                    <p:cTn id="168" fill="hold">
                      <p:stCondLst>
                        <p:cond delay="indefinite"/>
                      </p:stCondLst>
                      <p:childTnLst>
                        <p:par>
                          <p:cTn id="169" fill="hold">
                            <p:stCondLst>
                              <p:cond delay="0"/>
                            </p:stCondLst>
                            <p:childTnLst>
                              <p:par>
                                <p:cTn id="170" presetID="22" presetClass="entr" presetSubtype="8" fill="hold" grpId="0" nodeType="clickEffect">
                                  <p:stCondLst>
                                    <p:cond delay="0"/>
                                  </p:stCondLst>
                                  <p:childTnLst>
                                    <p:set>
                                      <p:cBhvr>
                                        <p:cTn id="171" dur="1" fill="hold">
                                          <p:stCondLst>
                                            <p:cond delay="0"/>
                                          </p:stCondLst>
                                        </p:cTn>
                                        <p:tgtEl>
                                          <p:spTgt spid="78"/>
                                        </p:tgtEl>
                                        <p:attrNameLst>
                                          <p:attrName>style.visibility</p:attrName>
                                        </p:attrNameLst>
                                      </p:cBhvr>
                                      <p:to>
                                        <p:strVal val="visible"/>
                                      </p:to>
                                    </p:set>
                                    <p:animEffect transition="in" filter="wipe(left)">
                                      <p:cBhvr>
                                        <p:cTn id="172" dur="500"/>
                                        <p:tgtEl>
                                          <p:spTgt spid="78"/>
                                        </p:tgtEl>
                                      </p:cBhvr>
                                    </p:animEffect>
                                  </p:childTnLst>
                                </p:cTn>
                              </p:par>
                            </p:childTnLst>
                          </p:cTn>
                        </p:par>
                      </p:childTnLst>
                    </p:cTn>
                  </p:par>
                  <p:par>
                    <p:cTn id="173" fill="hold">
                      <p:stCondLst>
                        <p:cond delay="indefinite"/>
                      </p:stCondLst>
                      <p:childTnLst>
                        <p:par>
                          <p:cTn id="174" fill="hold">
                            <p:stCondLst>
                              <p:cond delay="0"/>
                            </p:stCondLst>
                            <p:childTnLst>
                              <p:par>
                                <p:cTn id="175" presetID="22" presetClass="entr" presetSubtype="8" fill="hold" grpId="0" nodeType="clickEffect">
                                  <p:stCondLst>
                                    <p:cond delay="0"/>
                                  </p:stCondLst>
                                  <p:childTnLst>
                                    <p:set>
                                      <p:cBhvr>
                                        <p:cTn id="176" dur="1" fill="hold">
                                          <p:stCondLst>
                                            <p:cond delay="0"/>
                                          </p:stCondLst>
                                        </p:cTn>
                                        <p:tgtEl>
                                          <p:spTgt spid="108752"/>
                                        </p:tgtEl>
                                        <p:attrNameLst>
                                          <p:attrName>style.visibility</p:attrName>
                                        </p:attrNameLst>
                                      </p:cBhvr>
                                      <p:to>
                                        <p:strVal val="visible"/>
                                      </p:to>
                                    </p:set>
                                    <p:animEffect transition="in" filter="wipe(left)">
                                      <p:cBhvr>
                                        <p:cTn id="177" dur="500"/>
                                        <p:tgtEl>
                                          <p:spTgt spid="108752"/>
                                        </p:tgtEl>
                                      </p:cBhvr>
                                    </p:animEffect>
                                  </p:childTnLst>
                                </p:cTn>
                              </p:par>
                            </p:childTnLst>
                          </p:cTn>
                        </p:par>
                      </p:childTnLst>
                    </p:cTn>
                  </p:par>
                  <p:par>
                    <p:cTn id="178" fill="hold">
                      <p:stCondLst>
                        <p:cond delay="indefinite"/>
                      </p:stCondLst>
                      <p:childTnLst>
                        <p:par>
                          <p:cTn id="179" fill="hold">
                            <p:stCondLst>
                              <p:cond delay="0"/>
                            </p:stCondLst>
                            <p:childTnLst>
                              <p:par>
                                <p:cTn id="180" presetID="22" presetClass="entr" presetSubtype="8" fill="hold" nodeType="clickEffect">
                                  <p:stCondLst>
                                    <p:cond delay="0"/>
                                  </p:stCondLst>
                                  <p:childTnLst>
                                    <p:set>
                                      <p:cBhvr>
                                        <p:cTn id="181" dur="1" fill="hold">
                                          <p:stCondLst>
                                            <p:cond delay="0"/>
                                          </p:stCondLst>
                                        </p:cTn>
                                        <p:tgtEl>
                                          <p:spTgt spid="108670"/>
                                        </p:tgtEl>
                                        <p:attrNameLst>
                                          <p:attrName>style.visibility</p:attrName>
                                        </p:attrNameLst>
                                      </p:cBhvr>
                                      <p:to>
                                        <p:strVal val="visible"/>
                                      </p:to>
                                    </p:set>
                                    <p:animEffect transition="in" filter="wipe(left)">
                                      <p:cBhvr>
                                        <p:cTn id="182" dur="500"/>
                                        <p:tgtEl>
                                          <p:spTgt spid="108670"/>
                                        </p:tgtEl>
                                      </p:cBhvr>
                                    </p:animEffect>
                                  </p:childTnLst>
                                </p:cTn>
                              </p:par>
                            </p:childTnLst>
                          </p:cTn>
                        </p:par>
                      </p:childTnLst>
                    </p:cTn>
                  </p:par>
                  <p:par>
                    <p:cTn id="183" fill="hold" nodeType="clickPar">
                      <p:stCondLst>
                        <p:cond delay="indefinite"/>
                      </p:stCondLst>
                      <p:childTnLst>
                        <p:par>
                          <p:cTn id="184" fill="hold" nodeType="withGroup">
                            <p:stCondLst>
                              <p:cond delay="0"/>
                            </p:stCondLst>
                            <p:childTnLst>
                              <p:par>
                                <p:cTn id="185" presetID="22" presetClass="entr" presetSubtype="8" fill="hold" grpId="0" nodeType="clickEffect">
                                  <p:stCondLst>
                                    <p:cond delay="0"/>
                                  </p:stCondLst>
                                  <p:childTnLst>
                                    <p:set>
                                      <p:cBhvr>
                                        <p:cTn id="186" dur="1" fill="hold">
                                          <p:stCondLst>
                                            <p:cond delay="0"/>
                                          </p:stCondLst>
                                        </p:cTn>
                                        <p:tgtEl>
                                          <p:spTgt spid="7"/>
                                        </p:tgtEl>
                                        <p:attrNameLst>
                                          <p:attrName>style.visibility</p:attrName>
                                        </p:attrNameLst>
                                      </p:cBhvr>
                                      <p:to>
                                        <p:strVal val="visible"/>
                                      </p:to>
                                    </p:set>
                                    <p:animEffect transition="in" filter="wipe(left)">
                                      <p:cBhvr>
                                        <p:cTn id="187" dur="500"/>
                                        <p:tgtEl>
                                          <p:spTgt spid="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4" fill="hold" nodeType="clickEffect">
                                  <p:stCondLst>
                                    <p:cond delay="0"/>
                                  </p:stCondLst>
                                  <p:childTnLst>
                                    <p:set>
                                      <p:cBhvr>
                                        <p:cTn id="191" dur="1" fill="hold">
                                          <p:stCondLst>
                                            <p:cond delay="0"/>
                                          </p:stCondLst>
                                        </p:cTn>
                                        <p:tgtEl>
                                          <p:spTgt spid="108667"/>
                                        </p:tgtEl>
                                        <p:attrNameLst>
                                          <p:attrName>style.visibility</p:attrName>
                                        </p:attrNameLst>
                                      </p:cBhvr>
                                      <p:to>
                                        <p:strVal val="visible"/>
                                      </p:to>
                                    </p:set>
                                    <p:animEffect transition="in" filter="wipe(down)">
                                      <p:cBhvr>
                                        <p:cTn id="192" dur="500"/>
                                        <p:tgtEl>
                                          <p:spTgt spid="108667"/>
                                        </p:tgtEl>
                                      </p:cBhvr>
                                    </p:animEffect>
                                  </p:childTnLst>
                                </p:cTn>
                              </p:par>
                            </p:childTnLst>
                          </p:cTn>
                        </p:par>
                      </p:childTnLst>
                    </p:cTn>
                  </p:par>
                  <p:par>
                    <p:cTn id="193" fill="hold">
                      <p:stCondLst>
                        <p:cond delay="indefinite"/>
                      </p:stCondLst>
                      <p:childTnLst>
                        <p:par>
                          <p:cTn id="194" fill="hold">
                            <p:stCondLst>
                              <p:cond delay="0"/>
                            </p:stCondLst>
                            <p:childTnLst>
                              <p:par>
                                <p:cTn id="195" presetID="22" presetClass="entr" presetSubtype="8" fill="hold" grpId="0" nodeType="clickEffect">
                                  <p:stCondLst>
                                    <p:cond delay="0"/>
                                  </p:stCondLst>
                                  <p:childTnLst>
                                    <p:set>
                                      <p:cBhvr>
                                        <p:cTn id="196" dur="1" fill="hold">
                                          <p:stCondLst>
                                            <p:cond delay="0"/>
                                          </p:stCondLst>
                                        </p:cTn>
                                        <p:tgtEl>
                                          <p:spTgt spid="70"/>
                                        </p:tgtEl>
                                        <p:attrNameLst>
                                          <p:attrName>style.visibility</p:attrName>
                                        </p:attrNameLst>
                                      </p:cBhvr>
                                      <p:to>
                                        <p:strVal val="visible"/>
                                      </p:to>
                                    </p:set>
                                    <p:animEffect transition="in" filter="wipe(left)">
                                      <p:cBhvr>
                                        <p:cTn id="197" dur="500"/>
                                        <p:tgtEl>
                                          <p:spTgt spid="70"/>
                                        </p:tgtEl>
                                      </p:cBhvr>
                                    </p:animEffect>
                                  </p:childTnLst>
                                </p:cTn>
                              </p:par>
                            </p:childTnLst>
                          </p:cTn>
                        </p:par>
                      </p:childTnLst>
                    </p:cTn>
                  </p:par>
                  <p:par>
                    <p:cTn id="198" fill="hold" nodeType="clickPar">
                      <p:stCondLst>
                        <p:cond delay="indefinite"/>
                      </p:stCondLst>
                      <p:childTnLst>
                        <p:par>
                          <p:cTn id="199" fill="hold" nodeType="withGroup">
                            <p:stCondLst>
                              <p:cond delay="0"/>
                            </p:stCondLst>
                            <p:childTnLst>
                              <p:par>
                                <p:cTn id="200" presetID="22" presetClass="entr" presetSubtype="8" fill="hold" nodeType="clickEffect">
                                  <p:stCondLst>
                                    <p:cond delay="0"/>
                                  </p:stCondLst>
                                  <p:childTnLst>
                                    <p:set>
                                      <p:cBhvr>
                                        <p:cTn id="201" dur="1" fill="hold">
                                          <p:stCondLst>
                                            <p:cond delay="0"/>
                                          </p:stCondLst>
                                        </p:cTn>
                                        <p:tgtEl>
                                          <p:spTgt spid="108671"/>
                                        </p:tgtEl>
                                        <p:attrNameLst>
                                          <p:attrName>style.visibility</p:attrName>
                                        </p:attrNameLst>
                                      </p:cBhvr>
                                      <p:to>
                                        <p:strVal val="visible"/>
                                      </p:to>
                                    </p:set>
                                    <p:animEffect transition="in" filter="wipe(left)">
                                      <p:cBhvr>
                                        <p:cTn id="202" dur="500"/>
                                        <p:tgtEl>
                                          <p:spTgt spid="108671"/>
                                        </p:tgtEl>
                                      </p:cBhvr>
                                    </p:animEffect>
                                  </p:childTnLst>
                                </p:cTn>
                              </p:par>
                            </p:childTnLst>
                          </p:cTn>
                        </p:par>
                      </p:childTnLst>
                    </p:cTn>
                  </p:par>
                  <p:par>
                    <p:cTn id="203" fill="hold">
                      <p:stCondLst>
                        <p:cond delay="indefinite"/>
                      </p:stCondLst>
                      <p:childTnLst>
                        <p:par>
                          <p:cTn id="204" fill="hold">
                            <p:stCondLst>
                              <p:cond delay="0"/>
                            </p:stCondLst>
                            <p:childTnLst>
                              <p:par>
                                <p:cTn id="205" presetID="22" presetClass="entr" presetSubtype="8" fill="hold" grpId="0" nodeType="clickEffect">
                                  <p:stCondLst>
                                    <p:cond delay="0"/>
                                  </p:stCondLst>
                                  <p:childTnLst>
                                    <p:set>
                                      <p:cBhvr>
                                        <p:cTn id="206" dur="1" fill="hold">
                                          <p:stCondLst>
                                            <p:cond delay="0"/>
                                          </p:stCondLst>
                                        </p:cTn>
                                        <p:tgtEl>
                                          <p:spTgt spid="68"/>
                                        </p:tgtEl>
                                        <p:attrNameLst>
                                          <p:attrName>style.visibility</p:attrName>
                                        </p:attrNameLst>
                                      </p:cBhvr>
                                      <p:to>
                                        <p:strVal val="visible"/>
                                      </p:to>
                                    </p:set>
                                    <p:animEffect transition="in" filter="wipe(left)">
                                      <p:cBhvr>
                                        <p:cTn id="207"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66" grpId="0"/>
      <p:bldP spid="108737" grpId="0"/>
      <p:bldP spid="90160" grpId="0"/>
      <p:bldP spid="90156" grpId="0"/>
      <p:bldP spid="90153" grpId="0"/>
      <p:bldP spid="108752" grpId="0"/>
      <p:bldP spid="63" grpId="0"/>
      <p:bldP spid="64" grpId="0"/>
      <p:bldP spid="65" grpId="0"/>
      <p:bldP spid="6" grpId="0"/>
      <p:bldP spid="67" grpId="0"/>
      <p:bldP spid="68" grpId="0"/>
      <p:bldP spid="7" grpId="0"/>
      <p:bldP spid="70" grpId="0"/>
      <p:bldP spid="71" grpId="0"/>
      <p:bldP spid="8" grpId="0"/>
      <p:bldP spid="73" grpId="0"/>
      <p:bldP spid="74" grpId="0"/>
      <p:bldP spid="75" grpId="0"/>
      <p:bldP spid="76" grpId="0"/>
      <p:bldP spid="77" grpId="0"/>
      <p:bldP spid="78" grpId="0"/>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8" name="矩形 47"/>
              <p:cNvSpPr/>
              <p:nvPr/>
            </p:nvSpPr>
            <p:spPr>
              <a:xfrm>
                <a:off x="419467" y="373253"/>
                <a:ext cx="26245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419467" y="373253"/>
                <a:ext cx="2624565"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文本框 48"/>
              <p:cNvSpPr txBox="1"/>
              <p:nvPr/>
            </p:nvSpPr>
            <p:spPr>
              <a:xfrm>
                <a:off x="2991837" y="189164"/>
                <a:ext cx="2392963"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2991837" y="189164"/>
                <a:ext cx="2392963" cy="8913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24206" y="1346016"/>
                <a:ext cx="2585451" cy="55720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𝑑𝐸</m:t>
                          </m:r>
                        </m:e>
                        <m:sub>
                          <m:r>
                            <a:rPr lang="en-US" altLang="zh-CN" sz="2800" b="0" i="1" smtClean="0">
                              <a:solidFill>
                                <a:srgbClr val="0000FF"/>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424206" y="1346016"/>
                <a:ext cx="2585451" cy="55720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2985968" y="1163889"/>
                <a:ext cx="2343270"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𝑑𝑙</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latin typeface="+mn-lt"/>
                  <a:ea typeface="+mn-ea"/>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2985968" y="1163889"/>
                <a:ext cx="2343270" cy="89139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419467" y="2005977"/>
                <a:ext cx="265720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𝑧</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i="1">
                                  <a:solidFill>
                                    <a:srgbClr val="0000FF"/>
                                  </a:solidFill>
                                  <a:latin typeface="Cambria Math" panose="02040503050406030204" pitchFamily="18" charset="0"/>
                                </a:rPr>
                                <m:t>𝑧</m:t>
                              </m:r>
                            </m:sub>
                          </m:sSub>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419467" y="2005977"/>
                <a:ext cx="2657201" cy="973472"/>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414520" y="2884340"/>
                <a:ext cx="2914901" cy="8244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tan</m:t>
                          </m:r>
                        </m:fName>
                        <m:e>
                          <m:d>
                            <m:dPr>
                              <m:ctrlPr>
                                <a:rPr lang="en-US" altLang="zh-CN" sz="2800" b="0" i="1" smtClean="0">
                                  <a:solidFill>
                                    <a:srgbClr val="0000FF"/>
                                  </a:solidFill>
                                  <a:latin typeface="Cambria Math"/>
                                </a:rPr>
                              </m:ctrlPr>
                            </m:dPr>
                            <m:e>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b="0" i="1" smtClean="0">
                                  <a:solidFill>
                                    <a:srgbClr val="0000FF"/>
                                  </a:solidFill>
                                  <a:latin typeface="Cambria Math" panose="02040503050406030204" pitchFamily="18" charset="0"/>
                                </a:rPr>
                                <m:t>−</m:t>
                              </m:r>
                              <m:f>
                                <m:fPr>
                                  <m:ctrlPr>
                                    <a:rPr lang="en-US" altLang="zh-CN" sz="2800" b="0" i="1" smtClean="0">
                                      <a:solidFill>
                                        <a:srgbClr val="0000FF"/>
                                      </a:solidFill>
                                      <a:latin typeface="Cambria Math"/>
                                    </a:rPr>
                                  </m:ctrlPr>
                                </m:fPr>
                                <m:num>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rPr>
                                    <m:t>2</m:t>
                                  </m:r>
                                </m:den>
                              </m:f>
                            </m:e>
                          </m:d>
                        </m:e>
                      </m:func>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414520" y="2884340"/>
                <a:ext cx="2914901" cy="824456"/>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3151897" y="3046395"/>
                <a:ext cx="19318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a:rPr>
                          </m:ctrlPr>
                        </m:funcPr>
                        <m:fName>
                          <m:r>
                            <m:rPr>
                              <m:sty m:val="p"/>
                            </m:rPr>
                            <a:rPr lang="en-US" altLang="zh-CN" sz="2800" b="0" i="0" smtClean="0">
                              <a:solidFill>
                                <a:srgbClr val="0000FF"/>
                              </a:solidFill>
                              <a:latin typeface="Cambria Math" panose="02040503050406030204" pitchFamily="18" charset="0"/>
                            </a:rPr>
                            <m:t>cot</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3151897" y="3046395"/>
                <a:ext cx="1931811"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414520" y="3845745"/>
                <a:ext cx="27594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smtClean="0">
                          <a:solidFill>
                            <a:srgbClr val="0000FF"/>
                          </a:solidFill>
                          <a:latin typeface="Cambria Math" panose="02040503050406030204" pitchFamily="18" charset="0"/>
                        </a:rPr>
                        <m:t>𝑙</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𝑎</m:t>
                      </m:r>
                      <m:func>
                        <m:funcPr>
                          <m:ctrlPr>
                            <a:rPr lang="en-US" altLang="zh-CN" sz="2800" b="0" i="1" smtClean="0">
                              <a:solidFill>
                                <a:srgbClr val="0000FF"/>
                              </a:solidFill>
                              <a:latin typeface="Cambria Math"/>
                            </a:rPr>
                          </m:ctrlPr>
                        </m:funcPr>
                        <m:fName>
                          <m:sSup>
                            <m:sSupPr>
                              <m:ctrlPr>
                                <a:rPr lang="en-US" altLang="zh-CN" sz="2800" b="0" i="1" smtClean="0">
                                  <a:solidFill>
                                    <a:srgbClr val="0000FF"/>
                                  </a:solidFill>
                                  <a:latin typeface="Cambria Math"/>
                                </a:rPr>
                              </m:ctrlPr>
                            </m:sSupPr>
                            <m:e>
                              <m:r>
                                <m:rPr>
                                  <m:sty m:val="p"/>
                                </m:rPr>
                                <a:rPr lang="en-US" altLang="zh-CN" sz="2800" b="0" i="0" smtClean="0">
                                  <a:solidFill>
                                    <a:srgbClr val="0000FF"/>
                                  </a:solidFill>
                                  <a:latin typeface="Cambria Math" panose="02040503050406030204" pitchFamily="18" charset="0"/>
                                </a:rPr>
                                <m:t>csc</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414520" y="3845745"/>
                <a:ext cx="2759410"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424206" y="4717324"/>
                <a:ext cx="22034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𝑙</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424206" y="4717324"/>
                <a:ext cx="2203424"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8" name="矩形 87"/>
              <p:cNvSpPr/>
              <p:nvPr/>
            </p:nvSpPr>
            <p:spPr>
              <a:xfrm>
                <a:off x="2495846" y="4729199"/>
                <a:ext cx="28160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smtClean="0">
                              <a:solidFill>
                                <a:srgbClr val="0000FF"/>
                              </a:solidFill>
                              <a:latin typeface="Cambria Math"/>
                            </a:rPr>
                          </m:ctrlPr>
                        </m:funcPr>
                        <m:fName>
                          <m:sSup>
                            <m:sSupPr>
                              <m:ctrlPr>
                                <a:rPr lang="en-US" altLang="zh-CN" sz="2800" i="1" smtClean="0">
                                  <a:solidFill>
                                    <a:srgbClr val="0000FF"/>
                                  </a:solidFill>
                                  <a:latin typeface="Cambria Math"/>
                                </a:rPr>
                              </m:ctrlPr>
                            </m:sSupPr>
                            <m:e>
                              <m:r>
                                <m:rPr>
                                  <m:sty m:val="p"/>
                                </m:rPr>
                                <a:rPr lang="en-US" altLang="zh-CN" sz="2800" i="0" smtClean="0">
                                  <a:solidFill>
                                    <a:srgbClr val="0000FF"/>
                                  </a:solidFill>
                                  <a:latin typeface="Cambria Math" panose="02040503050406030204" pitchFamily="18" charset="0"/>
                                </a:rPr>
                                <m:t>cot</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88" name="矩形 87"/>
              <p:cNvSpPr>
                <a:spLocks noRot="1" noChangeAspect="1" noMove="1" noResize="1" noEditPoints="1" noAdjustHandles="1" noChangeArrowheads="1" noChangeShapeType="1" noTextEdit="1"/>
              </p:cNvSpPr>
              <p:nvPr/>
            </p:nvSpPr>
            <p:spPr>
              <a:xfrm>
                <a:off x="2495846" y="4729199"/>
                <a:ext cx="2816027"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5083708" y="4721766"/>
                <a:ext cx="28766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1+</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cot</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e>
                      </m:d>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5083708" y="4721766"/>
                <a:ext cx="2876685"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7792167" y="4725483"/>
                <a:ext cx="201247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smtClean="0">
                              <a:solidFill>
                                <a:srgbClr val="0000FF"/>
                              </a:solidFill>
                              <a:latin typeface="Cambria Math"/>
                            </a:rPr>
                          </m:ctrlPr>
                        </m:funcPr>
                        <m:fName>
                          <m:sSup>
                            <m:sSupPr>
                              <m:ctrlPr>
                                <a:rPr lang="en-US" altLang="zh-CN" sz="2800" i="1" smtClean="0">
                                  <a:solidFill>
                                    <a:srgbClr val="0000FF"/>
                                  </a:solidFill>
                                  <a:latin typeface="Cambria Math"/>
                                </a:rPr>
                              </m:ctrlPr>
                            </m:sSupPr>
                            <m:e>
                              <m:r>
                                <m:rPr>
                                  <m:sty m:val="p"/>
                                </m:rPr>
                                <a:rPr lang="en-US" altLang="zh-CN" sz="2800" i="0" smtClean="0">
                                  <a:solidFill>
                                    <a:srgbClr val="0000FF"/>
                                  </a:solidFill>
                                  <a:latin typeface="Cambria Math" panose="02040503050406030204" pitchFamily="18" charset="0"/>
                                </a:rPr>
                                <m:t>csc</m:t>
                              </m:r>
                            </m:e>
                            <m:sup>
                              <m:r>
                                <a:rPr lang="en-US" altLang="zh-CN" sz="2800" b="0" i="1" smtClean="0">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7792167" y="4725483"/>
                <a:ext cx="2012474" cy="523220"/>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1" name="文本框 90"/>
              <p:cNvSpPr txBox="1"/>
              <p:nvPr/>
            </p:nvSpPr>
            <p:spPr>
              <a:xfrm>
                <a:off x="426553" y="5466962"/>
                <a:ext cx="3843873" cy="93775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r>
                            <a:rPr kumimoji="1" lang="en-US" altLang="zh-CN" sz="2800" b="0" i="1" smtClean="0">
                              <a:solidFill>
                                <a:srgbClr val="0000FF"/>
                              </a:solidFill>
                              <a:latin typeface="Cambria Math" panose="02040503050406030204" pitchFamily="18" charset="0"/>
                              <a:cs typeface="Times New Roman" panose="02020603050405020304" pitchFamily="18" charset="0"/>
                            </a:rPr>
                            <m:t>𝑎</m:t>
                          </m:r>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csc</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𝑎</m:t>
                              </m:r>
                            </m:e>
                            <m:sup>
                              <m:r>
                                <a:rPr lang="en-US" altLang="zh-CN" sz="2800" i="1">
                                  <a:solidFill>
                                    <a:srgbClr val="0000FF"/>
                                  </a:solidFill>
                                  <a:latin typeface="Cambria Math" panose="02040503050406030204" pitchFamily="18" charset="0"/>
                                </a:rPr>
                                <m:t>2</m:t>
                              </m:r>
                            </m:sup>
                          </m:sSup>
                          <m:func>
                            <m:funcPr>
                              <m:ctrlPr>
                                <a:rPr lang="en-US" altLang="zh-CN" sz="2800" i="1">
                                  <a:solidFill>
                                    <a:srgbClr val="0000FF"/>
                                  </a:solidFill>
                                  <a:latin typeface="Cambria Math"/>
                                </a:rPr>
                              </m:ctrlPr>
                            </m:funcPr>
                            <m:fName>
                              <m:sSup>
                                <m:sSupPr>
                                  <m:ctrlPr>
                                    <a:rPr lang="en-US" altLang="zh-CN" sz="2800" i="1">
                                      <a:solidFill>
                                        <a:srgbClr val="0000FF"/>
                                      </a:solidFill>
                                      <a:latin typeface="Cambria Math"/>
                                    </a:rPr>
                                  </m:ctrlPr>
                                </m:sSupPr>
                                <m:e>
                                  <m:r>
                                    <m:rPr>
                                      <m:sty m:val="p"/>
                                    </m:rPr>
                                    <a:rPr lang="en-US" altLang="zh-CN" sz="2800">
                                      <a:solidFill>
                                        <a:srgbClr val="0000FF"/>
                                      </a:solidFill>
                                      <a:latin typeface="Cambria Math" panose="02040503050406030204" pitchFamily="18" charset="0"/>
                                    </a:rPr>
                                    <m:t>csc</m:t>
                                  </m:r>
                                </m:e>
                                <m:sup>
                                  <m:r>
                                    <a:rPr lang="en-US" altLang="zh-CN" sz="2800" i="1">
                                      <a:solidFill>
                                        <a:srgbClr val="0000FF"/>
                                      </a:solidFill>
                                      <a:latin typeface="Cambria Math" panose="02040503050406030204" pitchFamily="18" charset="0"/>
                                    </a:rPr>
                                    <m:t>2</m:t>
                                  </m:r>
                                </m:sup>
                              </m:sSup>
                            </m:fName>
                            <m:e>
                              <m:r>
                                <a:rPr lang="zh-CN" altLang="en-US" sz="2800" i="1">
                                  <a:solidFill>
                                    <a:srgbClr val="0000FF"/>
                                  </a:solidFill>
                                  <a:latin typeface="Cambria Math" panose="02040503050406030204" pitchFamily="18" charset="0"/>
                                  <a:ea typeface="Cambria Math" panose="02040503050406030204" pitchFamily="18" charset="0"/>
                                </a:rPr>
                                <m:t>𝜃</m:t>
                              </m:r>
                            </m:e>
                          </m:func>
                        </m:den>
                      </m:f>
                    </m:oMath>
                  </m:oMathPara>
                </a14:m>
                <a:endParaRPr lang="zh-CN" altLang="en-US" sz="2800" dirty="0">
                  <a:solidFill>
                    <a:srgbClr val="0000FF"/>
                  </a:solidFill>
                  <a:latin typeface="+mn-lt"/>
                  <a:ea typeface="+mn-ea"/>
                </a:endParaRPr>
              </a:p>
            </p:txBody>
          </p:sp>
        </mc:Choice>
        <mc:Fallback xmlns="">
          <p:sp>
            <p:nvSpPr>
              <p:cNvPr id="91" name="文本框 90"/>
              <p:cNvSpPr txBox="1">
                <a:spLocks noRot="1" noChangeAspect="1" noMove="1" noResize="1" noEditPoints="1" noAdjustHandles="1" noChangeArrowheads="1" noChangeShapeType="1" noTextEdit="1"/>
              </p:cNvSpPr>
              <p:nvPr/>
            </p:nvSpPr>
            <p:spPr>
              <a:xfrm>
                <a:off x="426553" y="5466962"/>
                <a:ext cx="3843873" cy="93775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2" name="文本框 91"/>
              <p:cNvSpPr txBox="1"/>
              <p:nvPr/>
            </p:nvSpPr>
            <p:spPr>
              <a:xfrm>
                <a:off x="4231902" y="5504196"/>
                <a:ext cx="2726644"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92" name="文本框 91"/>
              <p:cNvSpPr txBox="1">
                <a:spLocks noRot="1" noChangeAspect="1" noMove="1" noResize="1" noEditPoints="1" noAdjustHandles="1" noChangeArrowheads="1" noChangeShapeType="1" noTextEdit="1"/>
              </p:cNvSpPr>
              <p:nvPr/>
            </p:nvSpPr>
            <p:spPr>
              <a:xfrm>
                <a:off x="4231902" y="5504196"/>
                <a:ext cx="2726644" cy="891398"/>
              </a:xfrm>
              <a:prstGeom prst="rect">
                <a:avLst/>
              </a:prstGeom>
              <a:blipFill>
                <a:blip r:embed="rId29"/>
                <a:stretch>
                  <a:fillRect/>
                </a:stretch>
              </a:blipFill>
            </p:spPr>
            <p:txBody>
              <a:bodyPr/>
              <a:lstStyle/>
              <a:p>
                <a:r>
                  <a:rPr lang="zh-CN" altLang="en-US">
                    <a:noFill/>
                  </a:rPr>
                  <a:t> </a:t>
                </a:r>
              </a:p>
            </p:txBody>
          </p:sp>
        </mc:Fallback>
      </mc:AlternateContent>
      <p:grpSp>
        <p:nvGrpSpPr>
          <p:cNvPr id="3" name="组合 2"/>
          <p:cNvGrpSpPr/>
          <p:nvPr/>
        </p:nvGrpSpPr>
        <p:grpSpPr>
          <a:xfrm>
            <a:off x="5329238" y="748323"/>
            <a:ext cx="4818351" cy="3851272"/>
            <a:chOff x="5463492" y="2945143"/>
            <a:chExt cx="4818351" cy="3851272"/>
          </a:xfrm>
        </p:grpSpPr>
        <p:sp>
          <p:nvSpPr>
            <p:cNvPr id="93"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4"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5"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6"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7"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8"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1"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2"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3"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4"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5"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6"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8"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9"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11" name="矩形 110"/>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111" name="矩形 110"/>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12" name="矩形 111"/>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13" name="矩形 112"/>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4" name="矩形 113"/>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14" name="矩形 113"/>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15" name="矩形 114"/>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117" name="矩形 116"/>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118" name="矩形 117"/>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19" name="矩形 118"/>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矩形 119"/>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120" name="矩形 119"/>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矩形 120"/>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121" name="矩形 120"/>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4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4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4" name="矩形 123"/>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124" name="矩形 123"/>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4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2253290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left)">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wipe(left)">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wipe(left)">
                                      <p:cBhvr>
                                        <p:cTn id="22" dur="500"/>
                                        <p:tgtEl>
                                          <p:spTgt spid="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3"/>
                                        </p:tgtEl>
                                        <p:attrNameLst>
                                          <p:attrName>style.visibility</p:attrName>
                                        </p:attrNameLst>
                                      </p:cBhvr>
                                      <p:to>
                                        <p:strVal val="visible"/>
                                      </p:to>
                                    </p:set>
                                    <p:animEffect transition="in" filter="wipe(left)">
                                      <p:cBhvr>
                                        <p:cTn id="27" dur="500"/>
                                        <p:tgtEl>
                                          <p:spTgt spid="8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5"/>
                                        </p:tgtEl>
                                        <p:attrNameLst>
                                          <p:attrName>style.visibility</p:attrName>
                                        </p:attrNameLst>
                                      </p:cBhvr>
                                      <p:to>
                                        <p:strVal val="visible"/>
                                      </p:to>
                                    </p:set>
                                    <p:animEffect transition="in" filter="wipe(left)">
                                      <p:cBhvr>
                                        <p:cTn id="37" dur="500"/>
                                        <p:tgtEl>
                                          <p:spTgt spid="8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6"/>
                                        </p:tgtEl>
                                        <p:attrNameLst>
                                          <p:attrName>style.visibility</p:attrName>
                                        </p:attrNameLst>
                                      </p:cBhvr>
                                      <p:to>
                                        <p:strVal val="visible"/>
                                      </p:to>
                                    </p:set>
                                    <p:animEffect transition="in" filter="wipe(left)">
                                      <p:cBhvr>
                                        <p:cTn id="42" dur="500"/>
                                        <p:tgtEl>
                                          <p:spTgt spid="8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wipe(left)">
                                      <p:cBhvr>
                                        <p:cTn id="47" dur="500"/>
                                        <p:tgtEl>
                                          <p:spTgt spid="8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Effect transition="in" filter="wipe(left)">
                                      <p:cBhvr>
                                        <p:cTn id="52" dur="500"/>
                                        <p:tgtEl>
                                          <p:spTgt spid="8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90"/>
                                        </p:tgtEl>
                                        <p:attrNameLst>
                                          <p:attrName>style.visibility</p:attrName>
                                        </p:attrNameLst>
                                      </p:cBhvr>
                                      <p:to>
                                        <p:strVal val="visible"/>
                                      </p:to>
                                    </p:set>
                                    <p:animEffect transition="in" filter="wipe(left)">
                                      <p:cBhvr>
                                        <p:cTn id="62" dur="500"/>
                                        <p:tgtEl>
                                          <p:spTgt spid="9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91"/>
                                        </p:tgtEl>
                                        <p:attrNameLst>
                                          <p:attrName>style.visibility</p:attrName>
                                        </p:attrNameLst>
                                      </p:cBhvr>
                                      <p:to>
                                        <p:strVal val="visible"/>
                                      </p:to>
                                    </p:set>
                                    <p:animEffect transition="in" filter="wipe(left)">
                                      <p:cBhvr>
                                        <p:cTn id="67" dur="500"/>
                                        <p:tgtEl>
                                          <p:spTgt spid="9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2"/>
                                        </p:tgtEl>
                                        <p:attrNameLst>
                                          <p:attrName>style.visibility</p:attrName>
                                        </p:attrNameLst>
                                      </p:cBhvr>
                                      <p:to>
                                        <p:strVal val="visible"/>
                                      </p:to>
                                    </p:set>
                                    <p:animEffect transition="in" filter="wipe(left)">
                                      <p:cBhvr>
                                        <p:cTn id="72"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P spid="83" grpId="0"/>
      <p:bldP spid="84" grpId="0"/>
      <p:bldP spid="85" grpId="0"/>
      <p:bldP spid="86" grpId="0"/>
      <p:bldP spid="87" grpId="0"/>
      <p:bldP spid="88" grpId="0"/>
      <p:bldP spid="89" grpId="0"/>
      <p:bldP spid="90" grpId="0"/>
      <p:bldP spid="91" grpId="0"/>
      <p:bldP spid="9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500052" y="4719088"/>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电荷    库仑定律</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电场  电场强度</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4493555" cy="639107"/>
            <a:chOff x="3844727" y="4171194"/>
            <a:chExt cx="4493555" cy="639107"/>
          </a:xfrm>
        </p:grpSpPr>
        <p:sp>
          <p:nvSpPr>
            <p:cNvPr id="16" name="文本框 15"/>
            <p:cNvSpPr txBox="1"/>
            <p:nvPr/>
          </p:nvSpPr>
          <p:spPr>
            <a:xfrm>
              <a:off x="3844727" y="4171194"/>
              <a:ext cx="449355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电通量  高斯定理</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8" name="组合 17"/>
          <p:cNvGrpSpPr/>
          <p:nvPr/>
        </p:nvGrpSpPr>
        <p:grpSpPr>
          <a:xfrm>
            <a:off x="4112574" y="4544454"/>
            <a:ext cx="5611997" cy="639154"/>
            <a:chOff x="5371789" y="5275906"/>
            <a:chExt cx="5611997" cy="639154"/>
          </a:xfrm>
        </p:grpSpPr>
        <p:sp>
          <p:nvSpPr>
            <p:cNvPr id="19" name="文本框 18"/>
            <p:cNvSpPr txBox="1"/>
            <p:nvPr/>
          </p:nvSpPr>
          <p:spPr>
            <a:xfrm>
              <a:off x="5371789" y="5275906"/>
              <a:ext cx="5611997"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静电场的环路定理  电势能  电势</a:t>
              </a:r>
            </a:p>
          </p:txBody>
        </p:sp>
        <p:sp>
          <p:nvSpPr>
            <p:cNvPr id="20"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21" name="图片 20"/>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4230651" y="5570577"/>
            <a:ext cx="406176" cy="406176"/>
          </a:xfrm>
          <a:prstGeom prst="rect">
            <a:avLst/>
          </a:prstGeom>
        </p:spPr>
      </p:pic>
      <p:grpSp>
        <p:nvGrpSpPr>
          <p:cNvPr id="22" name="组合 21"/>
          <p:cNvGrpSpPr/>
          <p:nvPr/>
        </p:nvGrpSpPr>
        <p:grpSpPr>
          <a:xfrm>
            <a:off x="4843173" y="5395943"/>
            <a:ext cx="4881398" cy="639154"/>
            <a:chOff x="5371789" y="5275906"/>
            <a:chExt cx="4881398" cy="639154"/>
          </a:xfrm>
        </p:grpSpPr>
        <p:sp>
          <p:nvSpPr>
            <p:cNvPr id="23" name="文本框 22"/>
            <p:cNvSpPr txBox="1"/>
            <p:nvPr/>
          </p:nvSpPr>
          <p:spPr>
            <a:xfrm>
              <a:off x="5371789" y="5275906"/>
              <a:ext cx="4881398"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等势面  场强和电势的关系</a:t>
              </a:r>
            </a:p>
          </p:txBody>
        </p:sp>
        <p:sp>
          <p:nvSpPr>
            <p:cNvPr id="24" name="Freeform 304"/>
            <p:cNvSpPr>
              <a:spLocks noEditPoints="1"/>
            </p:cNvSpPr>
            <p:nvPr/>
          </p:nvSpPr>
          <p:spPr bwMode="auto">
            <a:xfrm>
              <a:off x="5537506" y="5734085"/>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500"/>
                                        <p:tgtEl>
                                          <p:spTgt spid="5"/>
                                        </p:tgtEl>
                                      </p:cBhvr>
                                    </p:animEffect>
                                    <p:anim calcmode="lin" valueType="num">
                                      <p:cBhvr>
                                        <p:cTn id="35" dur="500" fill="hold"/>
                                        <p:tgtEl>
                                          <p:spTgt spid="5"/>
                                        </p:tgtEl>
                                        <p:attrNameLst>
                                          <p:attrName>ppt_x</p:attrName>
                                        </p:attrNameLst>
                                      </p:cBhvr>
                                      <p:tavLst>
                                        <p:tav tm="0">
                                          <p:val>
                                            <p:strVal val="#ppt_x"/>
                                          </p:val>
                                        </p:tav>
                                        <p:tav tm="100000">
                                          <p:val>
                                            <p:strVal val="#ppt_x"/>
                                          </p:val>
                                        </p:tav>
                                      </p:tavLst>
                                    </p:anim>
                                    <p:anim calcmode="lin" valueType="num">
                                      <p:cBhvr>
                                        <p:cTn id="36" dur="500" fill="hold"/>
                                        <p:tgtEl>
                                          <p:spTgt spid="5"/>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8"/>
                                        </p:tgtEl>
                                        <p:attrNameLst>
                                          <p:attrName>style.visibility</p:attrName>
                                        </p:attrNameLst>
                                      </p:cBhvr>
                                      <p:to>
                                        <p:strVal val="visible"/>
                                      </p:to>
                                    </p:set>
                                    <p:animEffect transition="in" filter="wipe(left)">
                                      <p:cBhvr>
                                        <p:cTn id="39" dur="1000"/>
                                        <p:tgtEl>
                                          <p:spTgt spid="18"/>
                                        </p:tgtEl>
                                      </p:cBhvr>
                                    </p:animEffect>
                                  </p:childTnLst>
                                </p:cTn>
                              </p:par>
                              <p:par>
                                <p:cTn id="40" presetID="42" presetClass="entr" presetSubtype="0" fill="hold" nodeType="withEffect">
                                  <p:stCondLst>
                                    <p:cond delay="330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22" presetClass="entr" presetSubtype="8" fill="hold" nodeType="withEffect">
                                  <p:stCondLst>
                                    <p:cond delay="370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641" name="Text Box 73"/>
          <p:cNvSpPr txBox="1">
            <a:spLocks noChangeArrowheads="1"/>
          </p:cNvSpPr>
          <p:nvPr/>
        </p:nvSpPr>
        <p:spPr bwMode="auto">
          <a:xfrm>
            <a:off x="588171" y="3487738"/>
            <a:ext cx="526573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若均匀带电直线为无限长，则 </a:t>
            </a:r>
          </a:p>
        </p:txBody>
      </p:sp>
      <p:sp>
        <p:nvSpPr>
          <p:cNvPr id="109647" name="Text Box 79"/>
          <p:cNvSpPr txBox="1">
            <a:spLocks noChangeArrowheads="1"/>
          </p:cNvSpPr>
          <p:nvPr/>
        </p:nvSpPr>
        <p:spPr bwMode="auto">
          <a:xfrm>
            <a:off x="588171" y="5619750"/>
            <a:ext cx="4695826"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方向与直线垂直，指向与电荷正负有关 </a:t>
            </a:r>
          </a:p>
        </p:txBody>
      </p:sp>
      <mc:AlternateContent xmlns:mc="http://schemas.openxmlformats.org/markup-compatibility/2006" xmlns:a14="http://schemas.microsoft.com/office/drawing/2010/main">
        <mc:Choice Requires="a14">
          <p:sp>
            <p:nvSpPr>
              <p:cNvPr id="4" name="文本框 3"/>
              <p:cNvSpPr txBox="1"/>
              <p:nvPr/>
            </p:nvSpPr>
            <p:spPr>
              <a:xfrm>
                <a:off x="4086657" y="187162"/>
                <a:ext cx="3992923" cy="983731"/>
              </a:xfrm>
              <a:prstGeom prst="rect">
                <a:avLst/>
              </a:prstGeom>
              <a:noFill/>
            </p:spPr>
            <p:txBody>
              <a:bodyPr wrap="square"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𝑑</m:t>
                      </m:r>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𝐸</m:t>
                          </m:r>
                        </m:e>
                        <m:sub>
                          <m:r>
                            <a:rPr lang="en-US" altLang="zh-CN" sz="2800" b="0" i="1" smtClean="0">
                              <a:solidFill>
                                <a:srgbClr val="0000FF"/>
                              </a:solidFill>
                              <a:latin typeface="Cambria Math" panose="02040503050406030204" pitchFamily="18" charset="0"/>
                              <a:ea typeface="+mn-ea"/>
                            </a:rPr>
                            <m:t>𝑦</m:t>
                          </m:r>
                        </m:sub>
                      </m:sSub>
                      <m:r>
                        <a:rPr lang="zh-CN" altLang="en-US" sz="2800" i="1" smtClean="0">
                          <a:solidFill>
                            <a:srgbClr val="0000FF"/>
                          </a:solidFill>
                          <a:latin typeface="Cambria Math" panose="02040503050406030204" pitchFamily="18" charset="0"/>
                          <a:ea typeface="+mn-ea"/>
                        </a:rPr>
                        <m:t>=</m:t>
                      </m:r>
                      <m:f>
                        <m:fPr>
                          <m:ctrlPr>
                            <a:rPr lang="zh-CN" altLang="en-US" sz="2800" i="1" smtClean="0">
                              <a:solidFill>
                                <a:srgbClr val="0000FF"/>
                              </a:solidFill>
                              <a:latin typeface="Cambria Math"/>
                              <a:ea typeface="+mn-ea"/>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zh-CN" altLang="en-US" sz="2800" i="1" smtClean="0">
                              <a:solidFill>
                                <a:srgbClr val="0000FF"/>
                              </a:solidFill>
                              <a:latin typeface="Cambria Math" panose="02040503050406030204" pitchFamily="18" charset="0"/>
                              <a:ea typeface="+mn-ea"/>
                            </a:rPr>
                            <m:t>4</m:t>
                          </m:r>
                          <m:r>
                            <a:rPr lang="zh-CN" altLang="en-US" sz="2800" i="1" smtClean="0">
                              <a:solidFill>
                                <a:srgbClr val="0000FF"/>
                              </a:solidFill>
                              <a:latin typeface="Cambria Math" panose="02040503050406030204" pitchFamily="18" charset="0"/>
                              <a:ea typeface="+mn-ea"/>
                            </a:rPr>
                            <m:t>𝜋</m:t>
                          </m:r>
                          <m:sSub>
                            <m:sSubPr>
                              <m:ctrlPr>
                                <a:rPr lang="en-US" altLang="zh-CN" sz="2800" i="1" smtClean="0">
                                  <a:solidFill>
                                    <a:srgbClr val="0000FF"/>
                                  </a:solidFill>
                                  <a:latin typeface="Cambria Math"/>
                                  <a:ea typeface="+mn-ea"/>
                                </a:rPr>
                              </m:ctrlPr>
                            </m:sSubPr>
                            <m:e>
                              <m:r>
                                <a:rPr lang="zh-CN" altLang="en-US" sz="2800" i="1">
                                  <a:solidFill>
                                    <a:srgbClr val="0000FF"/>
                                  </a:solidFill>
                                  <a:latin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mn-ea"/>
                                </a:rPr>
                                <m:t>0</m:t>
                              </m:r>
                            </m:sub>
                          </m:sSub>
                          <m:r>
                            <a:rPr lang="zh-CN" altLang="en-US" sz="2800" i="1" smtClean="0">
                              <a:solidFill>
                                <a:srgbClr val="0000FF"/>
                              </a:solidFill>
                              <a:latin typeface="Cambria Math" panose="02040503050406030204" pitchFamily="18" charset="0"/>
                              <a:ea typeface="+mn-ea"/>
                            </a:rPr>
                            <m:t>𝑎</m:t>
                          </m:r>
                        </m:den>
                      </m:f>
                      <m:func>
                        <m:funcPr>
                          <m:ctrlPr>
                            <a:rPr lang="zh-CN" altLang="en-US" sz="2800" i="1" smtClean="0">
                              <a:solidFill>
                                <a:srgbClr val="0000FF"/>
                              </a:solidFill>
                              <a:latin typeface="Cambria Math"/>
                              <a:ea typeface="+mn-ea"/>
                            </a:rPr>
                          </m:ctrlPr>
                        </m:funcPr>
                        <m:fName>
                          <m:r>
                            <m:rPr>
                              <m:sty m:val="p"/>
                            </m:rPr>
                            <a:rPr lang="zh-CN" altLang="en-US" sz="2800" i="1" smtClean="0">
                              <a:solidFill>
                                <a:srgbClr val="0000FF"/>
                              </a:solidFill>
                              <a:latin typeface="Cambria Math" panose="02040503050406030204" pitchFamily="18" charset="0"/>
                              <a:ea typeface="+mn-ea"/>
                            </a:rPr>
                            <m:t>sin</m:t>
                          </m:r>
                        </m:fName>
                        <m:e>
                          <m:r>
                            <a:rPr lang="zh-CN" altLang="en-US" sz="2800" i="1" smtClean="0">
                              <a:solidFill>
                                <a:srgbClr val="0000FF"/>
                              </a:solidFill>
                              <a:latin typeface="Cambria Math" panose="02040503050406030204" pitchFamily="18" charset="0"/>
                              <a:ea typeface="+mn-ea"/>
                            </a:rPr>
                            <m:t>𝜃</m:t>
                          </m:r>
                        </m:e>
                      </m:func>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4086657" y="187162"/>
                <a:ext cx="3992923" cy="98373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文本框 80"/>
              <p:cNvSpPr txBox="1"/>
              <p:nvPr/>
            </p:nvSpPr>
            <p:spPr>
              <a:xfrm>
                <a:off x="680354" y="180894"/>
                <a:ext cx="3417346"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𝑑𝐸</m:t>
                          </m:r>
                        </m:e>
                        <m:sub>
                          <m:r>
                            <a:rPr lang="en-US" altLang="zh-CN" sz="2800" i="1">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latin typeface="+mn-lt"/>
                  <a:ea typeface="+mn-ea"/>
                </a:endParaRPr>
              </a:p>
            </p:txBody>
          </p:sp>
        </mc:Choice>
        <mc:Fallback xmlns="">
          <p:sp>
            <p:nvSpPr>
              <p:cNvPr id="81" name="文本框 80"/>
              <p:cNvSpPr txBox="1">
                <a:spLocks noRot="1" noChangeAspect="1" noMove="1" noResize="1" noEditPoints="1" noAdjustHandles="1" noChangeArrowheads="1" noChangeShapeType="1" noTextEdit="1"/>
              </p:cNvSpPr>
              <p:nvPr/>
            </p:nvSpPr>
            <p:spPr>
              <a:xfrm>
                <a:off x="680354" y="180894"/>
                <a:ext cx="3417346" cy="89139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文本框 81"/>
              <p:cNvSpPr txBox="1"/>
              <p:nvPr/>
            </p:nvSpPr>
            <p:spPr>
              <a:xfrm>
                <a:off x="2467338" y="1135801"/>
                <a:ext cx="3368102" cy="10397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𝑎</m:t>
                              </m:r>
                            </m:den>
                          </m:f>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𝜃</m:t>
                          </m:r>
                        </m:e>
                      </m:nary>
                    </m:oMath>
                  </m:oMathPara>
                </a14:m>
                <a:endParaRPr lang="zh-CN" altLang="en-US" sz="2800" dirty="0">
                  <a:solidFill>
                    <a:srgbClr val="0000FF"/>
                  </a:solidFill>
                  <a:latin typeface="+mn-lt"/>
                  <a:ea typeface="+mn-ea"/>
                </a:endParaRPr>
              </a:p>
            </p:txBody>
          </p:sp>
        </mc:Choice>
        <mc:Fallback xmlns="">
          <p:sp>
            <p:nvSpPr>
              <p:cNvPr id="82" name="文本框 81"/>
              <p:cNvSpPr txBox="1">
                <a:spLocks noRot="1" noChangeAspect="1" noMove="1" noResize="1" noEditPoints="1" noAdjustHandles="1" noChangeArrowheads="1" noChangeShapeType="1" noTextEdit="1"/>
              </p:cNvSpPr>
              <p:nvPr/>
            </p:nvSpPr>
            <p:spPr>
              <a:xfrm>
                <a:off x="2467338" y="1135801"/>
                <a:ext cx="3368102" cy="103970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532437" y="1202024"/>
                <a:ext cx="202581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𝑥</m:t>
                              </m:r>
                            </m:sub>
                          </m:sSub>
                        </m:e>
                      </m:nary>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532437" y="1202024"/>
                <a:ext cx="2025811" cy="97347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532437" y="2287254"/>
                <a:ext cx="2046971" cy="9734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𝑦</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bHide m:val="on"/>
                          <m:supHide m:val="on"/>
                          <m:ctrlPr>
                            <a:rPr lang="en-US" altLang="zh-CN" sz="2800" i="1">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𝑦</m:t>
                              </m:r>
                            </m:sub>
                          </m:sSub>
                        </m:e>
                      </m:nary>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532437" y="2287254"/>
                <a:ext cx="2046971" cy="9734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文本框 116"/>
              <p:cNvSpPr txBox="1"/>
              <p:nvPr/>
            </p:nvSpPr>
            <p:spPr>
              <a:xfrm>
                <a:off x="2462622" y="2256108"/>
                <a:ext cx="3248069" cy="103970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2</m:t>
                              </m:r>
                            </m:sub>
                          </m:sSub>
                        </m:sup>
                        <m:e>
                          <m:f>
                            <m:fPr>
                              <m:ctrlPr>
                                <a:rPr lang="en-US" altLang="zh-CN" sz="2800" i="1">
                                  <a:solidFill>
                                    <a:srgbClr val="0000FF"/>
                                  </a:solidFill>
                                  <a:latin typeface="Cambria Math"/>
                                  <a:ea typeface="Cambria Math" panose="02040503050406030204" pitchFamily="18" charset="0"/>
                                </a:rPr>
                              </m:ctrlPr>
                            </m:fPr>
                            <m:num>
                              <m:r>
                                <a:rPr kumimoji="1" lang="zh-CN" altLang="en-US" sz="2800">
                                  <a:solidFill>
                                    <a:srgbClr val="0000FF"/>
                                  </a:solidFill>
                                  <a:latin typeface="Cambria Math" panose="02040503050406030204" pitchFamily="18" charset="0"/>
                                  <a:cs typeface="Times New Roman" panose="02020603050405020304" pitchFamily="18" charset="0"/>
                                </a:rPr>
                                <m:t>𝜆</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i="1">
                                  <a:solidFill>
                                    <a:srgbClr val="0000FF"/>
                                  </a:solidFill>
                                  <a:latin typeface="Cambria Math" panose="02040503050406030204" pitchFamily="18" charset="0"/>
                                  <a:ea typeface="Cambria Math" panose="02040503050406030204" pitchFamily="18" charset="0"/>
                                </a:rPr>
                                <m:t>𝑎</m:t>
                              </m:r>
                            </m:den>
                          </m:f>
                          <m:func>
                            <m:funcPr>
                              <m:ctrlPr>
                                <a:rPr lang="zh-CN" altLang="en-US" sz="2800" i="1">
                                  <a:solidFill>
                                    <a:srgbClr val="0000FF"/>
                                  </a:solidFill>
                                  <a:latin typeface="Cambria Math"/>
                                </a:rPr>
                              </m:ctrlPr>
                            </m:funcPr>
                            <m:fName>
                              <m:r>
                                <m:rPr>
                                  <m:sty m:val="p"/>
                                </m:rPr>
                                <a:rPr lang="zh-CN" altLang="en-US" sz="2800" i="1">
                                  <a:solidFill>
                                    <a:srgbClr val="0000FF"/>
                                  </a:solidFill>
                                  <a:latin typeface="Cambria Math" panose="02040503050406030204" pitchFamily="18" charset="0"/>
                                </a:rPr>
                                <m:t>sin</m:t>
                              </m:r>
                            </m:fName>
                            <m:e>
                              <m:r>
                                <a:rPr lang="zh-CN" altLang="en-US" sz="2800" i="1">
                                  <a:solidFill>
                                    <a:srgbClr val="0000FF"/>
                                  </a:solidFill>
                                  <a:latin typeface="Cambria Math" panose="02040503050406030204" pitchFamily="18" charset="0"/>
                                </a:rPr>
                                <m:t>𝜃</m:t>
                              </m:r>
                              <m:r>
                                <a:rPr lang="en-US" altLang="zh-CN" sz="2800" i="1">
                                  <a:solidFill>
                                    <a:srgbClr val="0000FF"/>
                                  </a:solidFill>
                                  <a:latin typeface="Cambria Math" panose="02040503050406030204" pitchFamily="18" charset="0"/>
                                </a:rPr>
                                <m:t>𝑑</m:t>
                              </m:r>
                              <m:r>
                                <a:rPr lang="zh-CN" altLang="en-US" sz="2800" i="1">
                                  <a:solidFill>
                                    <a:srgbClr val="0000FF"/>
                                  </a:solidFill>
                                  <a:latin typeface="Cambria Math" panose="02040503050406030204" pitchFamily="18" charset="0"/>
                                </a:rPr>
                                <m:t>𝜃</m:t>
                              </m:r>
                            </m:e>
                          </m:func>
                        </m:e>
                      </m:nary>
                    </m:oMath>
                  </m:oMathPara>
                </a14:m>
                <a:endParaRPr lang="zh-CN" altLang="en-US" sz="2800" dirty="0">
                  <a:solidFill>
                    <a:srgbClr val="0000FF"/>
                  </a:solidFill>
                  <a:latin typeface="+mn-lt"/>
                  <a:ea typeface="+mn-ea"/>
                </a:endParaRPr>
              </a:p>
            </p:txBody>
          </p:sp>
        </mc:Choice>
        <mc:Fallback xmlns="">
          <p:sp>
            <p:nvSpPr>
              <p:cNvPr id="117" name="文本框 116"/>
              <p:cNvSpPr txBox="1">
                <a:spLocks noRot="1" noChangeAspect="1" noMove="1" noResize="1" noEditPoints="1" noAdjustHandles="1" noChangeArrowheads="1" noChangeShapeType="1" noTextEdit="1"/>
              </p:cNvSpPr>
              <p:nvPr/>
            </p:nvSpPr>
            <p:spPr>
              <a:xfrm>
                <a:off x="2462622" y="2256108"/>
                <a:ext cx="3248069" cy="1039708"/>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文本框 117"/>
              <p:cNvSpPr txBox="1"/>
              <p:nvPr/>
            </p:nvSpPr>
            <p:spPr>
              <a:xfrm>
                <a:off x="5779363" y="1216073"/>
                <a:ext cx="4079515"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d>
                        <m:dPr>
                          <m:ctrlPr>
                            <a:rPr lang="en-US" altLang="zh-CN" sz="2800" i="1" smtClean="0">
                              <a:solidFill>
                                <a:srgbClr val="FF0000"/>
                              </a:solidFill>
                              <a:latin typeface="Cambria Math"/>
                              <a:ea typeface="Cambria Math" panose="02040503050406030204" pitchFamily="18" charset="0"/>
                            </a:rPr>
                          </m:ctrlPr>
                        </m:dPr>
                        <m:e>
                          <m:func>
                            <m:funcPr>
                              <m:ctrlPr>
                                <a:rPr lang="zh-CN" altLang="en-US" sz="2800" i="1">
                                  <a:solidFill>
                                    <a:srgbClr val="FF0000"/>
                                  </a:solidFill>
                                  <a:latin typeface="Cambria Math"/>
                                </a:rPr>
                              </m:ctrlPr>
                            </m:funcPr>
                            <m:fName>
                              <m:r>
                                <m:rPr>
                                  <m:sty m:val="p"/>
                                </m:rPr>
                                <a:rPr lang="zh-CN" altLang="en-US" sz="2800" i="1">
                                  <a:solidFill>
                                    <a:srgbClr val="FF0000"/>
                                  </a:solidFill>
                                  <a:latin typeface="Cambria Math" panose="02040503050406030204" pitchFamily="18" charset="0"/>
                                </a:rPr>
                                <m:t>sin</m:t>
                              </m:r>
                            </m:fName>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i="1">
                                      <a:solidFill>
                                        <a:srgbClr val="FF0000"/>
                                      </a:solidFill>
                                      <a:latin typeface="Cambria Math" panose="02040503050406030204" pitchFamily="18" charset="0"/>
                                      <a:ea typeface="Cambria Math" panose="02040503050406030204" pitchFamily="18" charset="0"/>
                                    </a:rPr>
                                    <m:t>2</m:t>
                                  </m:r>
                                </m:sub>
                              </m:sSub>
                            </m:e>
                          </m:func>
                          <m:r>
                            <a:rPr lang="en-US" altLang="zh-CN" sz="2800" b="0" i="1" smtClean="0">
                              <a:solidFill>
                                <a:srgbClr val="FF0000"/>
                              </a:solidFill>
                              <a:latin typeface="Cambria Math" panose="02040503050406030204" pitchFamily="18" charset="0"/>
                            </a:rPr>
                            <m:t>−</m:t>
                          </m:r>
                          <m:func>
                            <m:funcPr>
                              <m:ctrlPr>
                                <a:rPr lang="zh-CN" altLang="en-US" sz="2800" i="1">
                                  <a:solidFill>
                                    <a:srgbClr val="FF0000"/>
                                  </a:solidFill>
                                  <a:latin typeface="Cambria Math"/>
                                </a:rPr>
                              </m:ctrlPr>
                            </m:funcPr>
                            <m:fName>
                              <m:r>
                                <m:rPr>
                                  <m:sty m:val="p"/>
                                </m:rPr>
                                <a:rPr lang="zh-CN" altLang="en-US" sz="2800" i="1">
                                  <a:solidFill>
                                    <a:srgbClr val="FF0000"/>
                                  </a:solidFill>
                                  <a:latin typeface="Cambria Math" panose="02040503050406030204" pitchFamily="18" charset="0"/>
                                </a:rPr>
                                <m:t>sin</m:t>
                              </m:r>
                            </m:fName>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func>
                        </m:e>
                      </m:d>
                    </m:oMath>
                  </m:oMathPara>
                </a14:m>
                <a:endParaRPr lang="zh-CN" altLang="en-US" sz="2800" dirty="0">
                  <a:solidFill>
                    <a:srgbClr val="FF0000"/>
                  </a:solidFill>
                  <a:latin typeface="+mn-lt"/>
                  <a:ea typeface="+mn-ea"/>
                </a:endParaRPr>
              </a:p>
            </p:txBody>
          </p:sp>
        </mc:Choice>
        <mc:Fallback xmlns="">
          <p:sp>
            <p:nvSpPr>
              <p:cNvPr id="118" name="文本框 117"/>
              <p:cNvSpPr txBox="1">
                <a:spLocks noRot="1" noChangeAspect="1" noMove="1" noResize="1" noEditPoints="1" noAdjustHandles="1" noChangeArrowheads="1" noChangeShapeType="1" noTextEdit="1"/>
              </p:cNvSpPr>
              <p:nvPr/>
            </p:nvSpPr>
            <p:spPr>
              <a:xfrm>
                <a:off x="5779363" y="1216073"/>
                <a:ext cx="4079515" cy="891398"/>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文本框 118"/>
              <p:cNvSpPr txBox="1"/>
              <p:nvPr/>
            </p:nvSpPr>
            <p:spPr>
              <a:xfrm>
                <a:off x="5720336" y="2298018"/>
                <a:ext cx="4178901" cy="891398"/>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d>
                        <m:dPr>
                          <m:ctrlPr>
                            <a:rPr lang="en-US" altLang="zh-CN" sz="2800" i="1" smtClean="0">
                              <a:solidFill>
                                <a:srgbClr val="FF0000"/>
                              </a:solidFill>
                              <a:latin typeface="Cambria Math"/>
                              <a:ea typeface="Cambria Math" panose="02040503050406030204" pitchFamily="18" charset="0"/>
                            </a:rPr>
                          </m:ctrlPr>
                        </m:dPr>
                        <m:e>
                          <m:func>
                            <m:funcPr>
                              <m:ctrlPr>
                                <a:rPr lang="zh-CN" altLang="en-US" sz="2800" i="1">
                                  <a:solidFill>
                                    <a:srgbClr val="FF0000"/>
                                  </a:solidFill>
                                  <a:latin typeface="Cambria Math"/>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1</m:t>
                                  </m:r>
                                </m:sub>
                              </m:sSub>
                            </m:e>
                          </m:func>
                          <m:r>
                            <a:rPr lang="en-US" altLang="zh-CN" sz="2800" b="0" i="1" smtClean="0">
                              <a:solidFill>
                                <a:srgbClr val="FF0000"/>
                              </a:solidFill>
                              <a:latin typeface="Cambria Math" panose="02040503050406030204" pitchFamily="18" charset="0"/>
                            </a:rPr>
                            <m:t>−</m:t>
                          </m:r>
                          <m:func>
                            <m:funcPr>
                              <m:ctrlPr>
                                <a:rPr lang="zh-CN" altLang="en-US" sz="2800" i="1">
                                  <a:solidFill>
                                    <a:srgbClr val="FF0000"/>
                                  </a:solidFill>
                                  <a:latin typeface="Cambria Math"/>
                                </a:rPr>
                              </m:ctrlPr>
                            </m:funcPr>
                            <m:fName>
                              <m:r>
                                <m:rPr>
                                  <m:sty m:val="p"/>
                                </m:rPr>
                                <a:rPr lang="en-US" altLang="zh-CN" sz="2800">
                                  <a:solidFill>
                                    <a:srgbClr val="FF0000"/>
                                  </a:solidFill>
                                  <a:latin typeface="Cambria Math" panose="02040503050406030204" pitchFamily="18" charset="0"/>
                                  <a:ea typeface="Cambria Math" panose="02040503050406030204" pitchFamily="18" charset="0"/>
                                </a:rPr>
                                <m:t>cos</m:t>
                              </m:r>
                            </m:fName>
                            <m:e>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𝜃</m:t>
                                  </m:r>
                                </m:e>
                                <m:sub>
                                  <m:r>
                                    <a:rPr lang="en-US" altLang="zh-CN" sz="2800" b="0" i="1" smtClean="0">
                                      <a:solidFill>
                                        <a:srgbClr val="FF0000"/>
                                      </a:solidFill>
                                      <a:latin typeface="Cambria Math" panose="02040503050406030204" pitchFamily="18" charset="0"/>
                                      <a:ea typeface="Cambria Math" panose="02040503050406030204" pitchFamily="18" charset="0"/>
                                    </a:rPr>
                                    <m:t>2</m:t>
                                  </m:r>
                                </m:sub>
                              </m:sSub>
                            </m:e>
                          </m:func>
                        </m:e>
                      </m:d>
                    </m:oMath>
                  </m:oMathPara>
                </a14:m>
                <a:endParaRPr lang="zh-CN" altLang="en-US" sz="2800" dirty="0">
                  <a:solidFill>
                    <a:srgbClr val="FF0000"/>
                  </a:solidFill>
                  <a:latin typeface="+mn-lt"/>
                  <a:ea typeface="+mn-ea"/>
                </a:endParaRPr>
              </a:p>
            </p:txBody>
          </p:sp>
        </mc:Choice>
        <mc:Fallback xmlns="">
          <p:sp>
            <p:nvSpPr>
              <p:cNvPr id="119" name="文本框 118"/>
              <p:cNvSpPr txBox="1">
                <a:spLocks noRot="1" noChangeAspect="1" noMove="1" noResize="1" noEditPoints="1" noAdjustHandles="1" noChangeArrowheads="1" noChangeShapeType="1" noTextEdit="1"/>
              </p:cNvSpPr>
              <p:nvPr/>
            </p:nvSpPr>
            <p:spPr>
              <a:xfrm>
                <a:off x="5720336" y="2298018"/>
                <a:ext cx="4178901" cy="891398"/>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0" name="文本框 119"/>
              <p:cNvSpPr txBox="1"/>
              <p:nvPr/>
            </p:nvSpPr>
            <p:spPr>
              <a:xfrm>
                <a:off x="873304" y="4246413"/>
                <a:ext cx="1286148" cy="430887"/>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120" name="文本框 119"/>
              <p:cNvSpPr txBox="1">
                <a:spLocks noRot="1" noChangeAspect="1" noMove="1" noResize="1" noEditPoints="1" noAdjustHandles="1" noChangeArrowheads="1" noChangeShapeType="1" noTextEdit="1"/>
              </p:cNvSpPr>
              <p:nvPr/>
            </p:nvSpPr>
            <p:spPr>
              <a:xfrm>
                <a:off x="873304" y="4246413"/>
                <a:ext cx="1286148" cy="430887"/>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1" name="文本框 120"/>
              <p:cNvSpPr txBox="1"/>
              <p:nvPr/>
            </p:nvSpPr>
            <p:spPr>
              <a:xfrm>
                <a:off x="2740562" y="4238959"/>
                <a:ext cx="1134413" cy="430887"/>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𝜋</m:t>
                      </m:r>
                    </m:oMath>
                  </m:oMathPara>
                </a14:m>
                <a:endParaRPr lang="zh-CN" altLang="en-US" sz="2800" dirty="0">
                  <a:solidFill>
                    <a:srgbClr val="0000FF"/>
                  </a:solidFill>
                  <a:latin typeface="+mn-lt"/>
                  <a:ea typeface="+mn-ea"/>
                </a:endParaRPr>
              </a:p>
            </p:txBody>
          </p:sp>
        </mc:Choice>
        <mc:Fallback xmlns="">
          <p:sp>
            <p:nvSpPr>
              <p:cNvPr id="121" name="文本框 120"/>
              <p:cNvSpPr txBox="1">
                <a:spLocks noRot="1" noChangeAspect="1" noMove="1" noResize="1" noEditPoints="1" noAdjustHandles="1" noChangeArrowheads="1" noChangeShapeType="1" noTextEdit="1"/>
              </p:cNvSpPr>
              <p:nvPr/>
            </p:nvSpPr>
            <p:spPr>
              <a:xfrm>
                <a:off x="2740562" y="4238959"/>
                <a:ext cx="1134413" cy="430887"/>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2" name="矩形 121"/>
              <p:cNvSpPr/>
              <p:nvPr/>
            </p:nvSpPr>
            <p:spPr>
              <a:xfrm>
                <a:off x="819516" y="4873190"/>
                <a:ext cx="13326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𝐸</m:t>
                          </m:r>
                        </m:e>
                        <m:sub>
                          <m:r>
                            <a:rPr lang="en-US" altLang="zh-CN" sz="2800" b="0" i="1" smtClean="0">
                              <a:solidFill>
                                <a:srgbClr val="0000FF"/>
                              </a:solidFill>
                              <a:latin typeface="Cambria Math" panose="02040503050406030204" pitchFamily="18" charset="0"/>
                            </a:rPr>
                            <m:t>𝑥</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22" name="矩形 121"/>
              <p:cNvSpPr>
                <a:spLocks noRot="1" noChangeAspect="1" noMove="1" noResize="1" noEditPoints="1" noAdjustHandles="1" noChangeArrowheads="1" noChangeShapeType="1" noTextEdit="1"/>
              </p:cNvSpPr>
              <p:nvPr/>
            </p:nvSpPr>
            <p:spPr>
              <a:xfrm>
                <a:off x="819516" y="4873190"/>
                <a:ext cx="1332608" cy="523220"/>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3" name="矩形 122"/>
              <p:cNvSpPr/>
              <p:nvPr/>
            </p:nvSpPr>
            <p:spPr>
              <a:xfrm>
                <a:off x="2586421" y="4608045"/>
                <a:ext cx="209762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rPr>
                          </m:ctrlPr>
                        </m:sSubPr>
                        <m:e>
                          <m:r>
                            <a:rPr lang="en-US" altLang="zh-CN" sz="2800" i="1">
                              <a:solidFill>
                                <a:srgbClr val="FF0000"/>
                              </a:solidFill>
                              <a:latin typeface="Cambria Math" panose="02040503050406030204" pitchFamily="18" charset="0"/>
                            </a:rPr>
                            <m:t>𝐸</m:t>
                          </m:r>
                        </m:e>
                        <m:sub>
                          <m:r>
                            <a:rPr lang="en-US" altLang="zh-CN" sz="2800" b="0" i="1" smtClean="0">
                              <a:solidFill>
                                <a:srgbClr val="FF0000"/>
                              </a:solidFill>
                              <a:latin typeface="Cambria Math" panose="02040503050406030204" pitchFamily="18" charset="0"/>
                            </a:rPr>
                            <m:t>𝑦</m:t>
                          </m:r>
                        </m:sub>
                      </m:sSub>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kumimoji="1" lang="zh-CN" altLang="en-US" sz="2800">
                              <a:solidFill>
                                <a:srgbClr val="FF0000"/>
                              </a:solidFill>
                              <a:latin typeface="Cambria Math" panose="02040503050406030204" pitchFamily="18" charset="0"/>
                              <a:cs typeface="Times New Roman" panose="02020603050405020304" pitchFamily="18" charset="0"/>
                            </a:rPr>
                            <m:t>𝜆</m:t>
                          </m:r>
                        </m:num>
                        <m:den>
                          <m:r>
                            <a:rPr kumimoji="1" lang="en-US" altLang="zh-CN" sz="2800" b="0" i="1" smtClean="0">
                              <a:solidFill>
                                <a:srgbClr val="FF0000"/>
                              </a:solidFill>
                              <a:latin typeface="Cambria Math" panose="02040503050406030204" pitchFamily="18" charset="0"/>
                              <a:cs typeface="Times New Roman" panose="020206030504050203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𝑎</m:t>
                          </m:r>
                        </m:den>
                      </m:f>
                    </m:oMath>
                  </m:oMathPara>
                </a14:m>
                <a:endParaRPr lang="zh-CN" altLang="en-US" sz="2800" dirty="0">
                  <a:solidFill>
                    <a:srgbClr val="FF0000"/>
                  </a:solidFill>
                </a:endParaRPr>
              </a:p>
            </p:txBody>
          </p:sp>
        </mc:Choice>
        <mc:Fallback xmlns="">
          <p:sp>
            <p:nvSpPr>
              <p:cNvPr id="123" name="矩形 122"/>
              <p:cNvSpPr>
                <a:spLocks noRot="1" noChangeAspect="1" noMove="1" noResize="1" noEditPoints="1" noAdjustHandles="1" noChangeArrowheads="1" noChangeShapeType="1" noTextEdit="1"/>
              </p:cNvSpPr>
              <p:nvPr/>
            </p:nvSpPr>
            <p:spPr>
              <a:xfrm>
                <a:off x="2586421" y="4608045"/>
                <a:ext cx="2097626" cy="983731"/>
              </a:xfrm>
              <a:prstGeom prst="rect">
                <a:avLst/>
              </a:prstGeom>
              <a:blipFill>
                <a:blip r:embed="rId27"/>
                <a:stretch>
                  <a:fillRect/>
                </a:stretch>
              </a:blipFill>
            </p:spPr>
            <p:txBody>
              <a:bodyPr/>
              <a:lstStyle/>
              <a:p>
                <a:r>
                  <a:rPr lang="zh-CN" altLang="en-US">
                    <a:noFill/>
                  </a:rPr>
                  <a:t> </a:t>
                </a:r>
              </a:p>
            </p:txBody>
          </p:sp>
        </mc:Fallback>
      </mc:AlternateContent>
      <p:grpSp>
        <p:nvGrpSpPr>
          <p:cNvPr id="48" name="组合 47"/>
          <p:cNvGrpSpPr/>
          <p:nvPr/>
        </p:nvGrpSpPr>
        <p:grpSpPr>
          <a:xfrm>
            <a:off x="5577432" y="3007525"/>
            <a:ext cx="4818351" cy="3851272"/>
            <a:chOff x="5463492" y="2945143"/>
            <a:chExt cx="4818351" cy="3851272"/>
          </a:xfrm>
        </p:grpSpPr>
        <p:sp>
          <p:nvSpPr>
            <p:cNvPr id="49" name="Line 71"/>
            <p:cNvSpPr>
              <a:spLocks noChangeShapeType="1"/>
            </p:cNvSpPr>
            <p:nvPr/>
          </p:nvSpPr>
          <p:spPr bwMode="auto">
            <a:xfrm>
              <a:off x="5592764" y="5924552"/>
              <a:ext cx="4267200" cy="0"/>
            </a:xfrm>
            <a:prstGeom prst="line">
              <a:avLst/>
            </a:prstGeom>
            <a:noFill/>
            <a:ln w="762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0" name="Line 73"/>
            <p:cNvSpPr>
              <a:spLocks noChangeShapeType="1"/>
            </p:cNvSpPr>
            <p:nvPr/>
          </p:nvSpPr>
          <p:spPr bwMode="auto">
            <a:xfrm>
              <a:off x="9848852" y="5927727"/>
              <a:ext cx="379412" cy="0"/>
            </a:xfrm>
            <a:prstGeom prst="line">
              <a:avLst/>
            </a:prstGeom>
            <a:noFill/>
            <a:ln w="381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1" name="Line 74"/>
            <p:cNvSpPr>
              <a:spLocks noChangeShapeType="1"/>
            </p:cNvSpPr>
            <p:nvPr/>
          </p:nvSpPr>
          <p:spPr bwMode="auto">
            <a:xfrm flipV="1">
              <a:off x="7335839" y="4300540"/>
              <a:ext cx="0" cy="1600200"/>
            </a:xfrm>
            <a:prstGeom prst="line">
              <a:avLst/>
            </a:prstGeom>
            <a:noFill/>
            <a:ln w="28575">
              <a:solidFill>
                <a:srgbClr val="00FF00"/>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2" name="Line 75"/>
            <p:cNvSpPr>
              <a:spLocks noChangeShapeType="1"/>
            </p:cNvSpPr>
            <p:nvPr/>
          </p:nvSpPr>
          <p:spPr bwMode="auto">
            <a:xfrm flipV="1">
              <a:off x="5592764" y="4262440"/>
              <a:ext cx="1752600" cy="16002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3" name="Line 76"/>
            <p:cNvSpPr>
              <a:spLocks noChangeShapeType="1"/>
            </p:cNvSpPr>
            <p:nvPr/>
          </p:nvSpPr>
          <p:spPr bwMode="auto">
            <a:xfrm flipH="1" flipV="1">
              <a:off x="7321552" y="4249740"/>
              <a:ext cx="1725612" cy="166211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4" name="Line 77"/>
            <p:cNvSpPr>
              <a:spLocks noChangeShapeType="1"/>
            </p:cNvSpPr>
            <p:nvPr/>
          </p:nvSpPr>
          <p:spPr bwMode="auto">
            <a:xfrm flipH="1" flipV="1">
              <a:off x="6680200" y="3568699"/>
              <a:ext cx="631827" cy="669927"/>
            </a:xfrm>
            <a:prstGeom prst="line">
              <a:avLst/>
            </a:prstGeom>
            <a:noFill/>
            <a:ln w="38100">
              <a:solidFill>
                <a:srgbClr val="FF0066"/>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5" name="Line 78"/>
            <p:cNvSpPr>
              <a:spLocks noChangeShapeType="1"/>
            </p:cNvSpPr>
            <p:nvPr/>
          </p:nvSpPr>
          <p:spPr bwMode="auto">
            <a:xfrm>
              <a:off x="7399339" y="4278315"/>
              <a:ext cx="2514600" cy="167640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6" name="Arc 83"/>
            <p:cNvSpPr>
              <a:spLocks/>
            </p:cNvSpPr>
            <p:nvPr/>
          </p:nvSpPr>
          <p:spPr bwMode="auto">
            <a:xfrm>
              <a:off x="5865814" y="5653090"/>
              <a:ext cx="153988" cy="304800"/>
            </a:xfrm>
            <a:custGeom>
              <a:avLst/>
              <a:gdLst>
                <a:gd name="T0" fmla="*/ 0 w 21825"/>
                <a:gd name="T1" fmla="*/ 2147483646 h 21600"/>
                <a:gd name="T2" fmla="*/ 2147483646 w 21825"/>
                <a:gd name="T3" fmla="*/ 2147483646 h 21600"/>
                <a:gd name="T4" fmla="*/ 2147483646 w 21825"/>
                <a:gd name="T5" fmla="*/ 2147483646 h 21600"/>
                <a:gd name="T6" fmla="*/ 0 60000 65536"/>
                <a:gd name="T7" fmla="*/ 0 60000 65536"/>
                <a:gd name="T8" fmla="*/ 0 60000 65536"/>
                <a:gd name="T9" fmla="*/ 0 w 21825"/>
                <a:gd name="T10" fmla="*/ 0 h 21600"/>
                <a:gd name="T11" fmla="*/ 21825 w 21825"/>
                <a:gd name="T12" fmla="*/ 21600 h 21600"/>
              </a:gdLst>
              <a:ahLst/>
              <a:cxnLst>
                <a:cxn ang="T6">
                  <a:pos x="T0" y="T1"/>
                </a:cxn>
                <a:cxn ang="T7">
                  <a:pos x="T2" y="T3"/>
                </a:cxn>
                <a:cxn ang="T8">
                  <a:pos x="T4" y="T5"/>
                </a:cxn>
              </a:cxnLst>
              <a:rect l="T9" t="T10" r="T11" b="T12"/>
              <a:pathLst>
                <a:path w="21825" h="21600" fill="none" extrusionOk="0">
                  <a:moveTo>
                    <a:pt x="0" y="1"/>
                  </a:moveTo>
                  <a:cubicBezTo>
                    <a:pt x="74" y="0"/>
                    <a:pt x="149" y="-1"/>
                    <a:pt x="225" y="0"/>
                  </a:cubicBezTo>
                  <a:cubicBezTo>
                    <a:pt x="12154" y="0"/>
                    <a:pt x="21825" y="9670"/>
                    <a:pt x="21825" y="21600"/>
                  </a:cubicBezTo>
                </a:path>
                <a:path w="21825" h="21600" stroke="0" extrusionOk="0">
                  <a:moveTo>
                    <a:pt x="0" y="1"/>
                  </a:moveTo>
                  <a:cubicBezTo>
                    <a:pt x="74" y="0"/>
                    <a:pt x="149" y="-1"/>
                    <a:pt x="225" y="0"/>
                  </a:cubicBezTo>
                  <a:cubicBezTo>
                    <a:pt x="12154" y="0"/>
                    <a:pt x="21825" y="9670"/>
                    <a:pt x="21825" y="21600"/>
                  </a:cubicBezTo>
                  <a:lnTo>
                    <a:pt x="225" y="21600"/>
                  </a:lnTo>
                  <a:lnTo>
                    <a:pt x="0" y="1"/>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7" name="Arc 84"/>
            <p:cNvSpPr>
              <a:spLocks/>
            </p:cNvSpPr>
            <p:nvPr/>
          </p:nvSpPr>
          <p:spPr bwMode="auto">
            <a:xfrm>
              <a:off x="9551990" y="5610227"/>
              <a:ext cx="530225" cy="304800"/>
            </a:xfrm>
            <a:custGeom>
              <a:avLst/>
              <a:gdLst>
                <a:gd name="T0" fmla="*/ 0 w 37532"/>
                <a:gd name="T1" fmla="*/ 2147483646 h 21600"/>
                <a:gd name="T2" fmla="*/ 2147483646 w 37532"/>
                <a:gd name="T3" fmla="*/ 2147483646 h 21600"/>
                <a:gd name="T4" fmla="*/ 2147483646 w 37532"/>
                <a:gd name="T5" fmla="*/ 2147483646 h 21600"/>
                <a:gd name="T6" fmla="*/ 0 60000 65536"/>
                <a:gd name="T7" fmla="*/ 0 60000 65536"/>
                <a:gd name="T8" fmla="*/ 0 60000 65536"/>
                <a:gd name="T9" fmla="*/ 0 w 37532"/>
                <a:gd name="T10" fmla="*/ 0 h 21600"/>
                <a:gd name="T11" fmla="*/ 37532 w 37532"/>
                <a:gd name="T12" fmla="*/ 21600 h 21600"/>
              </a:gdLst>
              <a:ahLst/>
              <a:cxnLst>
                <a:cxn ang="T6">
                  <a:pos x="T0" y="T1"/>
                </a:cxn>
                <a:cxn ang="T7">
                  <a:pos x="T2" y="T3"/>
                </a:cxn>
                <a:cxn ang="T8">
                  <a:pos x="T4" y="T5"/>
                </a:cxn>
              </a:cxnLst>
              <a:rect l="T9" t="T10" r="T11" b="T12"/>
              <a:pathLst>
                <a:path w="37532" h="21600" fill="none" extrusionOk="0">
                  <a:moveTo>
                    <a:pt x="-1" y="7014"/>
                  </a:moveTo>
                  <a:cubicBezTo>
                    <a:pt x="4091" y="2545"/>
                    <a:pt x="9872" y="-1"/>
                    <a:pt x="15932" y="0"/>
                  </a:cubicBezTo>
                  <a:cubicBezTo>
                    <a:pt x="27861" y="0"/>
                    <a:pt x="37532" y="9670"/>
                    <a:pt x="37532" y="21600"/>
                  </a:cubicBezTo>
                </a:path>
                <a:path w="37532" h="21600" stroke="0" extrusionOk="0">
                  <a:moveTo>
                    <a:pt x="-1" y="7014"/>
                  </a:moveTo>
                  <a:cubicBezTo>
                    <a:pt x="4091" y="2545"/>
                    <a:pt x="9872" y="-1"/>
                    <a:pt x="15932" y="0"/>
                  </a:cubicBezTo>
                  <a:cubicBezTo>
                    <a:pt x="27861" y="0"/>
                    <a:pt x="37532" y="9670"/>
                    <a:pt x="37532" y="21600"/>
                  </a:cubicBezTo>
                  <a:lnTo>
                    <a:pt x="15932" y="21600"/>
                  </a:lnTo>
                  <a:lnTo>
                    <a:pt x="-1" y="7014"/>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8" name="Line 85"/>
            <p:cNvSpPr>
              <a:spLocks noChangeShapeType="1"/>
            </p:cNvSpPr>
            <p:nvPr/>
          </p:nvSpPr>
          <p:spPr bwMode="auto">
            <a:xfrm>
              <a:off x="8864602" y="6005515"/>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9" name="Line 87"/>
            <p:cNvSpPr>
              <a:spLocks noChangeShapeType="1"/>
            </p:cNvSpPr>
            <p:nvPr/>
          </p:nvSpPr>
          <p:spPr bwMode="auto">
            <a:xfrm flipH="1">
              <a:off x="9169402" y="6184902"/>
              <a:ext cx="5334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0" name="Line 88"/>
            <p:cNvSpPr>
              <a:spLocks noChangeShapeType="1"/>
            </p:cNvSpPr>
            <p:nvPr/>
          </p:nvSpPr>
          <p:spPr bwMode="auto">
            <a:xfrm flipH="1">
              <a:off x="7297739" y="6184902"/>
              <a:ext cx="1524000" cy="0"/>
            </a:xfrm>
            <a:prstGeom prst="line">
              <a:avLst/>
            </a:prstGeom>
            <a:noFill/>
            <a:ln w="38100">
              <a:solidFill>
                <a:schemeClr val="tx1"/>
              </a:solidFill>
              <a:round/>
              <a:headEnd type="stealth" w="med" len="lg"/>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1" name="Line 89"/>
            <p:cNvSpPr>
              <a:spLocks noChangeShapeType="1"/>
            </p:cNvSpPr>
            <p:nvPr/>
          </p:nvSpPr>
          <p:spPr bwMode="auto">
            <a:xfrm>
              <a:off x="7339014" y="5967415"/>
              <a:ext cx="0" cy="4572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2" name="Line 123"/>
            <p:cNvSpPr>
              <a:spLocks noChangeShapeType="1"/>
            </p:cNvSpPr>
            <p:nvPr/>
          </p:nvSpPr>
          <p:spPr bwMode="auto">
            <a:xfrm flipV="1">
              <a:off x="7351714" y="3209927"/>
              <a:ext cx="0" cy="106680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3" name="Line 126"/>
            <p:cNvSpPr>
              <a:spLocks noChangeShapeType="1"/>
            </p:cNvSpPr>
            <p:nvPr/>
          </p:nvSpPr>
          <p:spPr bwMode="auto">
            <a:xfrm>
              <a:off x="7321552" y="4262440"/>
              <a:ext cx="1371600" cy="0"/>
            </a:xfrm>
            <a:prstGeom prst="line">
              <a:avLst/>
            </a:prstGeom>
            <a:noFill/>
            <a:ln w="38100">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4" name="Arc 127"/>
            <p:cNvSpPr>
              <a:spLocks/>
            </p:cNvSpPr>
            <p:nvPr/>
          </p:nvSpPr>
          <p:spPr bwMode="auto">
            <a:xfrm>
              <a:off x="7180264" y="4049715"/>
              <a:ext cx="477838" cy="228600"/>
            </a:xfrm>
            <a:custGeom>
              <a:avLst/>
              <a:gdLst>
                <a:gd name="T0" fmla="*/ 0 w 33831"/>
                <a:gd name="T1" fmla="*/ 2147483646 h 21600"/>
                <a:gd name="T2" fmla="*/ 2147483646 w 33831"/>
                <a:gd name="T3" fmla="*/ 2147483646 h 21600"/>
                <a:gd name="T4" fmla="*/ 2147483646 w 33831"/>
                <a:gd name="T5" fmla="*/ 2147483646 h 21600"/>
                <a:gd name="T6" fmla="*/ 0 60000 65536"/>
                <a:gd name="T7" fmla="*/ 0 60000 65536"/>
                <a:gd name="T8" fmla="*/ 0 60000 65536"/>
                <a:gd name="T9" fmla="*/ 0 w 33831"/>
                <a:gd name="T10" fmla="*/ 0 h 21600"/>
                <a:gd name="T11" fmla="*/ 33831 w 33831"/>
                <a:gd name="T12" fmla="*/ 21600 h 21600"/>
              </a:gdLst>
              <a:ahLst/>
              <a:cxnLst>
                <a:cxn ang="T6">
                  <a:pos x="T0" y="T1"/>
                </a:cxn>
                <a:cxn ang="T7">
                  <a:pos x="T2" y="T3"/>
                </a:cxn>
                <a:cxn ang="T8">
                  <a:pos x="T4" y="T5"/>
                </a:cxn>
              </a:cxnLst>
              <a:rect l="T9" t="T10" r="T11" b="T12"/>
              <a:pathLst>
                <a:path w="33831" h="21600" fill="none" extrusionOk="0">
                  <a:moveTo>
                    <a:pt x="0" y="3796"/>
                  </a:moveTo>
                  <a:cubicBezTo>
                    <a:pt x="3599" y="1323"/>
                    <a:pt x="7864" y="-1"/>
                    <a:pt x="12231" y="0"/>
                  </a:cubicBezTo>
                  <a:cubicBezTo>
                    <a:pt x="24160" y="0"/>
                    <a:pt x="33831" y="9670"/>
                    <a:pt x="33831" y="21600"/>
                  </a:cubicBezTo>
                </a:path>
                <a:path w="33831" h="21600" stroke="0" extrusionOk="0">
                  <a:moveTo>
                    <a:pt x="0" y="3796"/>
                  </a:moveTo>
                  <a:cubicBezTo>
                    <a:pt x="3599" y="1323"/>
                    <a:pt x="7864" y="-1"/>
                    <a:pt x="12231" y="0"/>
                  </a:cubicBezTo>
                  <a:cubicBezTo>
                    <a:pt x="24160" y="0"/>
                    <a:pt x="33831" y="9670"/>
                    <a:pt x="33831" y="21600"/>
                  </a:cubicBezTo>
                  <a:lnTo>
                    <a:pt x="12231" y="21600"/>
                  </a:lnTo>
                  <a:lnTo>
                    <a:pt x="0" y="3796"/>
                  </a:lnTo>
                  <a:close/>
                </a:path>
              </a:pathLst>
            </a:custGeom>
            <a:noFill/>
            <a:ln w="38100" cap="rnd">
              <a:solidFill>
                <a:srgbClr val="0000FF"/>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65" name="Line 176"/>
            <p:cNvSpPr>
              <a:spLocks noChangeShapeType="1"/>
            </p:cNvSpPr>
            <p:nvPr/>
          </p:nvSpPr>
          <p:spPr bwMode="auto">
            <a:xfrm>
              <a:off x="9131489" y="6005421"/>
              <a:ext cx="0" cy="38100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66" name="Line 72"/>
            <p:cNvSpPr>
              <a:spLocks noChangeShapeType="1"/>
            </p:cNvSpPr>
            <p:nvPr/>
          </p:nvSpPr>
          <p:spPr bwMode="auto">
            <a:xfrm>
              <a:off x="8843964" y="5937252"/>
              <a:ext cx="304800" cy="0"/>
            </a:xfrm>
            <a:prstGeom prst="line">
              <a:avLst/>
            </a:prstGeom>
            <a:noFill/>
            <a:ln w="76200">
              <a:solidFill>
                <a:srgbClr val="0000FF"/>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67" name="矩形 66"/>
                <p:cNvSpPr/>
                <p:nvPr/>
              </p:nvSpPr>
              <p:spPr>
                <a:xfrm>
                  <a:off x="6802723" y="401977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802723" y="4019773"/>
                  <a:ext cx="515654" cy="523220"/>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897169" y="620110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897169" y="6201105"/>
                  <a:ext cx="409278" cy="523220"/>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8693152" y="6273195"/>
                  <a:ext cx="6176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𝑑</m:t>
                        </m:r>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8693152" y="6273195"/>
                  <a:ext cx="617670" cy="523220"/>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955281" y="5389565"/>
                  <a:ext cx="6322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955281" y="5389565"/>
                  <a:ext cx="632289" cy="523220"/>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9641283" y="5131785"/>
                  <a:ext cx="6405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𝜃</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9641283" y="5131785"/>
                  <a:ext cx="640560" cy="523220"/>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430437" y="363685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7430437" y="3636851"/>
                  <a:ext cx="515654" cy="523220"/>
                </a:xfrm>
                <a:prstGeom prst="rect">
                  <a:avLst/>
                </a:prstGeom>
                <a:blipFill>
                  <a:blip r:embed="rId3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306447" y="3747158"/>
                  <a:ext cx="48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8306447" y="3747158"/>
                  <a:ext cx="485710" cy="523220"/>
                </a:xfrm>
                <a:prstGeom prst="rect">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7353164" y="2945143"/>
                  <a:ext cx="490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𝑦</m:t>
                        </m:r>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7353164" y="2945143"/>
                  <a:ext cx="490583" cy="523220"/>
                </a:xfrm>
                <a:prstGeom prst="rect">
                  <a:avLst/>
                </a:prstGeom>
                <a:blipFill>
                  <a:blip r:embed="rId3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6113848" y="3147257"/>
                  <a:ext cx="742319"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6113848" y="3147257"/>
                  <a:ext cx="742319" cy="575479"/>
                </a:xfrm>
                <a:prstGeom prst="rect">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763648" y="5009548"/>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763648" y="5009548"/>
                  <a:ext cx="461858" cy="523220"/>
                </a:xfrm>
                <a:prstGeom prst="rect">
                  <a:avLst/>
                </a:prstGeom>
                <a:blipFill>
                  <a:blip r:embed="rId3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6893744" y="4870175"/>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6893744" y="4870175"/>
                  <a:ext cx="493212" cy="523220"/>
                </a:xfrm>
                <a:prstGeom prst="rect">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968697" y="594525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968697" y="5945253"/>
                  <a:ext cx="488916" cy="523220"/>
                </a:xfrm>
                <a:prstGeom prst="rect">
                  <a:avLst/>
                </a:prstGeom>
                <a:blipFill>
                  <a:blip r:embed="rId3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5463492" y="601158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5463492" y="6011585"/>
                  <a:ext cx="482183" cy="523220"/>
                </a:xfrm>
                <a:prstGeom prst="rect">
                  <a:avLst/>
                </a:prstGeom>
                <a:blipFill>
                  <a:blip r:embed="rId4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6895781" y="585760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6895781" y="5857600"/>
                  <a:ext cx="534890" cy="523220"/>
                </a:xfrm>
                <a:prstGeom prst="rect">
                  <a:avLst/>
                </a:prstGeom>
                <a:blipFill>
                  <a:blip r:embed="rId4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7887616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3"/>
                                        </p:tgtEl>
                                        <p:attrNameLst>
                                          <p:attrName>style.visibility</p:attrName>
                                        </p:attrNameLst>
                                      </p:cBhvr>
                                      <p:to>
                                        <p:strVal val="visible"/>
                                      </p:to>
                                    </p:set>
                                    <p:animEffect transition="in" filter="wipe(left)">
                                      <p:cBhvr>
                                        <p:cTn id="17" dur="500"/>
                                        <p:tgtEl>
                                          <p:spTgt spid="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wipe(left)">
                                      <p:cBhvr>
                                        <p:cTn id="22" dur="500"/>
                                        <p:tgtEl>
                                          <p:spTgt spid="8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8"/>
                                        </p:tgtEl>
                                        <p:attrNameLst>
                                          <p:attrName>style.visibility</p:attrName>
                                        </p:attrNameLst>
                                      </p:cBhvr>
                                      <p:to>
                                        <p:strVal val="visible"/>
                                      </p:to>
                                    </p:set>
                                    <p:animEffect transition="in" filter="wipe(left)">
                                      <p:cBhvr>
                                        <p:cTn id="27" dur="500"/>
                                        <p:tgtEl>
                                          <p:spTgt spid="11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Effect transition="in" filter="wipe(left)">
                                      <p:cBhvr>
                                        <p:cTn id="32" dur="500"/>
                                        <p:tgtEl>
                                          <p:spTgt spid="8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17"/>
                                        </p:tgtEl>
                                        <p:attrNameLst>
                                          <p:attrName>style.visibility</p:attrName>
                                        </p:attrNameLst>
                                      </p:cBhvr>
                                      <p:to>
                                        <p:strVal val="visible"/>
                                      </p:to>
                                    </p:set>
                                    <p:animEffect transition="in" filter="wipe(left)">
                                      <p:cBhvr>
                                        <p:cTn id="37" dur="500"/>
                                        <p:tgtEl>
                                          <p:spTgt spid="1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9"/>
                                        </p:tgtEl>
                                        <p:attrNameLst>
                                          <p:attrName>style.visibility</p:attrName>
                                        </p:attrNameLst>
                                      </p:cBhvr>
                                      <p:to>
                                        <p:strVal val="visible"/>
                                      </p:to>
                                    </p:set>
                                    <p:animEffect transition="in" filter="wipe(left)">
                                      <p:cBhvr>
                                        <p:cTn id="42" dur="500"/>
                                        <p:tgtEl>
                                          <p:spTgt spid="1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9641"/>
                                        </p:tgtEl>
                                        <p:attrNameLst>
                                          <p:attrName>style.visibility</p:attrName>
                                        </p:attrNameLst>
                                      </p:cBhvr>
                                      <p:to>
                                        <p:strVal val="visible"/>
                                      </p:to>
                                    </p:set>
                                    <p:animEffect transition="in" filter="wipe(left)">
                                      <p:cBhvr>
                                        <p:cTn id="47" dur="500"/>
                                        <p:tgtEl>
                                          <p:spTgt spid="1096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20"/>
                                        </p:tgtEl>
                                        <p:attrNameLst>
                                          <p:attrName>style.visibility</p:attrName>
                                        </p:attrNameLst>
                                      </p:cBhvr>
                                      <p:to>
                                        <p:strVal val="visible"/>
                                      </p:to>
                                    </p:set>
                                    <p:animEffect transition="in" filter="wipe(left)">
                                      <p:cBhvr>
                                        <p:cTn id="52" dur="500"/>
                                        <p:tgtEl>
                                          <p:spTgt spid="12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21"/>
                                        </p:tgtEl>
                                        <p:attrNameLst>
                                          <p:attrName>style.visibility</p:attrName>
                                        </p:attrNameLst>
                                      </p:cBhvr>
                                      <p:to>
                                        <p:strVal val="visible"/>
                                      </p:to>
                                    </p:set>
                                    <p:animEffect transition="in" filter="wipe(left)">
                                      <p:cBhvr>
                                        <p:cTn id="57" dur="500"/>
                                        <p:tgtEl>
                                          <p:spTgt spid="12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22"/>
                                        </p:tgtEl>
                                        <p:attrNameLst>
                                          <p:attrName>style.visibility</p:attrName>
                                        </p:attrNameLst>
                                      </p:cBhvr>
                                      <p:to>
                                        <p:strVal val="visible"/>
                                      </p:to>
                                    </p:set>
                                    <p:animEffect transition="in" filter="wipe(left)">
                                      <p:cBhvr>
                                        <p:cTn id="62" dur="500"/>
                                        <p:tgtEl>
                                          <p:spTgt spid="1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23"/>
                                        </p:tgtEl>
                                        <p:attrNameLst>
                                          <p:attrName>style.visibility</p:attrName>
                                        </p:attrNameLst>
                                      </p:cBhvr>
                                      <p:to>
                                        <p:strVal val="visible"/>
                                      </p:to>
                                    </p:set>
                                    <p:animEffect transition="in" filter="wipe(left)">
                                      <p:cBhvr>
                                        <p:cTn id="67" dur="500"/>
                                        <p:tgtEl>
                                          <p:spTgt spid="12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09647"/>
                                        </p:tgtEl>
                                        <p:attrNameLst>
                                          <p:attrName>style.visibility</p:attrName>
                                        </p:attrNameLst>
                                      </p:cBhvr>
                                      <p:to>
                                        <p:strVal val="visible"/>
                                      </p:to>
                                    </p:set>
                                    <p:animEffect transition="in" filter="wipe(left)">
                                      <p:cBhvr>
                                        <p:cTn id="72" dur="500"/>
                                        <p:tgtEl>
                                          <p:spTgt spid="1096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641" grpId="0"/>
      <p:bldP spid="109647" grpId="0"/>
      <p:bldP spid="4" grpId="0"/>
      <p:bldP spid="81" grpId="0"/>
      <p:bldP spid="82" grpId="0"/>
      <p:bldP spid="83" grpId="0"/>
      <p:bldP spid="84" grpId="0"/>
      <p:bldP spid="117" grpId="0"/>
      <p:bldP spid="118" grpId="0"/>
      <p:bldP spid="119" grpId="0"/>
      <p:bldP spid="120" grpId="0"/>
      <p:bldP spid="121" grpId="0"/>
      <p:bldP spid="122" grpId="0"/>
      <p:bldP spid="12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20942" cy="1296345"/>
            <a:chOff x="-21102" y="2847433"/>
            <a:chExt cx="12220941"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3</a:t>
              </a:r>
              <a:endParaRPr lang="zh-CN" altLang="en-US" sz="6000" dirty="0"/>
            </a:p>
          </p:txBody>
        </p:sp>
        <p:sp>
          <p:nvSpPr>
            <p:cNvPr id="51" name="文本框 50"/>
            <p:cNvSpPr txBox="1"/>
            <p:nvPr/>
          </p:nvSpPr>
          <p:spPr>
            <a:xfrm>
              <a:off x="6908010" y="3061934"/>
              <a:ext cx="5291829"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电通量 高斯定理</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38754664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ext Box 5"/>
          <p:cNvSpPr txBox="1">
            <a:spLocks noChangeArrowheads="1"/>
          </p:cNvSpPr>
          <p:nvPr/>
        </p:nvSpPr>
        <p:spPr bwMode="auto">
          <a:xfrm>
            <a:off x="631260" y="547810"/>
            <a:ext cx="2476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一、电场线</a:t>
            </a:r>
            <a:r>
              <a:rPr lang="zh-CN" altLang="en-US" sz="2800" dirty="0">
                <a:solidFill>
                  <a:srgbClr val="6600CC"/>
                </a:solidFill>
                <a:ea typeface="微软雅黑" panose="020B0503020204020204" pitchFamily="34" charset="-122"/>
              </a:rPr>
              <a:t> </a:t>
            </a:r>
          </a:p>
        </p:txBody>
      </p:sp>
      <p:sp>
        <p:nvSpPr>
          <p:cNvPr id="82950" name="Text Box 6"/>
          <p:cNvSpPr txBox="1">
            <a:spLocks noChangeArrowheads="1"/>
          </p:cNvSpPr>
          <p:nvPr/>
        </p:nvSpPr>
        <p:spPr bwMode="auto">
          <a:xfrm>
            <a:off x="631260" y="1539441"/>
            <a:ext cx="59055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lt"/>
                <a:ea typeface="微软雅黑" panose="020B0503020204020204" pitchFamily="34" charset="-122"/>
              </a:rPr>
              <a:t>用一族空间曲线形象描述场强分布，通常把这些曲线称为电场线</a:t>
            </a:r>
            <a:r>
              <a:rPr lang="en-US" altLang="zh-CN" sz="2800" dirty="0">
                <a:solidFill>
                  <a:srgbClr val="0000FF"/>
                </a:solidFill>
                <a:latin typeface="+mn-lt"/>
                <a:ea typeface="微软雅黑" panose="020B0503020204020204" pitchFamily="34" charset="-122"/>
              </a:rPr>
              <a:t>(electric field line)</a:t>
            </a:r>
          </a:p>
        </p:txBody>
      </p:sp>
      <p:sp>
        <p:nvSpPr>
          <p:cNvPr id="82951" name="Text Box 7"/>
          <p:cNvSpPr txBox="1">
            <a:spLocks noChangeArrowheads="1"/>
          </p:cNvSpPr>
          <p:nvPr/>
        </p:nvSpPr>
        <p:spPr bwMode="auto">
          <a:xfrm>
            <a:off x="631260" y="4686561"/>
            <a:ext cx="9051359"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大小</a:t>
            </a:r>
            <a:r>
              <a:rPr lang="zh-CN" altLang="en-US" sz="2800" dirty="0">
                <a:solidFill>
                  <a:srgbClr val="0000FF"/>
                </a:solidFill>
                <a:latin typeface="微软雅黑" panose="020B0503020204020204" pitchFamily="34" charset="-122"/>
                <a:ea typeface="微软雅黑" panose="020B0503020204020204" pitchFamily="34" charset="-122"/>
              </a:rPr>
              <a:t>：在电场中任一点，取一垂直于该点场强方向的面积元，使通过单位面积的电场线数目，等于该点场强的量值</a:t>
            </a:r>
          </a:p>
        </p:txBody>
      </p:sp>
      <p:sp>
        <p:nvSpPr>
          <p:cNvPr id="82953" name="Text Box 9"/>
          <p:cNvSpPr txBox="1">
            <a:spLocks noChangeArrowheads="1"/>
          </p:cNvSpPr>
          <p:nvPr/>
        </p:nvSpPr>
        <p:spPr bwMode="auto">
          <a:xfrm>
            <a:off x="631260" y="3850742"/>
            <a:ext cx="8934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方向</a:t>
            </a:r>
            <a:r>
              <a:rPr lang="zh-CN" altLang="en-US" sz="2800" dirty="0">
                <a:solidFill>
                  <a:srgbClr val="0000FF"/>
                </a:solidFill>
                <a:latin typeface="微软雅黑" panose="020B0503020204020204" pitchFamily="34" charset="-122"/>
                <a:ea typeface="微软雅黑" panose="020B0503020204020204" pitchFamily="34" charset="-122"/>
              </a:rPr>
              <a:t>：线上每一点的切线方向为该点场强的方向</a:t>
            </a:r>
          </a:p>
        </p:txBody>
      </p:sp>
      <p:grpSp>
        <p:nvGrpSpPr>
          <p:cNvPr id="2" name="Group 10"/>
          <p:cNvGrpSpPr>
            <a:grpSpLocks/>
          </p:cNvGrpSpPr>
          <p:nvPr/>
        </p:nvGrpSpPr>
        <p:grpSpPr bwMode="auto">
          <a:xfrm>
            <a:off x="6914760" y="1040539"/>
            <a:ext cx="2335213" cy="2325688"/>
            <a:chOff x="3714" y="768"/>
            <a:chExt cx="1471" cy="1465"/>
          </a:xfrm>
        </p:grpSpPr>
        <p:sp>
          <p:nvSpPr>
            <p:cNvPr id="112648" name="Line 12"/>
            <p:cNvSpPr>
              <a:spLocks noChangeShapeType="1"/>
            </p:cNvSpPr>
            <p:nvPr/>
          </p:nvSpPr>
          <p:spPr bwMode="auto">
            <a:xfrm>
              <a:off x="3714" y="1524"/>
              <a:ext cx="1471" cy="0"/>
            </a:xfrm>
            <a:prstGeom prst="line">
              <a:avLst/>
            </a:prstGeom>
            <a:noFill/>
            <a:ln w="41275">
              <a:solidFill>
                <a:srgbClr val="3333FF"/>
              </a:solidFill>
              <a:round/>
              <a:headEnd type="arrow"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49" name="Line 13"/>
            <p:cNvSpPr>
              <a:spLocks noChangeShapeType="1"/>
            </p:cNvSpPr>
            <p:nvPr/>
          </p:nvSpPr>
          <p:spPr bwMode="auto">
            <a:xfrm flipV="1">
              <a:off x="4416" y="768"/>
              <a:ext cx="0" cy="691"/>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0" name="Line 14"/>
            <p:cNvSpPr>
              <a:spLocks noChangeShapeType="1"/>
            </p:cNvSpPr>
            <p:nvPr/>
          </p:nvSpPr>
          <p:spPr bwMode="auto">
            <a:xfrm>
              <a:off x="4431" y="1542"/>
              <a:ext cx="0" cy="691"/>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1" name="Oval 15"/>
            <p:cNvSpPr>
              <a:spLocks noChangeArrowheads="1"/>
            </p:cNvSpPr>
            <p:nvPr/>
          </p:nvSpPr>
          <p:spPr bwMode="auto">
            <a:xfrm>
              <a:off x="4359" y="1458"/>
              <a:ext cx="131" cy="131"/>
            </a:xfrm>
            <a:prstGeom prst="ellipse">
              <a:avLst/>
            </a:prstGeom>
            <a:solidFill>
              <a:srgbClr val="CC3300"/>
            </a:solidFill>
            <a:ln w="50800">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12652" name="Line 16"/>
            <p:cNvSpPr>
              <a:spLocks noChangeShapeType="1"/>
            </p:cNvSpPr>
            <p:nvPr/>
          </p:nvSpPr>
          <p:spPr bwMode="auto">
            <a:xfrm rot="18499458" flipV="1">
              <a:off x="4082" y="892"/>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3" name="Line 17"/>
            <p:cNvSpPr>
              <a:spLocks noChangeShapeType="1"/>
            </p:cNvSpPr>
            <p:nvPr/>
          </p:nvSpPr>
          <p:spPr bwMode="auto">
            <a:xfrm rot="18499458" flipH="1">
              <a:off x="4748" y="1453"/>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4" name="Line 18"/>
            <p:cNvSpPr>
              <a:spLocks noChangeShapeType="1"/>
            </p:cNvSpPr>
            <p:nvPr/>
          </p:nvSpPr>
          <p:spPr bwMode="auto">
            <a:xfrm rot="3100542" flipH="1">
              <a:off x="4115" y="1426"/>
              <a:ext cx="6" cy="699"/>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12655" name="Line 19"/>
            <p:cNvSpPr>
              <a:spLocks noChangeShapeType="1"/>
            </p:cNvSpPr>
            <p:nvPr/>
          </p:nvSpPr>
          <p:spPr bwMode="auto">
            <a:xfrm rot="3100542" flipH="1" flipV="1">
              <a:off x="4739" y="901"/>
              <a:ext cx="1" cy="714"/>
            </a:xfrm>
            <a:prstGeom prst="line">
              <a:avLst/>
            </a:prstGeom>
            <a:noFill/>
            <a:ln w="41275">
              <a:solidFill>
                <a:srgbClr val="3333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17" name="矩形 16"/>
              <p:cNvSpPr/>
              <p:nvPr/>
            </p:nvSpPr>
            <p:spPr>
              <a:xfrm>
                <a:off x="8837903" y="160597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8837903" y="1605977"/>
                <a:ext cx="522515"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148664" y="2118327"/>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8148664" y="2118327"/>
                <a:ext cx="756617" cy="523220"/>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6990353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12642"/>
                                        </p:tgtEl>
                                        <p:attrNameLst>
                                          <p:attrName>style.visibility</p:attrName>
                                        </p:attrNameLst>
                                      </p:cBhvr>
                                      <p:to>
                                        <p:strVal val="visible"/>
                                      </p:to>
                                    </p:set>
                                    <p:animEffect transition="in" filter="wipe(left)">
                                      <p:cBhvr>
                                        <p:cTn id="7" dur="500"/>
                                        <p:tgtEl>
                                          <p:spTgt spid="1126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2950"/>
                                        </p:tgtEl>
                                        <p:attrNameLst>
                                          <p:attrName>style.visibility</p:attrName>
                                        </p:attrNameLst>
                                      </p:cBhvr>
                                      <p:to>
                                        <p:strVal val="visible"/>
                                      </p:to>
                                    </p:set>
                                    <p:animEffect transition="in" filter="wipe(left)">
                                      <p:cBhvr>
                                        <p:cTn id="12" dur="500"/>
                                        <p:tgtEl>
                                          <p:spTgt spid="829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ipe(left)">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82953"/>
                                        </p:tgtEl>
                                        <p:attrNameLst>
                                          <p:attrName>style.visibility</p:attrName>
                                        </p:attrNameLst>
                                      </p:cBhvr>
                                      <p:to>
                                        <p:strVal val="visible"/>
                                      </p:to>
                                    </p:set>
                                    <p:animEffect transition="in" filter="wipe(left)">
                                      <p:cBhvr>
                                        <p:cTn id="31" dur="500"/>
                                        <p:tgtEl>
                                          <p:spTgt spid="82953"/>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82951"/>
                                        </p:tgtEl>
                                        <p:attrNameLst>
                                          <p:attrName>style.visibility</p:attrName>
                                        </p:attrNameLst>
                                      </p:cBhvr>
                                      <p:to>
                                        <p:strVal val="visible"/>
                                      </p:to>
                                    </p:set>
                                    <p:animEffect transition="in" filter="wipe(left)">
                                      <p:cBhvr>
                                        <p:cTn id="36" dur="500"/>
                                        <p:tgtEl>
                                          <p:spTgt spid="829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2" grpId="0"/>
      <p:bldP spid="82950" grpId="0" autoUpdateAnimBg="0"/>
      <p:bldP spid="82951" grpId="0" autoUpdateAnimBg="0"/>
      <p:bldP spid="82953" grpId="0" autoUpdateAnimBg="0"/>
      <p:bldP spid="17" grpId="0"/>
      <p:bldP spid="1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014" name="Text Box 46"/>
          <p:cNvSpPr txBox="1">
            <a:spLocks noChangeArrowheads="1"/>
          </p:cNvSpPr>
          <p:nvPr/>
        </p:nvSpPr>
        <p:spPr bwMode="auto">
          <a:xfrm>
            <a:off x="610116" y="2818686"/>
            <a:ext cx="5105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a:solidFill>
                  <a:srgbClr val="0000FF"/>
                </a:solidFill>
                <a:latin typeface="+mn-lt"/>
                <a:ea typeface="微软雅黑" panose="020B0503020204020204" pitchFamily="34" charset="-122"/>
              </a:rPr>
              <a:t>若面积元不垂直电场强度</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14715" name="Text Box 48"/>
              <p:cNvSpPr txBox="1">
                <a:spLocks noChangeArrowheads="1"/>
              </p:cNvSpPr>
              <p:nvPr/>
            </p:nvSpPr>
            <p:spPr bwMode="auto">
              <a:xfrm>
                <a:off x="610116" y="3703858"/>
                <a:ext cx="6786236" cy="523220"/>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wrap="square">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由图可知，通过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𝑑𝑆</m:t>
                    </m:r>
                  </m:oMath>
                </a14:m>
                <a:r>
                  <a:rPr lang="zh-CN" altLang="en-US" sz="2800" dirty="0">
                    <a:solidFill>
                      <a:srgbClr val="0000FF"/>
                    </a:solidFill>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a14:m>
                <a:r>
                  <a:rPr lang="zh-CN" altLang="en-US" sz="2800" dirty="0">
                    <a:solidFill>
                      <a:srgbClr val="0000FF"/>
                    </a:solidFill>
                    <a:ea typeface="微软雅黑" panose="020B0503020204020204" pitchFamily="34" charset="-122"/>
                  </a:rPr>
                  <a:t>电场线条数相同</a:t>
                </a:r>
              </a:p>
            </p:txBody>
          </p:sp>
        </mc:Choice>
        <mc:Fallback xmlns="">
          <p:sp>
            <p:nvSpPr>
              <p:cNvPr id="114715" name="Text Box 48"/>
              <p:cNvSpPr txBox="1">
                <a:spLocks noRot="1" noChangeAspect="1" noMove="1" noResize="1" noEditPoints="1" noAdjustHandles="1" noChangeArrowheads="1" noChangeShapeType="1" noTextEdit="1"/>
              </p:cNvSpPr>
              <p:nvPr/>
            </p:nvSpPr>
            <p:spPr bwMode="auto">
              <a:xfrm>
                <a:off x="610116" y="3703858"/>
                <a:ext cx="6786236" cy="523220"/>
              </a:xfrm>
              <a:prstGeom prst="rect">
                <a:avLst/>
              </a:prstGeom>
              <a:blipFill>
                <a:blip r:embed="rId3"/>
                <a:stretch>
                  <a:fillRect l="-1797"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sp>
        <p:nvSpPr>
          <p:cNvPr id="114712" name="AutoShape 59"/>
          <p:cNvSpPr>
            <a:spLocks noChangeArrowheads="1"/>
          </p:cNvSpPr>
          <p:nvPr/>
        </p:nvSpPr>
        <p:spPr bwMode="auto">
          <a:xfrm>
            <a:off x="5432431" y="5389332"/>
            <a:ext cx="533400" cy="152400"/>
          </a:xfrm>
          <a:prstGeom prst="rightArrow">
            <a:avLst>
              <a:gd name="adj1" fmla="val 50000"/>
              <a:gd name="adj2" fmla="val 87500"/>
            </a:avLst>
          </a:prstGeom>
          <a:solidFill>
            <a:schemeClr val="accent1"/>
          </a:solidFill>
          <a:ln w="12700">
            <a:solidFill>
              <a:schemeClr val="tx1"/>
            </a:solidFill>
            <a:miter lim="800000"/>
            <a:headEnd type="none" w="sm" len="sm"/>
            <a:tailEnd type="none" w="sm" len="sm"/>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4" name="矩形 53"/>
              <p:cNvSpPr/>
              <p:nvPr/>
            </p:nvSpPr>
            <p:spPr>
              <a:xfrm>
                <a:off x="610116" y="940926"/>
                <a:ext cx="1583767" cy="9808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𝜙</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i="1" smtClean="0">
                                  <a:solidFill>
                                    <a:srgbClr val="0000FF"/>
                                  </a:solidFill>
                                  <a:latin typeface="Cambria Math" panose="02040503050406030204" pitchFamily="18" charset="0"/>
                                  <a:ea typeface="Cambria Math" panose="02040503050406030204" pitchFamily="18" charset="0"/>
                                </a:rPr>
                                <m:t>⊥</m:t>
                              </m:r>
                            </m:sub>
                          </m:sSub>
                        </m:den>
                      </m:f>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10116" y="940926"/>
                <a:ext cx="1583767" cy="98084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744745" y="1169739"/>
                <a:ext cx="20310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𝜙</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2744745" y="1169739"/>
                <a:ext cx="203106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2908141" y="4681534"/>
                <a:ext cx="1787925"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𝑑𝑆</m:t>
                      </m:r>
                      <m:acc>
                        <m:accPr>
                          <m:chr m:val="̂"/>
                          <m:ctrlPr>
                            <a:rPr lang="zh-CN" altLang="en-US" sz="2800" i="1" dirty="0">
                              <a:solidFill>
                                <a:srgbClr val="0000FF"/>
                              </a:solidFill>
                              <a:latin typeface="Cambria Math"/>
                            </a:rPr>
                          </m:ctrlPr>
                        </m:accPr>
                        <m:e>
                          <m:r>
                            <a:rPr lang="en-US" altLang="zh-CN" sz="2800" b="0" i="1" dirty="0" smtClean="0">
                              <a:solidFill>
                                <a:srgbClr val="0000FF"/>
                              </a:solidFill>
                              <a:latin typeface="Cambria Math" panose="02040503050406030204" pitchFamily="18" charset="0"/>
                            </a:rPr>
                            <m:t>𝑛</m:t>
                          </m:r>
                        </m:e>
                      </m:acc>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2908141" y="4681534"/>
                <a:ext cx="1787925" cy="578300"/>
              </a:xfrm>
              <a:prstGeom prst="rect">
                <a:avLst/>
              </a:prstGeom>
              <a:blipFill>
                <a:blip r:embed="rId13"/>
                <a:stretch>
                  <a:fillRect/>
                </a:stretch>
              </a:blipFill>
            </p:spPr>
            <p:txBody>
              <a:bodyPr/>
              <a:lstStyle/>
              <a:p>
                <a:r>
                  <a:rPr lang="zh-CN" altLang="en-US">
                    <a:noFill/>
                  </a:rPr>
                  <a:t> </a:t>
                </a:r>
              </a:p>
            </p:txBody>
          </p:sp>
        </mc:Fallback>
      </mc:AlternateContent>
      <p:grpSp>
        <p:nvGrpSpPr>
          <p:cNvPr id="2" name="组合 1"/>
          <p:cNvGrpSpPr/>
          <p:nvPr/>
        </p:nvGrpSpPr>
        <p:grpSpPr>
          <a:xfrm>
            <a:off x="6001242" y="413637"/>
            <a:ext cx="3359482" cy="3533105"/>
            <a:chOff x="6001242" y="413637"/>
            <a:chExt cx="3359482" cy="3533105"/>
          </a:xfrm>
        </p:grpSpPr>
        <mc:AlternateContent xmlns:mc="http://schemas.openxmlformats.org/markup-compatibility/2006" xmlns:a14="http://schemas.microsoft.com/office/drawing/2010/main">
          <mc:Choice Requires="a14">
            <p:sp>
              <p:nvSpPr>
                <p:cNvPr id="84007" name="Text Box 39"/>
                <p:cNvSpPr txBox="1">
                  <a:spLocks noChangeArrowheads="1"/>
                </p:cNvSpPr>
                <p:nvPr/>
              </p:nvSpPr>
              <p:spPr bwMode="auto">
                <a:xfrm>
                  <a:off x="6518232" y="413637"/>
                  <a:ext cx="1905000"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FF3300"/>
                      </a:solidFill>
                      <a:latin typeface="+mn-lt"/>
                      <a:ea typeface="微软雅黑" panose="020B0503020204020204" pitchFamily="34" charset="-122"/>
                    </a:rPr>
                    <a:t>匀强电场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endParaRPr lang="zh-CN" altLang="en-US" sz="2800" dirty="0"/>
                </a:p>
              </p:txBody>
            </p:sp>
          </mc:Choice>
          <mc:Fallback xmlns="">
            <p:sp>
              <p:nvSpPr>
                <p:cNvPr id="84007" name="Text Box 39"/>
                <p:cNvSpPr txBox="1">
                  <a:spLocks noRot="1" noChangeAspect="1" noMove="1" noResize="1" noEditPoints="1" noAdjustHandles="1" noChangeArrowheads="1" noChangeShapeType="1" noTextEdit="1"/>
                </p:cNvSpPr>
                <p:nvPr/>
              </p:nvSpPr>
              <p:spPr bwMode="auto">
                <a:xfrm>
                  <a:off x="6518232" y="413637"/>
                  <a:ext cx="1905000" cy="575479"/>
                </a:xfrm>
                <a:prstGeom prst="rect">
                  <a:avLst/>
                </a:prstGeom>
                <a:blipFill>
                  <a:blip r:embed="rId14"/>
                  <a:stretch>
                    <a:fillRect l="-6390"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114736" name="Group 7"/>
            <p:cNvGrpSpPr>
              <a:grpSpLocks/>
            </p:cNvGrpSpPr>
            <p:nvPr/>
          </p:nvGrpSpPr>
          <p:grpSpPr bwMode="auto">
            <a:xfrm>
              <a:off x="6746832" y="974942"/>
              <a:ext cx="1676400" cy="1524000"/>
              <a:chOff x="4464" y="528"/>
              <a:chExt cx="1056" cy="912"/>
            </a:xfrm>
          </p:grpSpPr>
          <p:sp>
            <p:nvSpPr>
              <p:cNvPr id="114738" name="Line 8"/>
              <p:cNvSpPr>
                <a:spLocks noChangeShapeType="1"/>
              </p:cNvSpPr>
              <p:nvPr/>
            </p:nvSpPr>
            <p:spPr bwMode="auto">
              <a:xfrm flipH="1">
                <a:off x="4464" y="528"/>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9" name="Line 9"/>
              <p:cNvSpPr>
                <a:spLocks noChangeShapeType="1"/>
              </p:cNvSpPr>
              <p:nvPr/>
            </p:nvSpPr>
            <p:spPr bwMode="auto">
              <a:xfrm>
                <a:off x="4908" y="533"/>
                <a:ext cx="612" cy="61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40" name="Line 10"/>
              <p:cNvSpPr>
                <a:spLocks noChangeShapeType="1"/>
              </p:cNvSpPr>
              <p:nvPr/>
            </p:nvSpPr>
            <p:spPr bwMode="auto">
              <a:xfrm>
                <a:off x="4464" y="816"/>
                <a:ext cx="576"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41" name="Line 11"/>
              <p:cNvSpPr>
                <a:spLocks noChangeShapeType="1"/>
              </p:cNvSpPr>
              <p:nvPr/>
            </p:nvSpPr>
            <p:spPr bwMode="auto">
              <a:xfrm flipH="1">
                <a:off x="5040" y="1152"/>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14734" name="Line 14"/>
            <p:cNvSpPr>
              <a:spLocks noChangeShapeType="1"/>
            </p:cNvSpPr>
            <p:nvPr/>
          </p:nvSpPr>
          <p:spPr bwMode="auto">
            <a:xfrm flipV="1">
              <a:off x="7661230" y="822542"/>
              <a:ext cx="1295400" cy="914400"/>
            </a:xfrm>
            <a:prstGeom prst="line">
              <a:avLst/>
            </a:prstGeom>
            <a:noFill/>
            <a:ln w="38100">
              <a:solidFill>
                <a:srgbClr val="CC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5" name="Group 17"/>
            <p:cNvGrpSpPr>
              <a:grpSpLocks/>
            </p:cNvGrpSpPr>
            <p:nvPr/>
          </p:nvGrpSpPr>
          <p:grpSpPr bwMode="auto">
            <a:xfrm>
              <a:off x="6213433" y="1355942"/>
              <a:ext cx="2136775" cy="762000"/>
              <a:chOff x="3024" y="864"/>
              <a:chExt cx="1392" cy="480"/>
            </a:xfrm>
          </p:grpSpPr>
          <p:sp>
            <p:nvSpPr>
              <p:cNvPr id="114728" name="Line 18"/>
              <p:cNvSpPr>
                <a:spLocks noChangeShapeType="1"/>
              </p:cNvSpPr>
              <p:nvPr/>
            </p:nvSpPr>
            <p:spPr bwMode="auto">
              <a:xfrm>
                <a:off x="3264" y="134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9" name="Line 19"/>
              <p:cNvSpPr>
                <a:spLocks noChangeShapeType="1"/>
              </p:cNvSpPr>
              <p:nvPr/>
            </p:nvSpPr>
            <p:spPr bwMode="auto">
              <a:xfrm>
                <a:off x="3312" y="96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0" name="Line 20"/>
              <p:cNvSpPr>
                <a:spLocks noChangeShapeType="1"/>
              </p:cNvSpPr>
              <p:nvPr/>
            </p:nvSpPr>
            <p:spPr bwMode="auto">
              <a:xfrm>
                <a:off x="3312" y="86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1" name="Line 21"/>
              <p:cNvSpPr>
                <a:spLocks noChangeShapeType="1"/>
              </p:cNvSpPr>
              <p:nvPr/>
            </p:nvSpPr>
            <p:spPr bwMode="auto">
              <a:xfrm>
                <a:off x="3312" y="1248"/>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2" name="Line 22"/>
              <p:cNvSpPr>
                <a:spLocks noChangeShapeType="1"/>
              </p:cNvSpPr>
              <p:nvPr/>
            </p:nvSpPr>
            <p:spPr bwMode="auto">
              <a:xfrm>
                <a:off x="3360" y="120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33" name="Line 23"/>
              <p:cNvSpPr>
                <a:spLocks noChangeShapeType="1"/>
              </p:cNvSpPr>
              <p:nvPr/>
            </p:nvSpPr>
            <p:spPr bwMode="auto">
              <a:xfrm>
                <a:off x="3024" y="110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114723" name="Group 27"/>
            <p:cNvGrpSpPr>
              <a:grpSpLocks/>
            </p:cNvGrpSpPr>
            <p:nvPr/>
          </p:nvGrpSpPr>
          <p:grpSpPr bwMode="auto">
            <a:xfrm>
              <a:off x="6746833" y="974942"/>
              <a:ext cx="685800" cy="1524000"/>
              <a:chOff x="1728" y="1392"/>
              <a:chExt cx="432" cy="960"/>
            </a:xfrm>
          </p:grpSpPr>
          <p:sp>
            <p:nvSpPr>
              <p:cNvPr id="114724" name="Line 28"/>
              <p:cNvSpPr>
                <a:spLocks noChangeShapeType="1"/>
              </p:cNvSpPr>
              <p:nvPr/>
            </p:nvSpPr>
            <p:spPr bwMode="auto">
              <a:xfrm flipH="1">
                <a:off x="1728" y="2064"/>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5" name="Line 29"/>
              <p:cNvSpPr>
                <a:spLocks noChangeShapeType="1"/>
              </p:cNvSpPr>
              <p:nvPr/>
            </p:nvSpPr>
            <p:spPr bwMode="auto">
              <a:xfrm>
                <a:off x="2160" y="1392"/>
                <a:ext cx="0" cy="6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6" name="Line 30"/>
              <p:cNvSpPr>
                <a:spLocks noChangeShapeType="1"/>
              </p:cNvSpPr>
              <p:nvPr/>
            </p:nvSpPr>
            <p:spPr bwMode="auto">
              <a:xfrm>
                <a:off x="1728" y="1728"/>
                <a:ext cx="0"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7" name="Line 31"/>
              <p:cNvSpPr>
                <a:spLocks noChangeShapeType="1"/>
              </p:cNvSpPr>
              <p:nvPr/>
            </p:nvSpPr>
            <p:spPr bwMode="auto">
              <a:xfrm flipV="1">
                <a:off x="1728" y="1392"/>
                <a:ext cx="432"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84002" name="Line 34"/>
            <p:cNvSpPr>
              <a:spLocks noChangeShapeType="1"/>
            </p:cNvSpPr>
            <p:nvPr/>
          </p:nvSpPr>
          <p:spPr bwMode="auto">
            <a:xfrm>
              <a:off x="7661233" y="1736942"/>
              <a:ext cx="1241425"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21" name="AutoShape 38"/>
            <p:cNvSpPr>
              <a:spLocks noChangeArrowheads="1"/>
            </p:cNvSpPr>
            <p:nvPr/>
          </p:nvSpPr>
          <p:spPr bwMode="auto">
            <a:xfrm>
              <a:off x="8194632" y="3108542"/>
              <a:ext cx="914400" cy="838200"/>
            </a:xfrm>
            <a:prstGeom prst="wedgeEllipseCallout">
              <a:avLst>
                <a:gd name="adj1" fmla="val -49591"/>
                <a:gd name="adj2" fmla="val -214448"/>
              </a:avLst>
            </a:prstGeom>
            <a:noFill/>
            <a:ln w="381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p:sp>
          <p:nvSpPr>
            <p:cNvPr id="84008" name="Line 40"/>
            <p:cNvSpPr>
              <a:spLocks noChangeShapeType="1"/>
            </p:cNvSpPr>
            <p:nvPr/>
          </p:nvSpPr>
          <p:spPr bwMode="auto">
            <a:xfrm>
              <a:off x="6746832" y="2498942"/>
              <a:ext cx="9144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14719" name="AutoShape 43"/>
            <p:cNvSpPr>
              <a:spLocks noChangeArrowheads="1"/>
            </p:cNvSpPr>
            <p:nvPr/>
          </p:nvSpPr>
          <p:spPr bwMode="auto">
            <a:xfrm>
              <a:off x="7204032" y="2727542"/>
              <a:ext cx="609600" cy="685800"/>
            </a:xfrm>
            <a:prstGeom prst="wedgeEllipseCallout">
              <a:avLst>
                <a:gd name="adj1" fmla="val -104444"/>
                <a:gd name="adj2" fmla="val -193913"/>
              </a:avLst>
            </a:prstGeom>
            <a:noFill/>
            <a:ln w="38100">
              <a:solidFill>
                <a:srgbClr val="CC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6" name="矩形 55"/>
                <p:cNvSpPr/>
                <p:nvPr/>
              </p:nvSpPr>
              <p:spPr>
                <a:xfrm>
                  <a:off x="6001242" y="2005267"/>
                  <a:ext cx="878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6001242" y="2005267"/>
                  <a:ext cx="878061"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368091" y="186752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368091" y="1867528"/>
                  <a:ext cx="69018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8301028" y="98412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8301028" y="984122"/>
                  <a:ext cx="701602" cy="57830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791306" y="144444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8791306" y="1444441"/>
                  <a:ext cx="522515" cy="575479"/>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7265408" y="2851917"/>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7265408" y="2851917"/>
                  <a:ext cx="515654" cy="52786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394002" y="3283587"/>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8394002" y="3283587"/>
                  <a:ext cx="515654" cy="52786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8863728" y="46007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8863728" y="460077"/>
                  <a:ext cx="496996" cy="523220"/>
                </a:xfrm>
                <a:prstGeom prst="rect">
                  <a:avLst/>
                </a:prstGeom>
                <a:blipFill>
                  <a:blip r:embed="rId2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7" name="矩形 66"/>
              <p:cNvSpPr/>
              <p:nvPr/>
            </p:nvSpPr>
            <p:spPr>
              <a:xfrm>
                <a:off x="610116" y="5485944"/>
                <a:ext cx="21862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610116" y="5485944"/>
                <a:ext cx="218624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578499" y="5485944"/>
                <a:ext cx="211756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𝐸𝑑</m:t>
                      </m:r>
                      <m:r>
                        <a:rPr lang="en-US" altLang="zh-CN" sz="2800" b="0" i="1" smtClean="0">
                          <a:solidFill>
                            <a:srgbClr val="0000FF"/>
                          </a:solidFill>
                          <a:latin typeface="Cambria Math" panose="02040503050406030204" pitchFamily="18" charset="0"/>
                          <a:ea typeface="Cambria Math" panose="02040503050406030204" pitchFamily="18" charset="0"/>
                        </a:rPr>
                        <m:t>𝑆</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2578499" y="5485944"/>
                <a:ext cx="2117567"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6109659" y="5175691"/>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6109659" y="5175691"/>
                <a:ext cx="2284343" cy="57830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7209789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4"/>
                                        </p:tgtEl>
                                        <p:attrNameLst>
                                          <p:attrName>style.visibility</p:attrName>
                                        </p:attrNameLst>
                                      </p:cBhvr>
                                      <p:to>
                                        <p:strVal val="visible"/>
                                      </p:to>
                                    </p:set>
                                    <p:animEffect transition="in" filter="wipe(left)">
                                      <p:cBhvr>
                                        <p:cTn id="12" dur="500"/>
                                        <p:tgtEl>
                                          <p:spTgt spid="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4014"/>
                                        </p:tgtEl>
                                        <p:attrNameLst>
                                          <p:attrName>style.visibility</p:attrName>
                                        </p:attrNameLst>
                                      </p:cBhvr>
                                      <p:to>
                                        <p:strVal val="visible"/>
                                      </p:to>
                                    </p:set>
                                    <p:animEffect transition="in" filter="wipe(left)">
                                      <p:cBhvr>
                                        <p:cTn id="22" dur="500"/>
                                        <p:tgtEl>
                                          <p:spTgt spid="840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4715"/>
                                        </p:tgtEl>
                                        <p:attrNameLst>
                                          <p:attrName>style.visibility</p:attrName>
                                        </p:attrNameLst>
                                      </p:cBhvr>
                                      <p:to>
                                        <p:strVal val="visible"/>
                                      </p:to>
                                    </p:set>
                                    <p:animEffect transition="in" filter="wipe(left)">
                                      <p:cBhvr>
                                        <p:cTn id="27" dur="500"/>
                                        <p:tgtEl>
                                          <p:spTgt spid="1147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14712"/>
                                        </p:tgtEl>
                                        <p:attrNameLst>
                                          <p:attrName>style.visibility</p:attrName>
                                        </p:attrNameLst>
                                      </p:cBhvr>
                                      <p:to>
                                        <p:strVal val="visible"/>
                                      </p:to>
                                    </p:set>
                                    <p:animEffect transition="in" filter="wipe(left)">
                                      <p:cBhvr>
                                        <p:cTn id="47" dur="500"/>
                                        <p:tgtEl>
                                          <p:spTgt spid="11471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9"/>
                                        </p:tgtEl>
                                        <p:attrNameLst>
                                          <p:attrName>style.visibility</p:attrName>
                                        </p:attrNameLst>
                                      </p:cBhvr>
                                      <p:to>
                                        <p:strVal val="visible"/>
                                      </p:to>
                                    </p:set>
                                    <p:animEffect transition="in" filter="wipe(left)">
                                      <p:cBhvr>
                                        <p:cTn id="52"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14" grpId="0"/>
      <p:bldP spid="114715" grpId="0"/>
      <p:bldP spid="114712" grpId="0" animBg="1"/>
      <p:bldP spid="54" grpId="0"/>
      <p:bldP spid="55" grpId="0"/>
      <p:bldP spid="65" grpId="0"/>
      <p:bldP spid="67" grpId="0"/>
      <p:bldP spid="68" grpId="0"/>
      <p:bldP spid="6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ontrols>
      <mc:AlternateContent xmlns:mc="http://schemas.openxmlformats.org/markup-compatibility/2006">
        <mc:Choice xmlns:v="urn:schemas-microsoft-com:vml" Requires="v">
          <p:control spid="32893" name="ShockwaveFlash1" r:id="rId2" imgW="8697960" imgH="5797440"/>
        </mc:Choice>
        <mc:Fallback>
          <p:control name="ShockwaveFlash1" r:id="rId2" imgW="8697960" imgH="5797440">
            <p:pic>
              <p:nvPicPr>
                <p:cNvPr id="0" name="ShockwaveFlash1"/>
                <p:cNvPicPr preferRelativeResize="0">
                  <a:picLocks noChangeAspect="1" noChangeArrowheads="1" noChangeShapeType="1"/>
                </p:cNvPicPr>
                <p:nvPr/>
              </p:nvPicPr>
              <p:blipFill>
                <a:blip r:embed="rId5">
                  <a:extLst>
                    <a:ext uri="{28A0092B-C50C-407E-A947-70E740481C1C}">
                      <a14:useLocalDpi xmlns:a14="http://schemas.microsoft.com/office/drawing/2010/main" val="0"/>
                    </a:ext>
                  </a:extLst>
                </a:blip>
                <a:srcRect/>
                <a:stretch>
                  <a:fillRect/>
                </a:stretch>
              </p:blipFill>
              <p:spPr bwMode="auto">
                <a:xfrm>
                  <a:off x="563563" y="579438"/>
                  <a:ext cx="8697912" cy="57975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181569631"/>
      </p:ext>
    </p:extLst>
  </p:cSld>
  <p:clrMapOvr>
    <a:masterClrMapping/>
  </p:clrMapOvr>
  <p:transition>
    <p:blinds dir="vert"/>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ext Box 2"/>
          <p:cNvSpPr txBox="1">
            <a:spLocks noChangeArrowheads="1"/>
          </p:cNvSpPr>
          <p:nvPr/>
        </p:nvSpPr>
        <p:spPr bwMode="auto">
          <a:xfrm>
            <a:off x="681364" y="601315"/>
            <a:ext cx="5029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FF0000"/>
                </a:solidFill>
                <a:latin typeface="+mn-lt"/>
                <a:ea typeface="微软雅黑" panose="020B0503020204020204" pitchFamily="34" charset="-122"/>
              </a:rPr>
              <a:t>静电场的电场线性质 </a:t>
            </a:r>
          </a:p>
        </p:txBody>
      </p:sp>
      <p:grpSp>
        <p:nvGrpSpPr>
          <p:cNvPr id="2" name="Group 3"/>
          <p:cNvGrpSpPr>
            <a:grpSpLocks/>
          </p:cNvGrpSpPr>
          <p:nvPr/>
        </p:nvGrpSpPr>
        <p:grpSpPr bwMode="auto">
          <a:xfrm>
            <a:off x="7279014" y="2726079"/>
            <a:ext cx="2457450" cy="2781300"/>
            <a:chOff x="3679" y="432"/>
            <a:chExt cx="1548" cy="1752"/>
          </a:xfrm>
        </p:grpSpPr>
        <p:sp>
          <p:nvSpPr>
            <p:cNvPr id="126985" name="Oval 5"/>
            <p:cNvSpPr>
              <a:spLocks noChangeArrowheads="1"/>
            </p:cNvSpPr>
            <p:nvPr/>
          </p:nvSpPr>
          <p:spPr bwMode="auto">
            <a:xfrm>
              <a:off x="3872" y="1272"/>
              <a:ext cx="86" cy="86"/>
            </a:xfrm>
            <a:prstGeom prst="ellipse">
              <a:avLst/>
            </a:prstGeom>
            <a:solidFill>
              <a:srgbClr val="CC3300"/>
            </a:solidFill>
            <a:ln w="50800">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6986" name="Line 6"/>
            <p:cNvSpPr>
              <a:spLocks noChangeShapeType="1"/>
            </p:cNvSpPr>
            <p:nvPr/>
          </p:nvSpPr>
          <p:spPr bwMode="auto">
            <a:xfrm>
              <a:off x="3917" y="1317"/>
              <a:ext cx="1056"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87" name="Freeform 7"/>
            <p:cNvSpPr>
              <a:spLocks/>
            </p:cNvSpPr>
            <p:nvPr/>
          </p:nvSpPr>
          <p:spPr bwMode="auto">
            <a:xfrm>
              <a:off x="3920" y="1338"/>
              <a:ext cx="1028" cy="254"/>
            </a:xfrm>
            <a:custGeom>
              <a:avLst/>
              <a:gdLst>
                <a:gd name="T0" fmla="*/ 0 w 1028"/>
                <a:gd name="T1" fmla="*/ 28 h 254"/>
                <a:gd name="T2" fmla="*/ 568 w 1028"/>
                <a:gd name="T3" fmla="*/ 238 h 254"/>
                <a:gd name="T4" fmla="*/ 1028 w 1028"/>
                <a:gd name="T5" fmla="*/ 0 h 254"/>
                <a:gd name="T6" fmla="*/ 0 60000 65536"/>
                <a:gd name="T7" fmla="*/ 0 60000 65536"/>
                <a:gd name="T8" fmla="*/ 0 60000 65536"/>
                <a:gd name="T9" fmla="*/ 0 w 1028"/>
                <a:gd name="T10" fmla="*/ 0 h 254"/>
                <a:gd name="T11" fmla="*/ 1028 w 1028"/>
                <a:gd name="T12" fmla="*/ 254 h 254"/>
              </a:gdLst>
              <a:ahLst/>
              <a:cxnLst>
                <a:cxn ang="T6">
                  <a:pos x="T0" y="T1"/>
                </a:cxn>
                <a:cxn ang="T7">
                  <a:pos x="T2" y="T3"/>
                </a:cxn>
                <a:cxn ang="T8">
                  <a:pos x="T4" y="T5"/>
                </a:cxn>
              </a:cxnLst>
              <a:rect l="T9" t="T10" r="T11" b="T12"/>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0" name="Freeform 10"/>
            <p:cNvSpPr>
              <a:spLocks/>
            </p:cNvSpPr>
            <p:nvPr/>
          </p:nvSpPr>
          <p:spPr bwMode="auto">
            <a:xfrm>
              <a:off x="3953" y="1320"/>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 name="T10" fmla="*/ 0 60000 65536"/>
                <a:gd name="T11" fmla="*/ 0 60000 65536"/>
                <a:gd name="T12" fmla="*/ 0 60000 65536"/>
                <a:gd name="T13" fmla="*/ 0 60000 65536"/>
                <a:gd name="T14" fmla="*/ 0 60000 65536"/>
                <a:gd name="T15" fmla="*/ 0 w 995"/>
                <a:gd name="T16" fmla="*/ 0 h 488"/>
                <a:gd name="T17" fmla="*/ 995 w 995"/>
                <a:gd name="T18" fmla="*/ 488 h 488"/>
              </a:gdLst>
              <a:ahLst/>
              <a:cxnLst>
                <a:cxn ang="T10">
                  <a:pos x="T0" y="T1"/>
                </a:cxn>
                <a:cxn ang="T11">
                  <a:pos x="T2" y="T3"/>
                </a:cxn>
                <a:cxn ang="T12">
                  <a:pos x="T4" y="T5"/>
                </a:cxn>
                <a:cxn ang="T13">
                  <a:pos x="T6" y="T7"/>
                </a:cxn>
                <a:cxn ang="T14">
                  <a:pos x="T8" y="T9"/>
                </a:cxn>
              </a:cxnLst>
              <a:rect l="T15" t="T16" r="T17" b="T18"/>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1" name="Oval 11"/>
            <p:cNvSpPr>
              <a:spLocks noChangeArrowheads="1"/>
            </p:cNvSpPr>
            <p:nvPr/>
          </p:nvSpPr>
          <p:spPr bwMode="auto">
            <a:xfrm>
              <a:off x="4928" y="1272"/>
              <a:ext cx="86" cy="86"/>
            </a:xfrm>
            <a:prstGeom prst="ellipse">
              <a:avLst/>
            </a:prstGeom>
            <a:solidFill>
              <a:srgbClr val="FF00FF"/>
            </a:solidFill>
            <a:ln w="50800">
              <a:solidFill>
                <a:srgbClr val="FF00FF"/>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26992" name="Freeform 12"/>
            <p:cNvSpPr>
              <a:spLocks/>
            </p:cNvSpPr>
            <p:nvPr/>
          </p:nvSpPr>
          <p:spPr bwMode="auto">
            <a:xfrm flipV="1">
              <a:off x="3936" y="1024"/>
              <a:ext cx="1028" cy="254"/>
            </a:xfrm>
            <a:custGeom>
              <a:avLst/>
              <a:gdLst>
                <a:gd name="T0" fmla="*/ 0 w 1028"/>
                <a:gd name="T1" fmla="*/ 28 h 254"/>
                <a:gd name="T2" fmla="*/ 568 w 1028"/>
                <a:gd name="T3" fmla="*/ 238 h 254"/>
                <a:gd name="T4" fmla="*/ 1028 w 1028"/>
                <a:gd name="T5" fmla="*/ 0 h 254"/>
                <a:gd name="T6" fmla="*/ 0 60000 65536"/>
                <a:gd name="T7" fmla="*/ 0 60000 65536"/>
                <a:gd name="T8" fmla="*/ 0 60000 65536"/>
                <a:gd name="T9" fmla="*/ 0 w 1028"/>
                <a:gd name="T10" fmla="*/ 0 h 254"/>
                <a:gd name="T11" fmla="*/ 1028 w 1028"/>
                <a:gd name="T12" fmla="*/ 254 h 254"/>
              </a:gdLst>
              <a:ahLst/>
              <a:cxnLst>
                <a:cxn ang="T6">
                  <a:pos x="T0" y="T1"/>
                </a:cxn>
                <a:cxn ang="T7">
                  <a:pos x="T2" y="T3"/>
                </a:cxn>
                <a:cxn ang="T8">
                  <a:pos x="T4" y="T5"/>
                </a:cxn>
              </a:cxnLst>
              <a:rect l="T9" t="T10" r="T11" b="T12"/>
              <a:pathLst>
                <a:path w="1028" h="254">
                  <a:moveTo>
                    <a:pt x="0" y="28"/>
                  </a:moveTo>
                  <a:cubicBezTo>
                    <a:pt x="95" y="63"/>
                    <a:pt x="320" y="254"/>
                    <a:pt x="568" y="238"/>
                  </a:cubicBezTo>
                  <a:cubicBezTo>
                    <a:pt x="816" y="222"/>
                    <a:pt x="930" y="34"/>
                    <a:pt x="1028"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3" name="Freeform 13"/>
            <p:cNvSpPr>
              <a:spLocks/>
            </p:cNvSpPr>
            <p:nvPr/>
          </p:nvSpPr>
          <p:spPr bwMode="auto">
            <a:xfrm flipV="1">
              <a:off x="3949" y="784"/>
              <a:ext cx="995" cy="488"/>
            </a:xfrm>
            <a:custGeom>
              <a:avLst/>
              <a:gdLst>
                <a:gd name="T0" fmla="*/ 0 w 995"/>
                <a:gd name="T1" fmla="*/ 48 h 488"/>
                <a:gd name="T2" fmla="*/ 159 w 995"/>
                <a:gd name="T3" fmla="*/ 328 h 488"/>
                <a:gd name="T4" fmla="*/ 503 w 995"/>
                <a:gd name="T5" fmla="*/ 472 h 488"/>
                <a:gd name="T6" fmla="*/ 847 w 995"/>
                <a:gd name="T7" fmla="*/ 328 h 488"/>
                <a:gd name="T8" fmla="*/ 995 w 995"/>
                <a:gd name="T9" fmla="*/ 0 h 488"/>
                <a:gd name="T10" fmla="*/ 0 60000 65536"/>
                <a:gd name="T11" fmla="*/ 0 60000 65536"/>
                <a:gd name="T12" fmla="*/ 0 60000 65536"/>
                <a:gd name="T13" fmla="*/ 0 60000 65536"/>
                <a:gd name="T14" fmla="*/ 0 60000 65536"/>
                <a:gd name="T15" fmla="*/ 0 w 995"/>
                <a:gd name="T16" fmla="*/ 0 h 488"/>
                <a:gd name="T17" fmla="*/ 995 w 995"/>
                <a:gd name="T18" fmla="*/ 488 h 488"/>
              </a:gdLst>
              <a:ahLst/>
              <a:cxnLst>
                <a:cxn ang="T10">
                  <a:pos x="T0" y="T1"/>
                </a:cxn>
                <a:cxn ang="T11">
                  <a:pos x="T2" y="T3"/>
                </a:cxn>
                <a:cxn ang="T12">
                  <a:pos x="T4" y="T5"/>
                </a:cxn>
                <a:cxn ang="T13">
                  <a:pos x="T6" y="T7"/>
                </a:cxn>
                <a:cxn ang="T14">
                  <a:pos x="T8" y="T9"/>
                </a:cxn>
              </a:cxnLst>
              <a:rect l="T15" t="T16" r="T17" b="T18"/>
              <a:pathLst>
                <a:path w="995" h="488">
                  <a:moveTo>
                    <a:pt x="0" y="48"/>
                  </a:moveTo>
                  <a:cubicBezTo>
                    <a:pt x="26" y="95"/>
                    <a:pt x="39" y="232"/>
                    <a:pt x="159" y="328"/>
                  </a:cubicBezTo>
                  <a:cubicBezTo>
                    <a:pt x="279" y="424"/>
                    <a:pt x="359" y="456"/>
                    <a:pt x="503" y="472"/>
                  </a:cubicBezTo>
                  <a:cubicBezTo>
                    <a:pt x="647" y="488"/>
                    <a:pt x="751" y="440"/>
                    <a:pt x="847" y="328"/>
                  </a:cubicBezTo>
                  <a:cubicBezTo>
                    <a:pt x="943" y="216"/>
                    <a:pt x="954" y="39"/>
                    <a:pt x="995"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4" name="Freeform 14"/>
            <p:cNvSpPr>
              <a:spLocks/>
            </p:cNvSpPr>
            <p:nvPr/>
          </p:nvSpPr>
          <p:spPr bwMode="auto">
            <a:xfrm flipV="1">
              <a:off x="3928" y="432"/>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 name="T10" fmla="*/ 0 60000 65536"/>
                <a:gd name="T11" fmla="*/ 0 60000 65536"/>
                <a:gd name="T12" fmla="*/ 0 60000 65536"/>
                <a:gd name="T13" fmla="*/ 0 60000 65536"/>
                <a:gd name="T14" fmla="*/ 0 60000 65536"/>
                <a:gd name="T15" fmla="*/ 0 w 1008"/>
                <a:gd name="T16" fmla="*/ 0 h 816"/>
                <a:gd name="T17" fmla="*/ 1008 w 1008"/>
                <a:gd name="T18" fmla="*/ 816 h 816"/>
              </a:gdLst>
              <a:ahLst/>
              <a:cxnLst>
                <a:cxn ang="T10">
                  <a:pos x="T0" y="T1"/>
                </a:cxn>
                <a:cxn ang="T11">
                  <a:pos x="T2" y="T3"/>
                </a:cxn>
                <a:cxn ang="T12">
                  <a:pos x="T4" y="T5"/>
                </a:cxn>
                <a:cxn ang="T13">
                  <a:pos x="T6" y="T7"/>
                </a:cxn>
                <a:cxn ang="T14">
                  <a:pos x="T8" y="T9"/>
                </a:cxn>
              </a:cxnLst>
              <a:rect l="T15" t="T16" r="T17" b="T18"/>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5" name="Freeform 15"/>
            <p:cNvSpPr>
              <a:spLocks/>
            </p:cNvSpPr>
            <p:nvPr/>
          </p:nvSpPr>
          <p:spPr bwMode="auto">
            <a:xfrm>
              <a:off x="3944" y="1360"/>
              <a:ext cx="1008" cy="816"/>
            </a:xfrm>
            <a:custGeom>
              <a:avLst/>
              <a:gdLst>
                <a:gd name="T0" fmla="*/ 0 w 1008"/>
                <a:gd name="T1" fmla="*/ 0 h 816"/>
                <a:gd name="T2" fmla="*/ 144 w 1008"/>
                <a:gd name="T3" fmla="*/ 456 h 816"/>
                <a:gd name="T4" fmla="*/ 520 w 1008"/>
                <a:gd name="T5" fmla="*/ 816 h 816"/>
                <a:gd name="T6" fmla="*/ 896 w 1008"/>
                <a:gd name="T7" fmla="*/ 456 h 816"/>
                <a:gd name="T8" fmla="*/ 1008 w 1008"/>
                <a:gd name="T9" fmla="*/ 8 h 816"/>
                <a:gd name="T10" fmla="*/ 0 60000 65536"/>
                <a:gd name="T11" fmla="*/ 0 60000 65536"/>
                <a:gd name="T12" fmla="*/ 0 60000 65536"/>
                <a:gd name="T13" fmla="*/ 0 60000 65536"/>
                <a:gd name="T14" fmla="*/ 0 60000 65536"/>
                <a:gd name="T15" fmla="*/ 0 w 1008"/>
                <a:gd name="T16" fmla="*/ 0 h 816"/>
                <a:gd name="T17" fmla="*/ 1008 w 1008"/>
                <a:gd name="T18" fmla="*/ 816 h 816"/>
              </a:gdLst>
              <a:ahLst/>
              <a:cxnLst>
                <a:cxn ang="T10">
                  <a:pos x="T0" y="T1"/>
                </a:cxn>
                <a:cxn ang="T11">
                  <a:pos x="T2" y="T3"/>
                </a:cxn>
                <a:cxn ang="T12">
                  <a:pos x="T4" y="T5"/>
                </a:cxn>
                <a:cxn ang="T13">
                  <a:pos x="T6" y="T7"/>
                </a:cxn>
                <a:cxn ang="T14">
                  <a:pos x="T8" y="T9"/>
                </a:cxn>
              </a:cxnLst>
              <a:rect l="T15" t="T16" r="T17" b="T18"/>
              <a:pathLst>
                <a:path w="1008" h="816">
                  <a:moveTo>
                    <a:pt x="0" y="0"/>
                  </a:moveTo>
                  <a:cubicBezTo>
                    <a:pt x="24" y="76"/>
                    <a:pt x="64" y="304"/>
                    <a:pt x="144" y="456"/>
                  </a:cubicBezTo>
                  <a:cubicBezTo>
                    <a:pt x="224" y="608"/>
                    <a:pt x="328" y="816"/>
                    <a:pt x="520" y="816"/>
                  </a:cubicBezTo>
                  <a:cubicBezTo>
                    <a:pt x="712" y="816"/>
                    <a:pt x="824" y="616"/>
                    <a:pt x="896" y="456"/>
                  </a:cubicBezTo>
                  <a:cubicBezTo>
                    <a:pt x="968" y="296"/>
                    <a:pt x="967" y="47"/>
                    <a:pt x="1008" y="8"/>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6" name="Freeform 16"/>
            <p:cNvSpPr>
              <a:spLocks/>
            </p:cNvSpPr>
            <p:nvPr/>
          </p:nvSpPr>
          <p:spPr bwMode="auto">
            <a:xfrm>
              <a:off x="4280" y="1032"/>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7" name="Freeform 17"/>
            <p:cNvSpPr>
              <a:spLocks/>
            </p:cNvSpPr>
            <p:nvPr/>
          </p:nvSpPr>
          <p:spPr bwMode="auto">
            <a:xfrm>
              <a:off x="4264" y="792"/>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8" name="Freeform 18"/>
            <p:cNvSpPr>
              <a:spLocks/>
            </p:cNvSpPr>
            <p:nvPr/>
          </p:nvSpPr>
          <p:spPr bwMode="auto">
            <a:xfrm>
              <a:off x="4288" y="432"/>
              <a:ext cx="296" cy="48"/>
            </a:xfrm>
            <a:custGeom>
              <a:avLst/>
              <a:gdLst>
                <a:gd name="T0" fmla="*/ 0 w 296"/>
                <a:gd name="T1" fmla="*/ 48 h 48"/>
                <a:gd name="T2" fmla="*/ 144 w 296"/>
                <a:gd name="T3" fmla="*/ 3 h 48"/>
                <a:gd name="T4" fmla="*/ 296 w 296"/>
                <a:gd name="T5" fmla="*/ 27 h 48"/>
                <a:gd name="T6" fmla="*/ 0 60000 65536"/>
                <a:gd name="T7" fmla="*/ 0 60000 65536"/>
                <a:gd name="T8" fmla="*/ 0 60000 65536"/>
                <a:gd name="T9" fmla="*/ 0 w 296"/>
                <a:gd name="T10" fmla="*/ 0 h 48"/>
                <a:gd name="T11" fmla="*/ 296 w 296"/>
                <a:gd name="T12" fmla="*/ 48 h 48"/>
              </a:gdLst>
              <a:ahLst/>
              <a:cxnLst>
                <a:cxn ang="T6">
                  <a:pos x="T0" y="T1"/>
                </a:cxn>
                <a:cxn ang="T7">
                  <a:pos x="T2" y="T3"/>
                </a:cxn>
                <a:cxn ang="T8">
                  <a:pos x="T4" y="T5"/>
                </a:cxn>
              </a:cxnLst>
              <a:rect l="T9" t="T10" r="T11" b="T12"/>
              <a:pathLst>
                <a:path w="296" h="48">
                  <a:moveTo>
                    <a:pt x="0" y="48"/>
                  </a:moveTo>
                  <a:cubicBezTo>
                    <a:pt x="25" y="41"/>
                    <a:pt x="95" y="6"/>
                    <a:pt x="144" y="3"/>
                  </a:cubicBezTo>
                  <a:cubicBezTo>
                    <a:pt x="193" y="0"/>
                    <a:pt x="264" y="22"/>
                    <a:pt x="296" y="27"/>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6999" name="Freeform 19"/>
            <p:cNvSpPr>
              <a:spLocks/>
            </p:cNvSpPr>
            <p:nvPr/>
          </p:nvSpPr>
          <p:spPr bwMode="auto">
            <a:xfrm>
              <a:off x="3679" y="544"/>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0" name="Freeform 20"/>
            <p:cNvSpPr>
              <a:spLocks/>
            </p:cNvSpPr>
            <p:nvPr/>
          </p:nvSpPr>
          <p:spPr bwMode="auto">
            <a:xfrm flipH="1" flipV="1">
              <a:off x="4304" y="1544"/>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1" name="Freeform 21"/>
            <p:cNvSpPr>
              <a:spLocks/>
            </p:cNvSpPr>
            <p:nvPr/>
          </p:nvSpPr>
          <p:spPr bwMode="auto">
            <a:xfrm flipH="1" flipV="1">
              <a:off x="4336" y="1757"/>
              <a:ext cx="312" cy="43"/>
            </a:xfrm>
            <a:custGeom>
              <a:avLst/>
              <a:gdLst>
                <a:gd name="T0" fmla="*/ 0 w 312"/>
                <a:gd name="T1" fmla="*/ 43 h 43"/>
                <a:gd name="T2" fmla="*/ 160 w 312"/>
                <a:gd name="T3" fmla="*/ 3 h 43"/>
                <a:gd name="T4" fmla="*/ 312 w 312"/>
                <a:gd name="T5" fmla="*/ 27 h 43"/>
                <a:gd name="T6" fmla="*/ 0 60000 65536"/>
                <a:gd name="T7" fmla="*/ 0 60000 65536"/>
                <a:gd name="T8" fmla="*/ 0 60000 65536"/>
                <a:gd name="T9" fmla="*/ 0 w 312"/>
                <a:gd name="T10" fmla="*/ 0 h 43"/>
                <a:gd name="T11" fmla="*/ 312 w 312"/>
                <a:gd name="T12" fmla="*/ 43 h 43"/>
              </a:gdLst>
              <a:ahLst/>
              <a:cxnLst>
                <a:cxn ang="T6">
                  <a:pos x="T0" y="T1"/>
                </a:cxn>
                <a:cxn ang="T7">
                  <a:pos x="T2" y="T3"/>
                </a:cxn>
                <a:cxn ang="T8">
                  <a:pos x="T4" y="T5"/>
                </a:cxn>
              </a:cxnLst>
              <a:rect l="T9" t="T10" r="T11" b="T12"/>
              <a:pathLst>
                <a:path w="312" h="43">
                  <a:moveTo>
                    <a:pt x="0" y="43"/>
                  </a:moveTo>
                  <a:cubicBezTo>
                    <a:pt x="27" y="36"/>
                    <a:pt x="108" y="6"/>
                    <a:pt x="160" y="3"/>
                  </a:cubicBezTo>
                  <a:cubicBezTo>
                    <a:pt x="212" y="0"/>
                    <a:pt x="280" y="22"/>
                    <a:pt x="312" y="27"/>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2" name="Freeform 22"/>
            <p:cNvSpPr>
              <a:spLocks/>
            </p:cNvSpPr>
            <p:nvPr/>
          </p:nvSpPr>
          <p:spPr bwMode="auto">
            <a:xfrm>
              <a:off x="4344" y="2142"/>
              <a:ext cx="296" cy="42"/>
            </a:xfrm>
            <a:custGeom>
              <a:avLst/>
              <a:gdLst>
                <a:gd name="T0" fmla="*/ 296 w 296"/>
                <a:gd name="T1" fmla="*/ 0 h 42"/>
                <a:gd name="T2" fmla="*/ 136 w 296"/>
                <a:gd name="T3" fmla="*/ 40 h 42"/>
                <a:gd name="T4" fmla="*/ 0 w 296"/>
                <a:gd name="T5" fmla="*/ 10 h 42"/>
                <a:gd name="T6" fmla="*/ 0 60000 65536"/>
                <a:gd name="T7" fmla="*/ 0 60000 65536"/>
                <a:gd name="T8" fmla="*/ 0 60000 65536"/>
                <a:gd name="T9" fmla="*/ 0 w 296"/>
                <a:gd name="T10" fmla="*/ 0 h 42"/>
                <a:gd name="T11" fmla="*/ 296 w 296"/>
                <a:gd name="T12" fmla="*/ 42 h 42"/>
              </a:gdLst>
              <a:ahLst/>
              <a:cxnLst>
                <a:cxn ang="T6">
                  <a:pos x="T0" y="T1"/>
                </a:cxn>
                <a:cxn ang="T7">
                  <a:pos x="T2" y="T3"/>
                </a:cxn>
                <a:cxn ang="T8">
                  <a:pos x="T4" y="T5"/>
                </a:cxn>
              </a:cxnLst>
              <a:rect l="T9" t="T10" r="T11" b="T12"/>
              <a:pathLst>
                <a:path w="296" h="42">
                  <a:moveTo>
                    <a:pt x="296" y="0"/>
                  </a:moveTo>
                  <a:cubicBezTo>
                    <a:pt x="269" y="7"/>
                    <a:pt x="185" y="38"/>
                    <a:pt x="136" y="40"/>
                  </a:cubicBezTo>
                  <a:cubicBezTo>
                    <a:pt x="87" y="42"/>
                    <a:pt x="28" y="16"/>
                    <a:pt x="0" y="1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3" name="Freeform 23"/>
            <p:cNvSpPr>
              <a:spLocks/>
            </p:cNvSpPr>
            <p:nvPr/>
          </p:nvSpPr>
          <p:spPr bwMode="auto">
            <a:xfrm flipH="1">
              <a:off x="4973" y="5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4" name="Freeform 24"/>
            <p:cNvSpPr>
              <a:spLocks/>
            </p:cNvSpPr>
            <p:nvPr/>
          </p:nvSpPr>
          <p:spPr bwMode="auto">
            <a:xfrm flipV="1">
              <a:off x="3680" y="1352"/>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27005" name="Freeform 25"/>
            <p:cNvSpPr>
              <a:spLocks/>
            </p:cNvSpPr>
            <p:nvPr/>
          </p:nvSpPr>
          <p:spPr bwMode="auto">
            <a:xfrm flipH="1" flipV="1">
              <a:off x="5000" y="1376"/>
              <a:ext cx="227" cy="727"/>
            </a:xfrm>
            <a:custGeom>
              <a:avLst/>
              <a:gdLst>
                <a:gd name="T0" fmla="*/ 227 w 227"/>
                <a:gd name="T1" fmla="*/ 727 h 727"/>
                <a:gd name="T2" fmla="*/ 129 w 227"/>
                <a:gd name="T3" fmla="*/ 592 h 727"/>
                <a:gd name="T4" fmla="*/ 57 w 227"/>
                <a:gd name="T5" fmla="*/ 432 h 727"/>
                <a:gd name="T6" fmla="*/ 9 w 227"/>
                <a:gd name="T7" fmla="*/ 240 h 727"/>
                <a:gd name="T8" fmla="*/ 1 w 227"/>
                <a:gd name="T9" fmla="*/ 0 h 727"/>
                <a:gd name="T10" fmla="*/ 0 60000 65536"/>
                <a:gd name="T11" fmla="*/ 0 60000 65536"/>
                <a:gd name="T12" fmla="*/ 0 60000 65536"/>
                <a:gd name="T13" fmla="*/ 0 60000 65536"/>
                <a:gd name="T14" fmla="*/ 0 60000 65536"/>
                <a:gd name="T15" fmla="*/ 0 w 227"/>
                <a:gd name="T16" fmla="*/ 0 h 727"/>
                <a:gd name="T17" fmla="*/ 227 w 227"/>
                <a:gd name="T18" fmla="*/ 727 h 727"/>
              </a:gdLst>
              <a:ahLst/>
              <a:cxnLst>
                <a:cxn ang="T10">
                  <a:pos x="T0" y="T1"/>
                </a:cxn>
                <a:cxn ang="T11">
                  <a:pos x="T2" y="T3"/>
                </a:cxn>
                <a:cxn ang="T12">
                  <a:pos x="T4" y="T5"/>
                </a:cxn>
                <a:cxn ang="T13">
                  <a:pos x="T6" y="T7"/>
                </a:cxn>
                <a:cxn ang="T14">
                  <a:pos x="T8" y="T9"/>
                </a:cxn>
              </a:cxnLst>
              <a:rect l="T15" t="T16" r="T17" b="T18"/>
              <a:pathLst>
                <a:path w="227" h="727">
                  <a:moveTo>
                    <a:pt x="227" y="727"/>
                  </a:moveTo>
                  <a:cubicBezTo>
                    <a:pt x="211" y="705"/>
                    <a:pt x="157" y="641"/>
                    <a:pt x="129" y="592"/>
                  </a:cubicBezTo>
                  <a:cubicBezTo>
                    <a:pt x="101" y="543"/>
                    <a:pt x="77" y="491"/>
                    <a:pt x="57" y="432"/>
                  </a:cubicBezTo>
                  <a:cubicBezTo>
                    <a:pt x="37" y="373"/>
                    <a:pt x="18" y="312"/>
                    <a:pt x="9" y="240"/>
                  </a:cubicBezTo>
                  <a:cubicBezTo>
                    <a:pt x="0" y="168"/>
                    <a:pt x="3" y="50"/>
                    <a:pt x="1" y="0"/>
                  </a:cubicBezTo>
                </a:path>
              </a:pathLst>
            </a:custGeom>
            <a:noFill/>
            <a:ln w="28575">
              <a:solidFill>
                <a:srgbClr val="0000FF"/>
              </a:solidFill>
              <a:round/>
              <a:headEnd type="arrow" w="med" len="me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99354" name="Text Box 26"/>
          <p:cNvSpPr txBox="1">
            <a:spLocks noChangeArrowheads="1"/>
          </p:cNvSpPr>
          <p:nvPr/>
        </p:nvSpPr>
        <p:spPr bwMode="auto">
          <a:xfrm>
            <a:off x="643265" y="1533470"/>
            <a:ext cx="607908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1</a:t>
            </a:r>
            <a:r>
              <a:rPr lang="zh-CN" altLang="en-US" sz="2800" dirty="0">
                <a:solidFill>
                  <a:srgbClr val="0000FF"/>
                </a:solidFill>
                <a:latin typeface="+mn-lt"/>
                <a:ea typeface="微软雅黑" panose="020B0503020204020204" pitchFamily="34" charset="-122"/>
              </a:rPr>
              <a:t>、电场线起于正电荷（或无限远处），止于负电荷（或无限远处），在无电荷处不中断 </a:t>
            </a:r>
          </a:p>
        </p:txBody>
      </p:sp>
      <p:sp>
        <p:nvSpPr>
          <p:cNvPr id="99355" name="Text Box 27"/>
          <p:cNvSpPr txBox="1">
            <a:spLocks noChangeArrowheads="1"/>
          </p:cNvSpPr>
          <p:nvPr/>
        </p:nvSpPr>
        <p:spPr bwMode="auto">
          <a:xfrm>
            <a:off x="643265" y="3190026"/>
            <a:ext cx="6047091"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2</a:t>
            </a:r>
            <a:r>
              <a:rPr lang="zh-CN" altLang="en-US" sz="2800" dirty="0">
                <a:solidFill>
                  <a:srgbClr val="0000FF"/>
                </a:solidFill>
                <a:latin typeface="+mn-lt"/>
                <a:ea typeface="微软雅黑" panose="020B0503020204020204" pitchFamily="34" charset="-122"/>
              </a:rPr>
              <a:t>、若带电体系中正负电荷一样多，则由正电荷出发的全部电场线都集中到负电荷上去 </a:t>
            </a:r>
          </a:p>
        </p:txBody>
      </p:sp>
      <p:sp>
        <p:nvSpPr>
          <p:cNvPr id="99356" name="Text Box 28"/>
          <p:cNvSpPr txBox="1">
            <a:spLocks noChangeArrowheads="1"/>
          </p:cNvSpPr>
          <p:nvPr/>
        </p:nvSpPr>
        <p:spPr bwMode="auto">
          <a:xfrm>
            <a:off x="643265" y="4846582"/>
            <a:ext cx="48387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3</a:t>
            </a:r>
            <a:r>
              <a:rPr lang="zh-CN" altLang="en-US" sz="2800" dirty="0">
                <a:solidFill>
                  <a:srgbClr val="0000FF"/>
                </a:solidFill>
                <a:latin typeface="+mn-lt"/>
                <a:ea typeface="微软雅黑" panose="020B0503020204020204" pitchFamily="34" charset="-122"/>
              </a:rPr>
              <a:t>、任何两条电场线不会相交 </a:t>
            </a:r>
          </a:p>
        </p:txBody>
      </p:sp>
      <p:sp>
        <p:nvSpPr>
          <p:cNvPr id="99357" name="Text Box 29"/>
          <p:cNvSpPr txBox="1">
            <a:spLocks noChangeArrowheads="1"/>
          </p:cNvSpPr>
          <p:nvPr/>
        </p:nvSpPr>
        <p:spPr bwMode="auto">
          <a:xfrm>
            <a:off x="643265" y="5649063"/>
            <a:ext cx="60848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4</a:t>
            </a:r>
            <a:r>
              <a:rPr lang="zh-CN" altLang="en-US" sz="2800" dirty="0">
                <a:solidFill>
                  <a:srgbClr val="0000FF"/>
                </a:solidFill>
                <a:latin typeface="+mn-lt"/>
                <a:ea typeface="微软雅黑" panose="020B0503020204020204" pitchFamily="34" charset="-122"/>
              </a:rPr>
              <a:t>、静电场中的电场线不形成闭合曲线 </a:t>
            </a:r>
          </a:p>
        </p:txBody>
      </p:sp>
      <mc:AlternateContent xmlns:mc="http://schemas.openxmlformats.org/markup-compatibility/2006" xmlns:a14="http://schemas.microsoft.com/office/drawing/2010/main">
        <mc:Choice Requires="a14">
          <p:sp>
            <p:nvSpPr>
              <p:cNvPr id="30" name="矩形 29"/>
              <p:cNvSpPr/>
              <p:nvPr/>
            </p:nvSpPr>
            <p:spPr>
              <a:xfrm>
                <a:off x="8202755" y="275623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202755" y="2756231"/>
                <a:ext cx="522515" cy="575479"/>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355626" y="3867491"/>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355626" y="3867491"/>
                <a:ext cx="75661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6849422" y="3822109"/>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6849422" y="3822109"/>
                <a:ext cx="756617"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9608017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6978"/>
                                        </p:tgtEl>
                                        <p:attrNameLst>
                                          <p:attrName>style.visibility</p:attrName>
                                        </p:attrNameLst>
                                      </p:cBhvr>
                                      <p:to>
                                        <p:strVal val="visible"/>
                                      </p:to>
                                    </p:set>
                                    <p:animEffect transition="in" filter="wipe(left)">
                                      <p:cBhvr>
                                        <p:cTn id="7" dur="500"/>
                                        <p:tgtEl>
                                          <p:spTgt spid="12697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out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left)">
                                      <p:cBhvr>
                                        <p:cTn id="17" dur="500"/>
                                        <p:tgtEl>
                                          <p:spTgt spid="32"/>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500"/>
                                        <p:tgtEl>
                                          <p:spTgt spid="30"/>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99354"/>
                                        </p:tgtEl>
                                        <p:attrNameLst>
                                          <p:attrName>style.visibility</p:attrName>
                                        </p:attrNameLst>
                                      </p:cBhvr>
                                      <p:to>
                                        <p:strVal val="visible"/>
                                      </p:to>
                                    </p:set>
                                    <p:animEffect transition="in" filter="wipe(left)">
                                      <p:cBhvr>
                                        <p:cTn id="28" dur="500"/>
                                        <p:tgtEl>
                                          <p:spTgt spid="99354"/>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99355"/>
                                        </p:tgtEl>
                                        <p:attrNameLst>
                                          <p:attrName>style.visibility</p:attrName>
                                        </p:attrNameLst>
                                      </p:cBhvr>
                                      <p:to>
                                        <p:strVal val="visible"/>
                                      </p:to>
                                    </p:set>
                                    <p:animEffect transition="in" filter="wipe(left)">
                                      <p:cBhvr>
                                        <p:cTn id="33" dur="500"/>
                                        <p:tgtEl>
                                          <p:spTgt spid="99355"/>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9356"/>
                                        </p:tgtEl>
                                        <p:attrNameLst>
                                          <p:attrName>style.visibility</p:attrName>
                                        </p:attrNameLst>
                                      </p:cBhvr>
                                      <p:to>
                                        <p:strVal val="visible"/>
                                      </p:to>
                                    </p:set>
                                    <p:animEffect transition="in" filter="wipe(left)">
                                      <p:cBhvr>
                                        <p:cTn id="38" dur="500"/>
                                        <p:tgtEl>
                                          <p:spTgt spid="99356"/>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9357"/>
                                        </p:tgtEl>
                                        <p:attrNameLst>
                                          <p:attrName>style.visibility</p:attrName>
                                        </p:attrNameLst>
                                      </p:cBhvr>
                                      <p:to>
                                        <p:strVal val="visible"/>
                                      </p:to>
                                    </p:set>
                                    <p:animEffect transition="in" filter="wipe(left)">
                                      <p:cBhvr>
                                        <p:cTn id="43" dur="500"/>
                                        <p:tgtEl>
                                          <p:spTgt spid="993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78" grpId="0"/>
      <p:bldP spid="99354" grpId="0" autoUpdateAnimBg="0"/>
      <p:bldP spid="99355" grpId="0" autoUpdateAnimBg="0"/>
      <p:bldP spid="99356" grpId="0" autoUpdateAnimBg="0"/>
      <p:bldP spid="99357" grpId="0" autoUpdateAnimBg="0"/>
      <p:bldP spid="30" grpId="0"/>
      <p:bldP spid="31" grpId="0"/>
      <p:bldP spid="3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ext Box 5"/>
          <p:cNvSpPr txBox="1">
            <a:spLocks noChangeArrowheads="1"/>
          </p:cNvSpPr>
          <p:nvPr/>
        </p:nvSpPr>
        <p:spPr bwMode="auto">
          <a:xfrm>
            <a:off x="581677" y="568369"/>
            <a:ext cx="55006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二、电通量</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Electric flux</a:t>
            </a:r>
            <a:r>
              <a:rPr lang="zh-CN" altLang="en-US" sz="2800" dirty="0">
                <a:solidFill>
                  <a:srgbClr val="0000FF"/>
                </a:solidFill>
                <a:latin typeface="+mn-lt"/>
                <a:ea typeface="微软雅黑" panose="020B0503020204020204" pitchFamily="34" charset="-122"/>
              </a:rPr>
              <a:t>）</a:t>
            </a:r>
            <a:r>
              <a:rPr lang="zh-CN" altLang="en-US" sz="2800" dirty="0">
                <a:solidFill>
                  <a:srgbClr val="6600CC"/>
                </a:solidFill>
                <a:latin typeface="+mn-lt"/>
                <a:ea typeface="微软雅黑" panose="020B0503020204020204" pitchFamily="34" charset="-122"/>
              </a:rPr>
              <a:t> </a:t>
            </a:r>
          </a:p>
        </p:txBody>
      </p:sp>
      <p:sp>
        <p:nvSpPr>
          <p:cNvPr id="86022" name="Text Box 6"/>
          <p:cNvSpPr txBox="1">
            <a:spLocks noChangeArrowheads="1"/>
          </p:cNvSpPr>
          <p:nvPr/>
        </p:nvSpPr>
        <p:spPr bwMode="auto">
          <a:xfrm>
            <a:off x="581677" y="1533210"/>
            <a:ext cx="5257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latin typeface="+mn-lt"/>
                <a:ea typeface="微软雅黑" panose="020B0503020204020204" pitchFamily="34" charset="-122"/>
              </a:rPr>
              <a:t>通过任一面元的电场线的条数称为通过</a:t>
            </a:r>
            <a:r>
              <a:rPr kumimoji="0" lang="zh-CN" altLang="en-US" sz="2800" dirty="0">
                <a:solidFill>
                  <a:srgbClr val="FF0000"/>
                </a:solidFill>
                <a:latin typeface="+mn-lt"/>
                <a:ea typeface="微软雅黑" panose="020B0503020204020204" pitchFamily="34" charset="-122"/>
              </a:rPr>
              <a:t>这一面元</a:t>
            </a:r>
            <a:r>
              <a:rPr kumimoji="0" lang="zh-CN" altLang="en-US" sz="2800" dirty="0">
                <a:solidFill>
                  <a:srgbClr val="0000FF"/>
                </a:solidFill>
                <a:latin typeface="+mn-lt"/>
                <a:ea typeface="微软雅黑" panose="020B0503020204020204" pitchFamily="34" charset="-122"/>
              </a:rPr>
              <a:t>的电通量</a:t>
            </a:r>
          </a:p>
        </p:txBody>
      </p:sp>
      <p:sp>
        <p:nvSpPr>
          <p:cNvPr id="86094" name="Text Box 78"/>
          <p:cNvSpPr txBox="1">
            <a:spLocks noChangeArrowheads="1"/>
          </p:cNvSpPr>
          <p:nvPr/>
        </p:nvSpPr>
        <p:spPr bwMode="auto">
          <a:xfrm>
            <a:off x="581677" y="3485166"/>
            <a:ext cx="687705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计算通过</a:t>
            </a:r>
            <a:r>
              <a:rPr lang="zh-CN" altLang="en-US" sz="2800" dirty="0">
                <a:solidFill>
                  <a:srgbClr val="FF0000"/>
                </a:solidFill>
                <a:latin typeface="+mn-lt"/>
                <a:ea typeface="微软雅黑" panose="020B0503020204020204" pitchFamily="34" charset="-122"/>
              </a:rPr>
              <a:t>任意曲面</a:t>
            </a:r>
            <a:r>
              <a:rPr lang="zh-CN" altLang="en-US" sz="2800" dirty="0">
                <a:solidFill>
                  <a:srgbClr val="0000FF"/>
                </a:solidFill>
                <a:latin typeface="+mn-lt"/>
                <a:ea typeface="微软雅黑" panose="020B0503020204020204" pitchFamily="34" charset="-122"/>
              </a:rPr>
              <a:t>的电通量时，把曲面分成许多个面积元每一面元处视为匀强电场</a:t>
            </a:r>
          </a:p>
        </p:txBody>
      </p:sp>
      <p:sp>
        <p:nvSpPr>
          <p:cNvPr id="68" name="未知"/>
          <p:cNvSpPr>
            <a:spLocks/>
          </p:cNvSpPr>
          <p:nvPr/>
        </p:nvSpPr>
        <p:spPr bwMode="auto">
          <a:xfrm rot="1128424">
            <a:off x="6139517" y="4635296"/>
            <a:ext cx="3035300" cy="1682750"/>
          </a:xfrm>
          <a:custGeom>
            <a:avLst/>
            <a:gdLst>
              <a:gd name="T0" fmla="*/ 45 w 1926"/>
              <a:gd name="T1" fmla="*/ 598 h 1315"/>
              <a:gd name="T2" fmla="*/ 274 w 1926"/>
              <a:gd name="T3" fmla="*/ 315 h 1315"/>
              <a:gd name="T4" fmla="*/ 393 w 1926"/>
              <a:gd name="T5" fmla="*/ 217 h 1315"/>
              <a:gd name="T6" fmla="*/ 589 w 1926"/>
              <a:gd name="T7" fmla="*/ 98 h 1315"/>
              <a:gd name="T8" fmla="*/ 774 w 1926"/>
              <a:gd name="T9" fmla="*/ 22 h 1315"/>
              <a:gd name="T10" fmla="*/ 806 w 1926"/>
              <a:gd name="T11" fmla="*/ 11 h 1315"/>
              <a:gd name="T12" fmla="*/ 839 w 1926"/>
              <a:gd name="T13" fmla="*/ 0 h 1315"/>
              <a:gd name="T14" fmla="*/ 1121 w 1926"/>
              <a:gd name="T15" fmla="*/ 76 h 1315"/>
              <a:gd name="T16" fmla="*/ 1230 w 1926"/>
              <a:gd name="T17" fmla="*/ 120 h 1315"/>
              <a:gd name="T18" fmla="*/ 1306 w 1926"/>
              <a:gd name="T19" fmla="*/ 152 h 1315"/>
              <a:gd name="T20" fmla="*/ 1469 w 1926"/>
              <a:gd name="T21" fmla="*/ 250 h 1315"/>
              <a:gd name="T22" fmla="*/ 1513 w 1926"/>
              <a:gd name="T23" fmla="*/ 272 h 1315"/>
              <a:gd name="T24" fmla="*/ 1676 w 1926"/>
              <a:gd name="T25" fmla="*/ 413 h 1315"/>
              <a:gd name="T26" fmla="*/ 1697 w 1926"/>
              <a:gd name="T27" fmla="*/ 446 h 1315"/>
              <a:gd name="T28" fmla="*/ 1730 w 1926"/>
              <a:gd name="T29" fmla="*/ 478 h 1315"/>
              <a:gd name="T30" fmla="*/ 1741 w 1926"/>
              <a:gd name="T31" fmla="*/ 511 h 1315"/>
              <a:gd name="T32" fmla="*/ 1795 w 1926"/>
              <a:gd name="T33" fmla="*/ 565 h 1315"/>
              <a:gd name="T34" fmla="*/ 1904 w 1926"/>
              <a:gd name="T35" fmla="*/ 685 h 1315"/>
              <a:gd name="T36" fmla="*/ 1839 w 1926"/>
              <a:gd name="T37" fmla="*/ 685 h 1315"/>
              <a:gd name="T38" fmla="*/ 1784 w 1926"/>
              <a:gd name="T39" fmla="*/ 696 h 1315"/>
              <a:gd name="T40" fmla="*/ 1697 w 1926"/>
              <a:gd name="T41" fmla="*/ 739 h 1315"/>
              <a:gd name="T42" fmla="*/ 1632 w 1926"/>
              <a:gd name="T43" fmla="*/ 761 h 1315"/>
              <a:gd name="T44" fmla="*/ 1491 w 1926"/>
              <a:gd name="T45" fmla="*/ 837 h 1315"/>
              <a:gd name="T46" fmla="*/ 1382 w 1926"/>
              <a:gd name="T47" fmla="*/ 913 h 1315"/>
              <a:gd name="T48" fmla="*/ 1317 w 1926"/>
              <a:gd name="T49" fmla="*/ 956 h 1315"/>
              <a:gd name="T50" fmla="*/ 1263 w 1926"/>
              <a:gd name="T51" fmla="*/ 1011 h 1315"/>
              <a:gd name="T52" fmla="*/ 1154 w 1926"/>
              <a:gd name="T53" fmla="*/ 1152 h 1315"/>
              <a:gd name="T54" fmla="*/ 1110 w 1926"/>
              <a:gd name="T55" fmla="*/ 1217 h 1315"/>
              <a:gd name="T56" fmla="*/ 1056 w 1926"/>
              <a:gd name="T57" fmla="*/ 1315 h 1315"/>
              <a:gd name="T58" fmla="*/ 1013 w 1926"/>
              <a:gd name="T59" fmla="*/ 1217 h 1315"/>
              <a:gd name="T60" fmla="*/ 882 w 1926"/>
              <a:gd name="T61" fmla="*/ 1065 h 1315"/>
              <a:gd name="T62" fmla="*/ 839 w 1926"/>
              <a:gd name="T63" fmla="*/ 1011 h 1315"/>
              <a:gd name="T64" fmla="*/ 795 w 1926"/>
              <a:gd name="T65" fmla="*/ 946 h 1315"/>
              <a:gd name="T66" fmla="*/ 534 w 1926"/>
              <a:gd name="T67" fmla="*/ 761 h 1315"/>
              <a:gd name="T68" fmla="*/ 371 w 1926"/>
              <a:gd name="T69" fmla="*/ 706 h 1315"/>
              <a:gd name="T70" fmla="*/ 306 w 1926"/>
              <a:gd name="T71" fmla="*/ 685 h 1315"/>
              <a:gd name="T72" fmla="*/ 45 w 1926"/>
              <a:gd name="T73" fmla="*/ 609 h 1315"/>
              <a:gd name="T74" fmla="*/ 45 w 1926"/>
              <a:gd name="T75" fmla="*/ 59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315">
                <a:moveTo>
                  <a:pt x="45" y="598"/>
                </a:moveTo>
                <a:cubicBezTo>
                  <a:pt x="111" y="500"/>
                  <a:pt x="174" y="382"/>
                  <a:pt x="274" y="315"/>
                </a:cubicBezTo>
                <a:cubicBezTo>
                  <a:pt x="301" y="273"/>
                  <a:pt x="346" y="233"/>
                  <a:pt x="393" y="217"/>
                </a:cubicBezTo>
                <a:cubicBezTo>
                  <a:pt x="449" y="163"/>
                  <a:pt x="516" y="122"/>
                  <a:pt x="589" y="98"/>
                </a:cubicBezTo>
                <a:cubicBezTo>
                  <a:pt x="642" y="62"/>
                  <a:pt x="713" y="42"/>
                  <a:pt x="774" y="22"/>
                </a:cubicBezTo>
                <a:cubicBezTo>
                  <a:pt x="785" y="18"/>
                  <a:pt x="795" y="15"/>
                  <a:pt x="806" y="11"/>
                </a:cubicBezTo>
                <a:cubicBezTo>
                  <a:pt x="817" y="7"/>
                  <a:pt x="839" y="0"/>
                  <a:pt x="839" y="0"/>
                </a:cubicBezTo>
                <a:cubicBezTo>
                  <a:pt x="936" y="16"/>
                  <a:pt x="1026" y="52"/>
                  <a:pt x="1121" y="76"/>
                </a:cubicBezTo>
                <a:cubicBezTo>
                  <a:pt x="1158" y="101"/>
                  <a:pt x="1187" y="109"/>
                  <a:pt x="1230" y="120"/>
                </a:cubicBezTo>
                <a:cubicBezTo>
                  <a:pt x="1319" y="176"/>
                  <a:pt x="1201" y="107"/>
                  <a:pt x="1306" y="152"/>
                </a:cubicBezTo>
                <a:cubicBezTo>
                  <a:pt x="1364" y="177"/>
                  <a:pt x="1413" y="222"/>
                  <a:pt x="1469" y="250"/>
                </a:cubicBezTo>
                <a:cubicBezTo>
                  <a:pt x="1484" y="257"/>
                  <a:pt x="1500" y="263"/>
                  <a:pt x="1513" y="272"/>
                </a:cubicBezTo>
                <a:cubicBezTo>
                  <a:pt x="1572" y="314"/>
                  <a:pt x="1616" y="373"/>
                  <a:pt x="1676" y="413"/>
                </a:cubicBezTo>
                <a:cubicBezTo>
                  <a:pt x="1683" y="424"/>
                  <a:pt x="1689" y="436"/>
                  <a:pt x="1697" y="446"/>
                </a:cubicBezTo>
                <a:cubicBezTo>
                  <a:pt x="1707" y="458"/>
                  <a:pt x="1721" y="465"/>
                  <a:pt x="1730" y="478"/>
                </a:cubicBezTo>
                <a:cubicBezTo>
                  <a:pt x="1736" y="488"/>
                  <a:pt x="1736" y="501"/>
                  <a:pt x="1741" y="511"/>
                </a:cubicBezTo>
                <a:cubicBezTo>
                  <a:pt x="1759" y="546"/>
                  <a:pt x="1764" y="544"/>
                  <a:pt x="1795" y="565"/>
                </a:cubicBezTo>
                <a:cubicBezTo>
                  <a:pt x="1825" y="609"/>
                  <a:pt x="1860" y="656"/>
                  <a:pt x="1904" y="685"/>
                </a:cubicBezTo>
                <a:cubicBezTo>
                  <a:pt x="1815" y="715"/>
                  <a:pt x="1926" y="685"/>
                  <a:pt x="1839" y="685"/>
                </a:cubicBezTo>
                <a:cubicBezTo>
                  <a:pt x="1820" y="685"/>
                  <a:pt x="1802" y="692"/>
                  <a:pt x="1784" y="696"/>
                </a:cubicBezTo>
                <a:cubicBezTo>
                  <a:pt x="1807" y="762"/>
                  <a:pt x="1803" y="718"/>
                  <a:pt x="1697" y="739"/>
                </a:cubicBezTo>
                <a:cubicBezTo>
                  <a:pt x="1675" y="744"/>
                  <a:pt x="1632" y="761"/>
                  <a:pt x="1632" y="761"/>
                </a:cubicBezTo>
                <a:cubicBezTo>
                  <a:pt x="1588" y="791"/>
                  <a:pt x="1537" y="808"/>
                  <a:pt x="1491" y="837"/>
                </a:cubicBezTo>
                <a:cubicBezTo>
                  <a:pt x="1449" y="863"/>
                  <a:pt x="1429" y="897"/>
                  <a:pt x="1382" y="913"/>
                </a:cubicBezTo>
                <a:cubicBezTo>
                  <a:pt x="1360" y="927"/>
                  <a:pt x="1331" y="934"/>
                  <a:pt x="1317" y="956"/>
                </a:cubicBezTo>
                <a:cubicBezTo>
                  <a:pt x="1288" y="1000"/>
                  <a:pt x="1306" y="982"/>
                  <a:pt x="1263" y="1011"/>
                </a:cubicBezTo>
                <a:cubicBezTo>
                  <a:pt x="1228" y="1060"/>
                  <a:pt x="1197" y="1109"/>
                  <a:pt x="1154" y="1152"/>
                </a:cubicBezTo>
                <a:cubicBezTo>
                  <a:pt x="1134" y="1212"/>
                  <a:pt x="1157" y="1161"/>
                  <a:pt x="1110" y="1217"/>
                </a:cubicBezTo>
                <a:cubicBezTo>
                  <a:pt x="1086" y="1246"/>
                  <a:pt x="1077" y="1283"/>
                  <a:pt x="1056" y="1315"/>
                </a:cubicBezTo>
                <a:cubicBezTo>
                  <a:pt x="1021" y="1263"/>
                  <a:pt x="1038" y="1295"/>
                  <a:pt x="1013" y="1217"/>
                </a:cubicBezTo>
                <a:cubicBezTo>
                  <a:pt x="997" y="1166"/>
                  <a:pt x="924" y="1093"/>
                  <a:pt x="882" y="1065"/>
                </a:cubicBezTo>
                <a:cubicBezTo>
                  <a:pt x="857" y="994"/>
                  <a:pt x="891" y="1071"/>
                  <a:pt x="839" y="1011"/>
                </a:cubicBezTo>
                <a:cubicBezTo>
                  <a:pt x="822" y="991"/>
                  <a:pt x="813" y="965"/>
                  <a:pt x="795" y="946"/>
                </a:cubicBezTo>
                <a:cubicBezTo>
                  <a:pt x="720" y="869"/>
                  <a:pt x="636" y="795"/>
                  <a:pt x="534" y="761"/>
                </a:cubicBezTo>
                <a:cubicBezTo>
                  <a:pt x="480" y="743"/>
                  <a:pt x="426" y="724"/>
                  <a:pt x="371" y="706"/>
                </a:cubicBezTo>
                <a:cubicBezTo>
                  <a:pt x="349" y="699"/>
                  <a:pt x="306" y="685"/>
                  <a:pt x="306" y="685"/>
                </a:cubicBezTo>
                <a:cubicBezTo>
                  <a:pt x="205" y="617"/>
                  <a:pt x="178" y="621"/>
                  <a:pt x="45" y="609"/>
                </a:cubicBezTo>
                <a:cubicBezTo>
                  <a:pt x="4" y="567"/>
                  <a:pt x="0" y="567"/>
                  <a:pt x="45" y="598"/>
                </a:cubicBezTo>
                <a:close/>
              </a:path>
            </a:pathLst>
          </a:custGeom>
          <a:solidFill>
            <a:schemeClr val="accent2"/>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2" name="未知"/>
          <p:cNvSpPr>
            <a:spLocks/>
          </p:cNvSpPr>
          <p:nvPr/>
        </p:nvSpPr>
        <p:spPr bwMode="auto">
          <a:xfrm rot="2996018">
            <a:off x="7500006" y="5103609"/>
            <a:ext cx="712787" cy="463550"/>
          </a:xfrm>
          <a:custGeom>
            <a:avLst/>
            <a:gdLst>
              <a:gd name="T0" fmla="*/ 45 w 1926"/>
              <a:gd name="T1" fmla="*/ 598 h 1315"/>
              <a:gd name="T2" fmla="*/ 274 w 1926"/>
              <a:gd name="T3" fmla="*/ 315 h 1315"/>
              <a:gd name="T4" fmla="*/ 393 w 1926"/>
              <a:gd name="T5" fmla="*/ 217 h 1315"/>
              <a:gd name="T6" fmla="*/ 589 w 1926"/>
              <a:gd name="T7" fmla="*/ 98 h 1315"/>
              <a:gd name="T8" fmla="*/ 774 w 1926"/>
              <a:gd name="T9" fmla="*/ 22 h 1315"/>
              <a:gd name="T10" fmla="*/ 806 w 1926"/>
              <a:gd name="T11" fmla="*/ 11 h 1315"/>
              <a:gd name="T12" fmla="*/ 839 w 1926"/>
              <a:gd name="T13" fmla="*/ 0 h 1315"/>
              <a:gd name="T14" fmla="*/ 1121 w 1926"/>
              <a:gd name="T15" fmla="*/ 76 h 1315"/>
              <a:gd name="T16" fmla="*/ 1230 w 1926"/>
              <a:gd name="T17" fmla="*/ 120 h 1315"/>
              <a:gd name="T18" fmla="*/ 1306 w 1926"/>
              <a:gd name="T19" fmla="*/ 152 h 1315"/>
              <a:gd name="T20" fmla="*/ 1469 w 1926"/>
              <a:gd name="T21" fmla="*/ 250 h 1315"/>
              <a:gd name="T22" fmla="*/ 1513 w 1926"/>
              <a:gd name="T23" fmla="*/ 272 h 1315"/>
              <a:gd name="T24" fmla="*/ 1676 w 1926"/>
              <a:gd name="T25" fmla="*/ 413 h 1315"/>
              <a:gd name="T26" fmla="*/ 1697 w 1926"/>
              <a:gd name="T27" fmla="*/ 446 h 1315"/>
              <a:gd name="T28" fmla="*/ 1730 w 1926"/>
              <a:gd name="T29" fmla="*/ 478 h 1315"/>
              <a:gd name="T30" fmla="*/ 1741 w 1926"/>
              <a:gd name="T31" fmla="*/ 511 h 1315"/>
              <a:gd name="T32" fmla="*/ 1795 w 1926"/>
              <a:gd name="T33" fmla="*/ 565 h 1315"/>
              <a:gd name="T34" fmla="*/ 1904 w 1926"/>
              <a:gd name="T35" fmla="*/ 685 h 1315"/>
              <a:gd name="T36" fmla="*/ 1839 w 1926"/>
              <a:gd name="T37" fmla="*/ 685 h 1315"/>
              <a:gd name="T38" fmla="*/ 1784 w 1926"/>
              <a:gd name="T39" fmla="*/ 696 h 1315"/>
              <a:gd name="T40" fmla="*/ 1697 w 1926"/>
              <a:gd name="T41" fmla="*/ 739 h 1315"/>
              <a:gd name="T42" fmla="*/ 1632 w 1926"/>
              <a:gd name="T43" fmla="*/ 761 h 1315"/>
              <a:gd name="T44" fmla="*/ 1491 w 1926"/>
              <a:gd name="T45" fmla="*/ 837 h 1315"/>
              <a:gd name="T46" fmla="*/ 1382 w 1926"/>
              <a:gd name="T47" fmla="*/ 913 h 1315"/>
              <a:gd name="T48" fmla="*/ 1317 w 1926"/>
              <a:gd name="T49" fmla="*/ 956 h 1315"/>
              <a:gd name="T50" fmla="*/ 1263 w 1926"/>
              <a:gd name="T51" fmla="*/ 1011 h 1315"/>
              <a:gd name="T52" fmla="*/ 1154 w 1926"/>
              <a:gd name="T53" fmla="*/ 1152 h 1315"/>
              <a:gd name="T54" fmla="*/ 1110 w 1926"/>
              <a:gd name="T55" fmla="*/ 1217 h 1315"/>
              <a:gd name="T56" fmla="*/ 1056 w 1926"/>
              <a:gd name="T57" fmla="*/ 1315 h 1315"/>
              <a:gd name="T58" fmla="*/ 1013 w 1926"/>
              <a:gd name="T59" fmla="*/ 1217 h 1315"/>
              <a:gd name="T60" fmla="*/ 882 w 1926"/>
              <a:gd name="T61" fmla="*/ 1065 h 1315"/>
              <a:gd name="T62" fmla="*/ 839 w 1926"/>
              <a:gd name="T63" fmla="*/ 1011 h 1315"/>
              <a:gd name="T64" fmla="*/ 795 w 1926"/>
              <a:gd name="T65" fmla="*/ 946 h 1315"/>
              <a:gd name="T66" fmla="*/ 534 w 1926"/>
              <a:gd name="T67" fmla="*/ 761 h 1315"/>
              <a:gd name="T68" fmla="*/ 371 w 1926"/>
              <a:gd name="T69" fmla="*/ 706 h 1315"/>
              <a:gd name="T70" fmla="*/ 306 w 1926"/>
              <a:gd name="T71" fmla="*/ 685 h 1315"/>
              <a:gd name="T72" fmla="*/ 45 w 1926"/>
              <a:gd name="T73" fmla="*/ 609 h 1315"/>
              <a:gd name="T74" fmla="*/ 45 w 1926"/>
              <a:gd name="T75" fmla="*/ 598 h 1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926" h="1315">
                <a:moveTo>
                  <a:pt x="45" y="598"/>
                </a:moveTo>
                <a:cubicBezTo>
                  <a:pt x="111" y="500"/>
                  <a:pt x="174" y="382"/>
                  <a:pt x="274" y="315"/>
                </a:cubicBezTo>
                <a:cubicBezTo>
                  <a:pt x="301" y="273"/>
                  <a:pt x="346" y="233"/>
                  <a:pt x="393" y="217"/>
                </a:cubicBezTo>
                <a:cubicBezTo>
                  <a:pt x="449" y="163"/>
                  <a:pt x="516" y="122"/>
                  <a:pt x="589" y="98"/>
                </a:cubicBezTo>
                <a:cubicBezTo>
                  <a:pt x="642" y="62"/>
                  <a:pt x="713" y="42"/>
                  <a:pt x="774" y="22"/>
                </a:cubicBezTo>
                <a:cubicBezTo>
                  <a:pt x="785" y="18"/>
                  <a:pt x="795" y="15"/>
                  <a:pt x="806" y="11"/>
                </a:cubicBezTo>
                <a:cubicBezTo>
                  <a:pt x="817" y="7"/>
                  <a:pt x="839" y="0"/>
                  <a:pt x="839" y="0"/>
                </a:cubicBezTo>
                <a:cubicBezTo>
                  <a:pt x="936" y="16"/>
                  <a:pt x="1026" y="52"/>
                  <a:pt x="1121" y="76"/>
                </a:cubicBezTo>
                <a:cubicBezTo>
                  <a:pt x="1158" y="101"/>
                  <a:pt x="1187" y="109"/>
                  <a:pt x="1230" y="120"/>
                </a:cubicBezTo>
                <a:cubicBezTo>
                  <a:pt x="1319" y="176"/>
                  <a:pt x="1201" y="107"/>
                  <a:pt x="1306" y="152"/>
                </a:cubicBezTo>
                <a:cubicBezTo>
                  <a:pt x="1364" y="177"/>
                  <a:pt x="1413" y="222"/>
                  <a:pt x="1469" y="250"/>
                </a:cubicBezTo>
                <a:cubicBezTo>
                  <a:pt x="1484" y="257"/>
                  <a:pt x="1500" y="263"/>
                  <a:pt x="1513" y="272"/>
                </a:cubicBezTo>
                <a:cubicBezTo>
                  <a:pt x="1572" y="314"/>
                  <a:pt x="1616" y="373"/>
                  <a:pt x="1676" y="413"/>
                </a:cubicBezTo>
                <a:cubicBezTo>
                  <a:pt x="1683" y="424"/>
                  <a:pt x="1689" y="436"/>
                  <a:pt x="1697" y="446"/>
                </a:cubicBezTo>
                <a:cubicBezTo>
                  <a:pt x="1707" y="458"/>
                  <a:pt x="1721" y="465"/>
                  <a:pt x="1730" y="478"/>
                </a:cubicBezTo>
                <a:cubicBezTo>
                  <a:pt x="1736" y="488"/>
                  <a:pt x="1736" y="501"/>
                  <a:pt x="1741" y="511"/>
                </a:cubicBezTo>
                <a:cubicBezTo>
                  <a:pt x="1759" y="546"/>
                  <a:pt x="1764" y="544"/>
                  <a:pt x="1795" y="565"/>
                </a:cubicBezTo>
                <a:cubicBezTo>
                  <a:pt x="1825" y="609"/>
                  <a:pt x="1860" y="656"/>
                  <a:pt x="1904" y="685"/>
                </a:cubicBezTo>
                <a:cubicBezTo>
                  <a:pt x="1815" y="715"/>
                  <a:pt x="1926" y="685"/>
                  <a:pt x="1839" y="685"/>
                </a:cubicBezTo>
                <a:cubicBezTo>
                  <a:pt x="1820" y="685"/>
                  <a:pt x="1802" y="692"/>
                  <a:pt x="1784" y="696"/>
                </a:cubicBezTo>
                <a:cubicBezTo>
                  <a:pt x="1807" y="762"/>
                  <a:pt x="1803" y="718"/>
                  <a:pt x="1697" y="739"/>
                </a:cubicBezTo>
                <a:cubicBezTo>
                  <a:pt x="1675" y="744"/>
                  <a:pt x="1632" y="761"/>
                  <a:pt x="1632" y="761"/>
                </a:cubicBezTo>
                <a:cubicBezTo>
                  <a:pt x="1588" y="791"/>
                  <a:pt x="1537" y="808"/>
                  <a:pt x="1491" y="837"/>
                </a:cubicBezTo>
                <a:cubicBezTo>
                  <a:pt x="1449" y="863"/>
                  <a:pt x="1429" y="897"/>
                  <a:pt x="1382" y="913"/>
                </a:cubicBezTo>
                <a:cubicBezTo>
                  <a:pt x="1360" y="927"/>
                  <a:pt x="1331" y="934"/>
                  <a:pt x="1317" y="956"/>
                </a:cubicBezTo>
                <a:cubicBezTo>
                  <a:pt x="1288" y="1000"/>
                  <a:pt x="1306" y="982"/>
                  <a:pt x="1263" y="1011"/>
                </a:cubicBezTo>
                <a:cubicBezTo>
                  <a:pt x="1228" y="1060"/>
                  <a:pt x="1197" y="1109"/>
                  <a:pt x="1154" y="1152"/>
                </a:cubicBezTo>
                <a:cubicBezTo>
                  <a:pt x="1134" y="1212"/>
                  <a:pt x="1157" y="1161"/>
                  <a:pt x="1110" y="1217"/>
                </a:cubicBezTo>
                <a:cubicBezTo>
                  <a:pt x="1086" y="1246"/>
                  <a:pt x="1077" y="1283"/>
                  <a:pt x="1056" y="1315"/>
                </a:cubicBezTo>
                <a:cubicBezTo>
                  <a:pt x="1021" y="1263"/>
                  <a:pt x="1038" y="1295"/>
                  <a:pt x="1013" y="1217"/>
                </a:cubicBezTo>
                <a:cubicBezTo>
                  <a:pt x="997" y="1166"/>
                  <a:pt x="924" y="1093"/>
                  <a:pt x="882" y="1065"/>
                </a:cubicBezTo>
                <a:cubicBezTo>
                  <a:pt x="857" y="994"/>
                  <a:pt x="891" y="1071"/>
                  <a:pt x="839" y="1011"/>
                </a:cubicBezTo>
                <a:cubicBezTo>
                  <a:pt x="822" y="991"/>
                  <a:pt x="813" y="965"/>
                  <a:pt x="795" y="946"/>
                </a:cubicBezTo>
                <a:cubicBezTo>
                  <a:pt x="720" y="869"/>
                  <a:pt x="636" y="795"/>
                  <a:pt x="534" y="761"/>
                </a:cubicBezTo>
                <a:cubicBezTo>
                  <a:pt x="480" y="743"/>
                  <a:pt x="426" y="724"/>
                  <a:pt x="371" y="706"/>
                </a:cubicBezTo>
                <a:cubicBezTo>
                  <a:pt x="349" y="699"/>
                  <a:pt x="306" y="685"/>
                  <a:pt x="306" y="685"/>
                </a:cubicBezTo>
                <a:cubicBezTo>
                  <a:pt x="205" y="617"/>
                  <a:pt x="178" y="621"/>
                  <a:pt x="45" y="609"/>
                </a:cubicBezTo>
                <a:cubicBezTo>
                  <a:pt x="4" y="567"/>
                  <a:pt x="0" y="567"/>
                  <a:pt x="45" y="598"/>
                </a:cubicBezTo>
                <a:close/>
              </a:path>
            </a:pathLst>
          </a:custGeom>
          <a:gradFill rotWithShape="0">
            <a:gsLst>
              <a:gs pos="0">
                <a:srgbClr val="3366FF"/>
              </a:gs>
              <a:gs pos="100000">
                <a:schemeClr val="bg1"/>
              </a:gs>
            </a:gsLst>
            <a:lin ang="18900000" scaled="1"/>
          </a:gra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5" name="Line 11"/>
          <p:cNvSpPr>
            <a:spLocks noChangeShapeType="1"/>
          </p:cNvSpPr>
          <p:nvPr/>
        </p:nvSpPr>
        <p:spPr bwMode="auto">
          <a:xfrm rot="560676" flipV="1">
            <a:off x="7928629" y="4935333"/>
            <a:ext cx="1403927" cy="5080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78" name="Line 23"/>
          <p:cNvSpPr>
            <a:spLocks noChangeShapeType="1"/>
          </p:cNvSpPr>
          <p:nvPr/>
        </p:nvSpPr>
        <p:spPr bwMode="auto">
          <a:xfrm flipV="1">
            <a:off x="7928630" y="4376534"/>
            <a:ext cx="1447800" cy="914400"/>
          </a:xfrm>
          <a:prstGeom prst="line">
            <a:avLst/>
          </a:prstGeom>
          <a:noFill/>
          <a:ln w="22225" cmpd="sng">
            <a:solidFill>
              <a:srgbClr val="CC3300"/>
            </a:solidFill>
            <a:round/>
            <a:headEnd/>
            <a:tailEnd type="stealth"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grpSp>
        <p:nvGrpSpPr>
          <p:cNvPr id="79" name="Group 24"/>
          <p:cNvGrpSpPr>
            <a:grpSpLocks/>
          </p:cNvGrpSpPr>
          <p:nvPr/>
        </p:nvGrpSpPr>
        <p:grpSpPr bwMode="auto">
          <a:xfrm>
            <a:off x="5795029" y="4300333"/>
            <a:ext cx="4114800" cy="1828800"/>
            <a:chOff x="0" y="0"/>
            <a:chExt cx="2592" cy="1152"/>
          </a:xfrm>
        </p:grpSpPr>
        <p:sp>
          <p:nvSpPr>
            <p:cNvPr id="80" name="未知"/>
            <p:cNvSpPr>
              <a:spLocks/>
            </p:cNvSpPr>
            <p:nvPr/>
          </p:nvSpPr>
          <p:spPr bwMode="auto">
            <a:xfrm>
              <a:off x="0" y="480"/>
              <a:ext cx="432" cy="384"/>
            </a:xfrm>
            <a:custGeom>
              <a:avLst/>
              <a:gdLst>
                <a:gd name="T0" fmla="*/ 0 w 432"/>
                <a:gd name="T1" fmla="*/ 384 h 384"/>
                <a:gd name="T2" fmla="*/ 240 w 432"/>
                <a:gd name="T3" fmla="*/ 144 h 384"/>
                <a:gd name="T4" fmla="*/ 432 w 432"/>
                <a:gd name="T5" fmla="*/ 0 h 384"/>
              </a:gdLst>
              <a:ahLst/>
              <a:cxnLst>
                <a:cxn ang="0">
                  <a:pos x="T0" y="T1"/>
                </a:cxn>
                <a:cxn ang="0">
                  <a:pos x="T2" y="T3"/>
                </a:cxn>
                <a:cxn ang="0">
                  <a:pos x="T4" y="T5"/>
                </a:cxn>
              </a:cxnLst>
              <a:rect l="0" t="0" r="r" b="b"/>
              <a:pathLst>
                <a:path w="432" h="384">
                  <a:moveTo>
                    <a:pt x="0" y="384"/>
                  </a:moveTo>
                  <a:cubicBezTo>
                    <a:pt x="84" y="296"/>
                    <a:pt x="168" y="208"/>
                    <a:pt x="240" y="144"/>
                  </a:cubicBezTo>
                  <a:cubicBezTo>
                    <a:pt x="312" y="80"/>
                    <a:pt x="372" y="40"/>
                    <a:pt x="432"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1" name="未知"/>
            <p:cNvSpPr>
              <a:spLocks/>
            </p:cNvSpPr>
            <p:nvPr/>
          </p:nvSpPr>
          <p:spPr bwMode="auto">
            <a:xfrm>
              <a:off x="144" y="624"/>
              <a:ext cx="480" cy="336"/>
            </a:xfrm>
            <a:custGeom>
              <a:avLst/>
              <a:gdLst>
                <a:gd name="T0" fmla="*/ 0 w 480"/>
                <a:gd name="T1" fmla="*/ 336 h 336"/>
                <a:gd name="T2" fmla="*/ 288 w 480"/>
                <a:gd name="T3" fmla="*/ 96 h 336"/>
                <a:gd name="T4" fmla="*/ 480 w 480"/>
                <a:gd name="T5" fmla="*/ 0 h 336"/>
              </a:gdLst>
              <a:ahLst/>
              <a:cxnLst>
                <a:cxn ang="0">
                  <a:pos x="T0" y="T1"/>
                </a:cxn>
                <a:cxn ang="0">
                  <a:pos x="T2" y="T3"/>
                </a:cxn>
                <a:cxn ang="0">
                  <a:pos x="T4" y="T5"/>
                </a:cxn>
              </a:cxnLst>
              <a:rect l="0" t="0" r="r" b="b"/>
              <a:pathLst>
                <a:path w="480" h="336">
                  <a:moveTo>
                    <a:pt x="0" y="336"/>
                  </a:moveTo>
                  <a:cubicBezTo>
                    <a:pt x="104" y="244"/>
                    <a:pt x="208" y="152"/>
                    <a:pt x="288" y="96"/>
                  </a:cubicBezTo>
                  <a:cubicBezTo>
                    <a:pt x="368" y="40"/>
                    <a:pt x="424" y="20"/>
                    <a:pt x="480"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2" name="未知"/>
            <p:cNvSpPr>
              <a:spLocks/>
            </p:cNvSpPr>
            <p:nvPr/>
          </p:nvSpPr>
          <p:spPr bwMode="auto">
            <a:xfrm>
              <a:off x="240" y="720"/>
              <a:ext cx="528" cy="336"/>
            </a:xfrm>
            <a:custGeom>
              <a:avLst/>
              <a:gdLst>
                <a:gd name="T0" fmla="*/ 0 w 528"/>
                <a:gd name="T1" fmla="*/ 336 h 336"/>
                <a:gd name="T2" fmla="*/ 336 w 528"/>
                <a:gd name="T3" fmla="*/ 96 h 336"/>
                <a:gd name="T4" fmla="*/ 528 w 528"/>
                <a:gd name="T5" fmla="*/ 0 h 336"/>
              </a:gdLst>
              <a:ahLst/>
              <a:cxnLst>
                <a:cxn ang="0">
                  <a:pos x="T0" y="T1"/>
                </a:cxn>
                <a:cxn ang="0">
                  <a:pos x="T2" y="T3"/>
                </a:cxn>
                <a:cxn ang="0">
                  <a:pos x="T4" y="T5"/>
                </a:cxn>
              </a:cxnLst>
              <a:rect l="0" t="0" r="r" b="b"/>
              <a:pathLst>
                <a:path w="528" h="336">
                  <a:moveTo>
                    <a:pt x="0" y="336"/>
                  </a:moveTo>
                  <a:cubicBezTo>
                    <a:pt x="124" y="244"/>
                    <a:pt x="248" y="152"/>
                    <a:pt x="336" y="96"/>
                  </a:cubicBezTo>
                  <a:cubicBezTo>
                    <a:pt x="424" y="40"/>
                    <a:pt x="476" y="20"/>
                    <a:pt x="528"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3" name="未知"/>
            <p:cNvSpPr>
              <a:spLocks/>
            </p:cNvSpPr>
            <p:nvPr/>
          </p:nvSpPr>
          <p:spPr bwMode="auto">
            <a:xfrm>
              <a:off x="384" y="960"/>
              <a:ext cx="576" cy="192"/>
            </a:xfrm>
            <a:custGeom>
              <a:avLst/>
              <a:gdLst>
                <a:gd name="T0" fmla="*/ 0 w 576"/>
                <a:gd name="T1" fmla="*/ 192 h 192"/>
                <a:gd name="T2" fmla="*/ 288 w 576"/>
                <a:gd name="T3" fmla="*/ 48 h 192"/>
                <a:gd name="T4" fmla="*/ 576 w 576"/>
                <a:gd name="T5" fmla="*/ 0 h 192"/>
              </a:gdLst>
              <a:ahLst/>
              <a:cxnLst>
                <a:cxn ang="0">
                  <a:pos x="T0" y="T1"/>
                </a:cxn>
                <a:cxn ang="0">
                  <a:pos x="T2" y="T3"/>
                </a:cxn>
                <a:cxn ang="0">
                  <a:pos x="T4" y="T5"/>
                </a:cxn>
              </a:cxnLst>
              <a:rect l="0" t="0" r="r" b="b"/>
              <a:pathLst>
                <a:path w="576" h="192">
                  <a:moveTo>
                    <a:pt x="0" y="192"/>
                  </a:moveTo>
                  <a:cubicBezTo>
                    <a:pt x="96" y="136"/>
                    <a:pt x="192" y="80"/>
                    <a:pt x="288" y="48"/>
                  </a:cubicBezTo>
                  <a:cubicBezTo>
                    <a:pt x="384" y="16"/>
                    <a:pt x="480" y="8"/>
                    <a:pt x="576" y="0"/>
                  </a:cubicBezTo>
                </a:path>
              </a:pathLst>
            </a:custGeom>
            <a:noFill/>
            <a:ln w="9525" cmpd="sng">
              <a:solidFill>
                <a:srgbClr val="FF33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4" name="未知"/>
            <p:cNvSpPr>
              <a:spLocks/>
            </p:cNvSpPr>
            <p:nvPr/>
          </p:nvSpPr>
          <p:spPr bwMode="auto">
            <a:xfrm>
              <a:off x="1008" y="192"/>
              <a:ext cx="1296" cy="240"/>
            </a:xfrm>
            <a:custGeom>
              <a:avLst/>
              <a:gdLst>
                <a:gd name="T0" fmla="*/ 0 w 1296"/>
                <a:gd name="T1" fmla="*/ 240 h 240"/>
                <a:gd name="T2" fmla="*/ 576 w 1296"/>
                <a:gd name="T3" fmla="*/ 48 h 240"/>
                <a:gd name="T4" fmla="*/ 1296 w 1296"/>
                <a:gd name="T5" fmla="*/ 0 h 240"/>
              </a:gdLst>
              <a:ahLst/>
              <a:cxnLst>
                <a:cxn ang="0">
                  <a:pos x="T0" y="T1"/>
                </a:cxn>
                <a:cxn ang="0">
                  <a:pos x="T2" y="T3"/>
                </a:cxn>
                <a:cxn ang="0">
                  <a:pos x="T4" y="T5"/>
                </a:cxn>
              </a:cxnLst>
              <a:rect l="0" t="0" r="r" b="b"/>
              <a:pathLst>
                <a:path w="1296" h="240">
                  <a:moveTo>
                    <a:pt x="0" y="240"/>
                  </a:moveTo>
                  <a:cubicBezTo>
                    <a:pt x="180" y="164"/>
                    <a:pt x="360" y="88"/>
                    <a:pt x="576" y="48"/>
                  </a:cubicBezTo>
                  <a:cubicBezTo>
                    <a:pt x="792" y="8"/>
                    <a:pt x="1044" y="4"/>
                    <a:pt x="1296" y="0"/>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5" name="未知"/>
            <p:cNvSpPr>
              <a:spLocks/>
            </p:cNvSpPr>
            <p:nvPr/>
          </p:nvSpPr>
          <p:spPr bwMode="auto">
            <a:xfrm>
              <a:off x="1392" y="960"/>
              <a:ext cx="1200" cy="168"/>
            </a:xfrm>
            <a:custGeom>
              <a:avLst/>
              <a:gdLst>
                <a:gd name="T0" fmla="*/ 0 w 1200"/>
                <a:gd name="T1" fmla="*/ 24 h 168"/>
                <a:gd name="T2" fmla="*/ 576 w 1200"/>
                <a:gd name="T3" fmla="*/ 24 h 168"/>
                <a:gd name="T4" fmla="*/ 1200 w 1200"/>
                <a:gd name="T5" fmla="*/ 168 h 168"/>
              </a:gdLst>
              <a:ahLst/>
              <a:cxnLst>
                <a:cxn ang="0">
                  <a:pos x="T0" y="T1"/>
                </a:cxn>
                <a:cxn ang="0">
                  <a:pos x="T2" y="T3"/>
                </a:cxn>
                <a:cxn ang="0">
                  <a:pos x="T4" y="T5"/>
                </a:cxn>
              </a:cxnLst>
              <a:rect l="0" t="0" r="r" b="b"/>
              <a:pathLst>
                <a:path w="1200" h="168">
                  <a:moveTo>
                    <a:pt x="0" y="24"/>
                  </a:moveTo>
                  <a:cubicBezTo>
                    <a:pt x="188" y="12"/>
                    <a:pt x="376" y="0"/>
                    <a:pt x="576" y="24"/>
                  </a:cubicBezTo>
                  <a:cubicBezTo>
                    <a:pt x="776" y="48"/>
                    <a:pt x="988" y="108"/>
                    <a:pt x="1200" y="168"/>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6" name="未知"/>
            <p:cNvSpPr>
              <a:spLocks/>
            </p:cNvSpPr>
            <p:nvPr/>
          </p:nvSpPr>
          <p:spPr bwMode="auto">
            <a:xfrm>
              <a:off x="672" y="0"/>
              <a:ext cx="1344" cy="336"/>
            </a:xfrm>
            <a:custGeom>
              <a:avLst/>
              <a:gdLst>
                <a:gd name="T0" fmla="*/ 0 w 1344"/>
                <a:gd name="T1" fmla="*/ 336 h 336"/>
                <a:gd name="T2" fmla="*/ 432 w 1344"/>
                <a:gd name="T3" fmla="*/ 144 h 336"/>
                <a:gd name="T4" fmla="*/ 1344 w 1344"/>
                <a:gd name="T5" fmla="*/ 0 h 336"/>
              </a:gdLst>
              <a:ahLst/>
              <a:cxnLst>
                <a:cxn ang="0">
                  <a:pos x="T0" y="T1"/>
                </a:cxn>
                <a:cxn ang="0">
                  <a:pos x="T2" y="T3"/>
                </a:cxn>
                <a:cxn ang="0">
                  <a:pos x="T4" y="T5"/>
                </a:cxn>
              </a:cxnLst>
              <a:rect l="0" t="0" r="r" b="b"/>
              <a:pathLst>
                <a:path w="1344" h="336">
                  <a:moveTo>
                    <a:pt x="0" y="336"/>
                  </a:moveTo>
                  <a:cubicBezTo>
                    <a:pt x="104" y="268"/>
                    <a:pt x="208" y="200"/>
                    <a:pt x="432" y="144"/>
                  </a:cubicBezTo>
                  <a:cubicBezTo>
                    <a:pt x="656" y="88"/>
                    <a:pt x="1000" y="44"/>
                    <a:pt x="1344" y="0"/>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sp>
          <p:nvSpPr>
            <p:cNvPr id="87" name="未知"/>
            <p:cNvSpPr>
              <a:spLocks/>
            </p:cNvSpPr>
            <p:nvPr/>
          </p:nvSpPr>
          <p:spPr bwMode="auto">
            <a:xfrm rot="269555">
              <a:off x="1344" y="576"/>
              <a:ext cx="1104" cy="96"/>
            </a:xfrm>
            <a:custGeom>
              <a:avLst/>
              <a:gdLst>
                <a:gd name="T0" fmla="*/ 0 w 1008"/>
                <a:gd name="T1" fmla="*/ 104 h 104"/>
                <a:gd name="T2" fmla="*/ 432 w 1008"/>
                <a:gd name="T3" fmla="*/ 8 h 104"/>
                <a:gd name="T4" fmla="*/ 1008 w 1008"/>
                <a:gd name="T5" fmla="*/ 56 h 104"/>
              </a:gdLst>
              <a:ahLst/>
              <a:cxnLst>
                <a:cxn ang="0">
                  <a:pos x="T0" y="T1"/>
                </a:cxn>
                <a:cxn ang="0">
                  <a:pos x="T2" y="T3"/>
                </a:cxn>
                <a:cxn ang="0">
                  <a:pos x="T4" y="T5"/>
                </a:cxn>
              </a:cxnLst>
              <a:rect l="0" t="0" r="r" b="b"/>
              <a:pathLst>
                <a:path w="1008" h="104">
                  <a:moveTo>
                    <a:pt x="0" y="104"/>
                  </a:moveTo>
                  <a:cubicBezTo>
                    <a:pt x="132" y="60"/>
                    <a:pt x="264" y="16"/>
                    <a:pt x="432" y="8"/>
                  </a:cubicBezTo>
                  <a:cubicBezTo>
                    <a:pt x="600" y="0"/>
                    <a:pt x="804" y="28"/>
                    <a:pt x="1008" y="56"/>
                  </a:cubicBezTo>
                </a:path>
              </a:pathLst>
            </a:custGeom>
            <a:noFill/>
            <a:ln w="12700" cmpd="sng">
              <a:solidFill>
                <a:srgbClr val="FF3300"/>
              </a:solidFill>
              <a:round/>
              <a:headEnd/>
              <a:tailEnd type="stealth"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2800" dirty="0">
                <a:latin typeface="+mn-lt"/>
                <a:ea typeface="微软雅黑" panose="020B0503020204020204" pitchFamily="34" charset="-122"/>
              </a:endParaRPr>
            </a:p>
          </p:txBody>
        </p:sp>
      </p:grpSp>
      <p:grpSp>
        <p:nvGrpSpPr>
          <p:cNvPr id="2" name="组合 1"/>
          <p:cNvGrpSpPr/>
          <p:nvPr/>
        </p:nvGrpSpPr>
        <p:grpSpPr>
          <a:xfrm>
            <a:off x="6001242" y="413637"/>
            <a:ext cx="3359482" cy="3230975"/>
            <a:chOff x="6001242" y="413637"/>
            <a:chExt cx="3359482" cy="3230975"/>
          </a:xfrm>
        </p:grpSpPr>
        <mc:AlternateContent xmlns:mc="http://schemas.openxmlformats.org/markup-compatibility/2006" xmlns:a14="http://schemas.microsoft.com/office/drawing/2010/main">
          <mc:Choice Requires="a14">
            <p:sp>
              <p:nvSpPr>
                <p:cNvPr id="64" name="Text Box 39"/>
                <p:cNvSpPr txBox="1">
                  <a:spLocks noChangeArrowheads="1"/>
                </p:cNvSpPr>
                <p:nvPr/>
              </p:nvSpPr>
              <p:spPr bwMode="auto">
                <a:xfrm>
                  <a:off x="6518232" y="413637"/>
                  <a:ext cx="1905000" cy="575479"/>
                </a:xfrm>
                <a:prstGeom prst="rect">
                  <a:avLst/>
                </a:prstGeom>
                <a:noFill/>
                <a:ln>
                  <a:noFill/>
                </a:ln>
                <a:extLst>
                  <a:ext uri="{909E8E84-426E-40DD-AFC4-6F175D3DCCD1}">
                    <a14:hiddenFill>
                      <a:solidFill>
                        <a:srgbClr val="FFFFFF"/>
                      </a:solidFill>
                    </a14:hiddenFill>
                  </a:ext>
                  <a:ext uri="{91240B29-F687-4F45-9708-019B960494DF}">
                    <a14:hiddenLine w="12700">
                      <a:solidFill>
                        <a:srgbClr val="000000"/>
                      </a:solidFill>
                      <a:miter lim="800000"/>
                      <a:headEnd type="none" w="sm" len="sm"/>
                      <a:tailEnd type="none" w="sm" len="sm"/>
                    </a14:hiddenLine>
                  </a:ext>
                </a:extLst>
              </p:spPr>
              <p:txBody>
                <a:bodyPr>
                  <a:spAutoFit/>
                </a:bodyP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匀强电场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endParaRPr lang="zh-CN" altLang="en-US" sz="2800" dirty="0">
                    <a:solidFill>
                      <a:srgbClr val="0000FF"/>
                    </a:solidFill>
                  </a:endParaRPr>
                </a:p>
              </p:txBody>
            </p:sp>
          </mc:Choice>
          <mc:Fallback xmlns="">
            <p:sp>
              <p:nvSpPr>
                <p:cNvPr id="64" name="Text Box 39"/>
                <p:cNvSpPr txBox="1">
                  <a:spLocks noRot="1" noChangeAspect="1" noMove="1" noResize="1" noEditPoints="1" noAdjustHandles="1" noChangeArrowheads="1" noChangeShapeType="1" noTextEdit="1"/>
                </p:cNvSpPr>
                <p:nvPr/>
              </p:nvSpPr>
              <p:spPr bwMode="auto">
                <a:xfrm>
                  <a:off x="6518232" y="413637"/>
                  <a:ext cx="1905000" cy="575479"/>
                </a:xfrm>
                <a:prstGeom prst="rect">
                  <a:avLst/>
                </a:prstGeom>
                <a:blipFill>
                  <a:blip r:embed="rId3"/>
                  <a:stretch>
                    <a:fillRect l="-6390"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lstStyle/>
                <a:p>
                  <a:r>
                    <a:rPr lang="zh-CN" altLang="en-US">
                      <a:noFill/>
                    </a:rPr>
                    <a:t> </a:t>
                  </a:r>
                </a:p>
              </p:txBody>
            </p:sp>
          </mc:Fallback>
        </mc:AlternateContent>
        <p:grpSp>
          <p:nvGrpSpPr>
            <p:cNvPr id="65" name="Group 7"/>
            <p:cNvGrpSpPr>
              <a:grpSpLocks/>
            </p:cNvGrpSpPr>
            <p:nvPr/>
          </p:nvGrpSpPr>
          <p:grpSpPr bwMode="auto">
            <a:xfrm>
              <a:off x="6746832" y="974942"/>
              <a:ext cx="1676400" cy="1524000"/>
              <a:chOff x="4464" y="528"/>
              <a:chExt cx="1056" cy="912"/>
            </a:xfrm>
          </p:grpSpPr>
          <p:sp>
            <p:nvSpPr>
              <p:cNvPr id="66" name="Line 8"/>
              <p:cNvSpPr>
                <a:spLocks noChangeShapeType="1"/>
              </p:cNvSpPr>
              <p:nvPr/>
            </p:nvSpPr>
            <p:spPr bwMode="auto">
              <a:xfrm flipH="1">
                <a:off x="4464" y="528"/>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67" name="Line 9"/>
              <p:cNvSpPr>
                <a:spLocks noChangeShapeType="1"/>
              </p:cNvSpPr>
              <p:nvPr/>
            </p:nvSpPr>
            <p:spPr bwMode="auto">
              <a:xfrm>
                <a:off x="4908" y="533"/>
                <a:ext cx="612" cy="61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8" name="Line 10"/>
              <p:cNvSpPr>
                <a:spLocks noChangeShapeType="1"/>
              </p:cNvSpPr>
              <p:nvPr/>
            </p:nvSpPr>
            <p:spPr bwMode="auto">
              <a:xfrm>
                <a:off x="4464" y="816"/>
                <a:ext cx="576"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9" name="Line 11"/>
              <p:cNvSpPr>
                <a:spLocks noChangeShapeType="1"/>
              </p:cNvSpPr>
              <p:nvPr/>
            </p:nvSpPr>
            <p:spPr bwMode="auto">
              <a:xfrm flipH="1">
                <a:off x="5040" y="1152"/>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90" name="Line 14"/>
            <p:cNvSpPr>
              <a:spLocks noChangeShapeType="1"/>
            </p:cNvSpPr>
            <p:nvPr/>
          </p:nvSpPr>
          <p:spPr bwMode="auto">
            <a:xfrm flipV="1">
              <a:off x="7661230" y="822542"/>
              <a:ext cx="1295400" cy="914400"/>
            </a:xfrm>
            <a:prstGeom prst="line">
              <a:avLst/>
            </a:prstGeom>
            <a:noFill/>
            <a:ln w="38100">
              <a:solidFill>
                <a:srgbClr val="CC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nvGrpSpPr>
            <p:cNvPr id="91" name="Group 17"/>
            <p:cNvGrpSpPr>
              <a:grpSpLocks/>
            </p:cNvGrpSpPr>
            <p:nvPr/>
          </p:nvGrpSpPr>
          <p:grpSpPr bwMode="auto">
            <a:xfrm>
              <a:off x="6213433" y="1355942"/>
              <a:ext cx="2136775" cy="762000"/>
              <a:chOff x="3024" y="864"/>
              <a:chExt cx="1392" cy="480"/>
            </a:xfrm>
          </p:grpSpPr>
          <p:sp>
            <p:nvSpPr>
              <p:cNvPr id="92" name="Line 18"/>
              <p:cNvSpPr>
                <a:spLocks noChangeShapeType="1"/>
              </p:cNvSpPr>
              <p:nvPr/>
            </p:nvSpPr>
            <p:spPr bwMode="auto">
              <a:xfrm>
                <a:off x="3264" y="134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3" name="Line 19"/>
              <p:cNvSpPr>
                <a:spLocks noChangeShapeType="1"/>
              </p:cNvSpPr>
              <p:nvPr/>
            </p:nvSpPr>
            <p:spPr bwMode="auto">
              <a:xfrm>
                <a:off x="3312" y="96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4" name="Line 20"/>
              <p:cNvSpPr>
                <a:spLocks noChangeShapeType="1"/>
              </p:cNvSpPr>
              <p:nvPr/>
            </p:nvSpPr>
            <p:spPr bwMode="auto">
              <a:xfrm>
                <a:off x="3312" y="86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5" name="Line 21"/>
              <p:cNvSpPr>
                <a:spLocks noChangeShapeType="1"/>
              </p:cNvSpPr>
              <p:nvPr/>
            </p:nvSpPr>
            <p:spPr bwMode="auto">
              <a:xfrm>
                <a:off x="3312" y="1248"/>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6" name="Line 22"/>
              <p:cNvSpPr>
                <a:spLocks noChangeShapeType="1"/>
              </p:cNvSpPr>
              <p:nvPr/>
            </p:nvSpPr>
            <p:spPr bwMode="auto">
              <a:xfrm>
                <a:off x="3360" y="1200"/>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97" name="Line 23"/>
              <p:cNvSpPr>
                <a:spLocks noChangeShapeType="1"/>
              </p:cNvSpPr>
              <p:nvPr/>
            </p:nvSpPr>
            <p:spPr bwMode="auto">
              <a:xfrm>
                <a:off x="3024" y="1104"/>
                <a:ext cx="1056" cy="0"/>
              </a:xfrm>
              <a:prstGeom prst="line">
                <a:avLst/>
              </a:prstGeom>
              <a:noFill/>
              <a:ln w="12700">
                <a:solidFill>
                  <a:srgbClr val="0000FF"/>
                </a:solidFill>
                <a:prstDash val="dash"/>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98" name="Group 27"/>
            <p:cNvGrpSpPr>
              <a:grpSpLocks/>
            </p:cNvGrpSpPr>
            <p:nvPr/>
          </p:nvGrpSpPr>
          <p:grpSpPr bwMode="auto">
            <a:xfrm>
              <a:off x="6746833" y="974942"/>
              <a:ext cx="685800" cy="1524000"/>
              <a:chOff x="1728" y="1392"/>
              <a:chExt cx="432" cy="960"/>
            </a:xfrm>
          </p:grpSpPr>
          <p:sp>
            <p:nvSpPr>
              <p:cNvPr id="99" name="Line 28"/>
              <p:cNvSpPr>
                <a:spLocks noChangeShapeType="1"/>
              </p:cNvSpPr>
              <p:nvPr/>
            </p:nvSpPr>
            <p:spPr bwMode="auto">
              <a:xfrm flipH="1">
                <a:off x="1728" y="2064"/>
                <a:ext cx="432" cy="28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0" name="Line 29"/>
              <p:cNvSpPr>
                <a:spLocks noChangeShapeType="1"/>
              </p:cNvSpPr>
              <p:nvPr/>
            </p:nvSpPr>
            <p:spPr bwMode="auto">
              <a:xfrm>
                <a:off x="2160" y="1392"/>
                <a:ext cx="0" cy="672"/>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1" name="Line 30"/>
              <p:cNvSpPr>
                <a:spLocks noChangeShapeType="1"/>
              </p:cNvSpPr>
              <p:nvPr/>
            </p:nvSpPr>
            <p:spPr bwMode="auto">
              <a:xfrm>
                <a:off x="1728" y="1728"/>
                <a:ext cx="0" cy="624"/>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2" name="Line 31"/>
              <p:cNvSpPr>
                <a:spLocks noChangeShapeType="1"/>
              </p:cNvSpPr>
              <p:nvPr/>
            </p:nvSpPr>
            <p:spPr bwMode="auto">
              <a:xfrm flipV="1">
                <a:off x="1728" y="1392"/>
                <a:ext cx="432" cy="336"/>
              </a:xfrm>
              <a:prstGeom prst="line">
                <a:avLst/>
              </a:prstGeom>
              <a:noFill/>
              <a:ln w="127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103" name="Line 34"/>
            <p:cNvSpPr>
              <a:spLocks noChangeShapeType="1"/>
            </p:cNvSpPr>
            <p:nvPr/>
          </p:nvSpPr>
          <p:spPr bwMode="auto">
            <a:xfrm>
              <a:off x="7661233" y="1736942"/>
              <a:ext cx="1241425" cy="0"/>
            </a:xfrm>
            <a:prstGeom prst="line">
              <a:avLst/>
            </a:prstGeom>
            <a:noFill/>
            <a:ln w="38100">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4" name="AutoShape 38"/>
            <p:cNvSpPr>
              <a:spLocks noChangeArrowheads="1"/>
            </p:cNvSpPr>
            <p:nvPr/>
          </p:nvSpPr>
          <p:spPr bwMode="auto">
            <a:xfrm>
              <a:off x="8138163" y="2806412"/>
              <a:ext cx="914400" cy="838200"/>
            </a:xfrm>
            <a:prstGeom prst="wedgeEllipseCallout">
              <a:avLst>
                <a:gd name="adj1" fmla="val -47355"/>
                <a:gd name="adj2" fmla="val -179682"/>
              </a:avLst>
            </a:prstGeom>
            <a:noFill/>
            <a:ln w="38100">
              <a:solidFill>
                <a:srgbClr val="000099"/>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p:sp>
          <p:nvSpPr>
            <p:cNvPr id="105" name="Line 40"/>
            <p:cNvSpPr>
              <a:spLocks noChangeShapeType="1"/>
            </p:cNvSpPr>
            <p:nvPr/>
          </p:nvSpPr>
          <p:spPr bwMode="auto">
            <a:xfrm>
              <a:off x="6746832" y="2498942"/>
              <a:ext cx="914400"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06" name="AutoShape 43"/>
            <p:cNvSpPr>
              <a:spLocks noChangeArrowheads="1"/>
            </p:cNvSpPr>
            <p:nvPr/>
          </p:nvSpPr>
          <p:spPr bwMode="auto">
            <a:xfrm>
              <a:off x="7204032" y="2727542"/>
              <a:ext cx="609600" cy="685800"/>
            </a:xfrm>
            <a:prstGeom prst="wedgeEllipseCallout">
              <a:avLst>
                <a:gd name="adj1" fmla="val -100637"/>
                <a:gd name="adj2" fmla="val -191201"/>
              </a:avLst>
            </a:prstGeom>
            <a:noFill/>
            <a:ln w="38100">
              <a:solidFill>
                <a:srgbClr val="CC0000"/>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defTabSz="762000">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defTabSz="76200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defTabSz="7620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defTabSz="7620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defTabSz="7620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defTabSz="7620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endParaRPr lang="zh-CN" altLang="zh-CN" sz="2800" dirty="0">
                <a:solidFill>
                  <a:srgbClr val="FF3300"/>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07" name="矩形 106"/>
                <p:cNvSpPr/>
                <p:nvPr/>
              </p:nvSpPr>
              <p:spPr>
                <a:xfrm>
                  <a:off x="6001242" y="2005267"/>
                  <a:ext cx="8780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dirty="0"/>
                </a:p>
              </p:txBody>
            </p:sp>
          </mc:Choice>
          <mc:Fallback xmlns="">
            <p:sp>
              <p:nvSpPr>
                <p:cNvPr id="107" name="矩形 106"/>
                <p:cNvSpPr>
                  <a:spLocks noRot="1" noChangeAspect="1" noMove="1" noResize="1" noEditPoints="1" noAdjustHandles="1" noChangeArrowheads="1" noChangeShapeType="1" noTextEdit="1"/>
                </p:cNvSpPr>
                <p:nvPr/>
              </p:nvSpPr>
              <p:spPr>
                <a:xfrm>
                  <a:off x="6001242" y="2005267"/>
                  <a:ext cx="87806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8" name="矩形 107"/>
                <p:cNvSpPr/>
                <p:nvPr/>
              </p:nvSpPr>
              <p:spPr>
                <a:xfrm>
                  <a:off x="7368091" y="186752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108" name="矩形 107"/>
                <p:cNvSpPr>
                  <a:spLocks noRot="1" noChangeAspect="1" noMove="1" noResize="1" noEditPoints="1" noAdjustHandles="1" noChangeArrowheads="1" noChangeShapeType="1" noTextEdit="1"/>
                </p:cNvSpPr>
                <p:nvPr/>
              </p:nvSpPr>
              <p:spPr>
                <a:xfrm>
                  <a:off x="7368091" y="1867528"/>
                  <a:ext cx="6901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9" name="矩形 108"/>
                <p:cNvSpPr/>
                <p:nvPr/>
              </p:nvSpPr>
              <p:spPr>
                <a:xfrm>
                  <a:off x="8301028" y="98412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109" name="矩形 108"/>
                <p:cNvSpPr>
                  <a:spLocks noRot="1" noChangeAspect="1" noMove="1" noResize="1" noEditPoints="1" noAdjustHandles="1" noChangeArrowheads="1" noChangeShapeType="1" noTextEdit="1"/>
                </p:cNvSpPr>
                <p:nvPr/>
              </p:nvSpPr>
              <p:spPr>
                <a:xfrm>
                  <a:off x="8301028" y="984122"/>
                  <a:ext cx="701602" cy="57830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0" name="矩形 109"/>
                <p:cNvSpPr/>
                <p:nvPr/>
              </p:nvSpPr>
              <p:spPr>
                <a:xfrm>
                  <a:off x="8791306" y="144444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FF0000"/>
                    </a:solidFill>
                  </a:endParaRPr>
                </a:p>
              </p:txBody>
            </p:sp>
          </mc:Choice>
          <mc:Fallback xmlns="">
            <p:sp>
              <p:nvSpPr>
                <p:cNvPr id="110" name="矩形 109"/>
                <p:cNvSpPr>
                  <a:spLocks noRot="1" noChangeAspect="1" noMove="1" noResize="1" noEditPoints="1" noAdjustHandles="1" noChangeArrowheads="1" noChangeShapeType="1" noTextEdit="1"/>
                </p:cNvSpPr>
                <p:nvPr/>
              </p:nvSpPr>
              <p:spPr>
                <a:xfrm>
                  <a:off x="8791306" y="1444441"/>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矩形 110"/>
                <p:cNvSpPr/>
                <p:nvPr/>
              </p:nvSpPr>
              <p:spPr>
                <a:xfrm>
                  <a:off x="7265408" y="2826865"/>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1" name="矩形 110"/>
                <p:cNvSpPr>
                  <a:spLocks noRot="1" noChangeAspect="1" noMove="1" noResize="1" noEditPoints="1" noAdjustHandles="1" noChangeArrowheads="1" noChangeShapeType="1" noTextEdit="1"/>
                </p:cNvSpPr>
                <p:nvPr/>
              </p:nvSpPr>
              <p:spPr>
                <a:xfrm>
                  <a:off x="7265408" y="2826865"/>
                  <a:ext cx="515654" cy="52786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2" name="矩形 111"/>
                <p:cNvSpPr/>
                <p:nvPr/>
              </p:nvSpPr>
              <p:spPr>
                <a:xfrm>
                  <a:off x="8337536" y="2968996"/>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2" name="矩形 111"/>
                <p:cNvSpPr>
                  <a:spLocks noRot="1" noChangeAspect="1" noMove="1" noResize="1" noEditPoints="1" noAdjustHandles="1" noChangeArrowheads="1" noChangeShapeType="1" noTextEdit="1"/>
                </p:cNvSpPr>
                <p:nvPr/>
              </p:nvSpPr>
              <p:spPr>
                <a:xfrm>
                  <a:off x="8337536" y="2968996"/>
                  <a:ext cx="515654" cy="52786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3" name="矩形 112"/>
                <p:cNvSpPr/>
                <p:nvPr/>
              </p:nvSpPr>
              <p:spPr>
                <a:xfrm>
                  <a:off x="8863728" y="46007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FF0000"/>
                                </a:solidFill>
                                <a:latin typeface="Cambria Math"/>
                              </a:rPr>
                            </m:ctrlPr>
                          </m:accPr>
                          <m:e>
                            <m:r>
                              <a:rPr lang="en-US" altLang="zh-CN" sz="2800" i="1" dirty="0">
                                <a:solidFill>
                                  <a:srgbClr val="FF0000"/>
                                </a:solidFill>
                                <a:latin typeface="Cambria Math" panose="02040503050406030204" pitchFamily="18" charset="0"/>
                              </a:rPr>
                              <m:t>𝑛</m:t>
                            </m:r>
                          </m:e>
                        </m:acc>
                      </m:oMath>
                    </m:oMathPara>
                  </a14:m>
                  <a:endParaRPr lang="zh-CN" altLang="en-US" sz="2800" dirty="0">
                    <a:solidFill>
                      <a:srgbClr val="FF0000"/>
                    </a:solidFill>
                  </a:endParaRPr>
                </a:p>
              </p:txBody>
            </p:sp>
          </mc:Choice>
          <mc:Fallback xmlns="">
            <p:sp>
              <p:nvSpPr>
                <p:cNvPr id="113" name="矩形 112"/>
                <p:cNvSpPr>
                  <a:spLocks noRot="1" noChangeAspect="1" noMove="1" noResize="1" noEditPoints="1" noAdjustHandles="1" noChangeArrowheads="1" noChangeShapeType="1" noTextEdit="1"/>
                </p:cNvSpPr>
                <p:nvPr/>
              </p:nvSpPr>
              <p:spPr>
                <a:xfrm>
                  <a:off x="8863728" y="460077"/>
                  <a:ext cx="49699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14" name="矩形 113"/>
              <p:cNvSpPr/>
              <p:nvPr/>
            </p:nvSpPr>
            <p:spPr>
              <a:xfrm>
                <a:off x="1782731" y="2647387"/>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114" name="矩形 113"/>
              <p:cNvSpPr>
                <a:spLocks noRot="1" noChangeAspect="1" noMove="1" noResize="1" noEditPoints="1" noAdjustHandles="1" noChangeArrowheads="1" noChangeShapeType="1" noTextEdit="1"/>
              </p:cNvSpPr>
              <p:nvPr/>
            </p:nvSpPr>
            <p:spPr>
              <a:xfrm>
                <a:off x="1782731" y="2647387"/>
                <a:ext cx="2284343" cy="57830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5" name="矩形 114"/>
              <p:cNvSpPr/>
              <p:nvPr/>
            </p:nvSpPr>
            <p:spPr>
              <a:xfrm>
                <a:off x="1572889" y="4865306"/>
                <a:ext cx="376167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𝑆</m:t>
                          </m:r>
                        </m:sub>
                        <m:sup/>
                        <m:e>
                          <m:r>
                            <a:rPr lang="en-US" altLang="zh-CN" sz="2800" i="1">
                              <a:solidFill>
                                <a:srgbClr val="FF0000"/>
                              </a:solidFill>
                              <a:latin typeface="Cambria Math" panose="02040503050406030204" pitchFamily="18" charset="0"/>
                              <a:ea typeface="Cambria Math" panose="02040503050406030204" pitchFamily="18" charset="0"/>
                            </a:rPr>
                            <m:t>𝑑</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e>
                      </m:nary>
                      <m:r>
                        <a:rPr lang="en-US" altLang="zh-CN" sz="2800" b="0" i="1" smtClean="0">
                          <a:solidFill>
                            <a:srgbClr val="FF0000"/>
                          </a:solidFill>
                          <a:latin typeface="Cambria Math" panose="02040503050406030204" pitchFamily="18" charset="0"/>
                          <a:ea typeface="Cambria Math" panose="02040503050406030204" pitchFamily="18" charset="0"/>
                        </a:rPr>
                        <m:t>=</m:t>
                      </m:r>
                      <m:nary>
                        <m:naryPr>
                          <m:supHide m:val="on"/>
                          <m:ctrlPr>
                            <a:rPr lang="en-US" altLang="zh-CN" sz="2800" i="1">
                              <a:solidFill>
                                <a:srgbClr val="FF0000"/>
                              </a:solidFill>
                              <a:latin typeface="Cambria Math"/>
                              <a:ea typeface="Cambria Math" panose="02040503050406030204" pitchFamily="18" charset="0"/>
                            </a:rPr>
                          </m:ctrlPr>
                        </m:naryPr>
                        <m:sub>
                          <m: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115" name="矩形 114"/>
              <p:cNvSpPr>
                <a:spLocks noRot="1" noChangeAspect="1" noMove="1" noResize="1" noEditPoints="1" noAdjustHandles="1" noChangeArrowheads="1" noChangeShapeType="1" noTextEdit="1"/>
              </p:cNvSpPr>
              <p:nvPr/>
            </p:nvSpPr>
            <p:spPr>
              <a:xfrm>
                <a:off x="1572889" y="4865306"/>
                <a:ext cx="3761671" cy="976165"/>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6" name="矩形 115"/>
              <p:cNvSpPr/>
              <p:nvPr/>
            </p:nvSpPr>
            <p:spPr>
              <a:xfrm>
                <a:off x="9289436" y="4001794"/>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116" name="矩形 115"/>
              <p:cNvSpPr>
                <a:spLocks noRot="1" noChangeAspect="1" noMove="1" noResize="1" noEditPoints="1" noAdjustHandles="1" noChangeArrowheads="1" noChangeShapeType="1" noTextEdit="1"/>
              </p:cNvSpPr>
              <p:nvPr/>
            </p:nvSpPr>
            <p:spPr>
              <a:xfrm>
                <a:off x="9289436" y="4001794"/>
                <a:ext cx="49699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7" name="矩形 116"/>
              <p:cNvSpPr/>
              <p:nvPr/>
            </p:nvSpPr>
            <p:spPr>
              <a:xfrm>
                <a:off x="9296593" y="4681045"/>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117" name="矩形 116"/>
              <p:cNvSpPr>
                <a:spLocks noRot="1" noChangeAspect="1" noMove="1" noResize="1" noEditPoints="1" noAdjustHandles="1" noChangeArrowheads="1" noChangeShapeType="1" noTextEdit="1"/>
              </p:cNvSpPr>
              <p:nvPr/>
            </p:nvSpPr>
            <p:spPr>
              <a:xfrm>
                <a:off x="9296593" y="4681045"/>
                <a:ext cx="522515"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8" name="矩形 117"/>
              <p:cNvSpPr/>
              <p:nvPr/>
            </p:nvSpPr>
            <p:spPr>
              <a:xfrm>
                <a:off x="8557776" y="4704999"/>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118" name="矩形 117"/>
              <p:cNvSpPr>
                <a:spLocks noRot="1" noChangeAspect="1" noMove="1" noResize="1" noEditPoints="1" noAdjustHandles="1" noChangeArrowheads="1" noChangeShapeType="1" noTextEdit="1"/>
              </p:cNvSpPr>
              <p:nvPr/>
            </p:nvSpPr>
            <p:spPr>
              <a:xfrm>
                <a:off x="8557776" y="4704999"/>
                <a:ext cx="515654" cy="52786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9" name="矩形 118"/>
              <p:cNvSpPr/>
              <p:nvPr/>
            </p:nvSpPr>
            <p:spPr>
              <a:xfrm>
                <a:off x="7047420" y="5013611"/>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119" name="矩形 118"/>
              <p:cNvSpPr>
                <a:spLocks noRot="1" noChangeAspect="1" noMove="1" noResize="1" noEditPoints="1" noAdjustHandles="1" noChangeArrowheads="1" noChangeShapeType="1" noTextEdit="1"/>
              </p:cNvSpPr>
              <p:nvPr/>
            </p:nvSpPr>
            <p:spPr>
              <a:xfrm>
                <a:off x="7047420" y="5013611"/>
                <a:ext cx="701602" cy="57830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514729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9026"/>
                                        </p:tgtEl>
                                        <p:attrNameLst>
                                          <p:attrName>style.visibility</p:attrName>
                                        </p:attrNameLst>
                                      </p:cBhvr>
                                      <p:to>
                                        <p:strVal val="visible"/>
                                      </p:to>
                                    </p:set>
                                    <p:animEffect transition="in" filter="wipe(left)">
                                      <p:cBhvr>
                                        <p:cTn id="7" dur="500"/>
                                        <p:tgtEl>
                                          <p:spTgt spid="1290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6022"/>
                                        </p:tgtEl>
                                        <p:attrNameLst>
                                          <p:attrName>style.visibility</p:attrName>
                                        </p:attrNameLst>
                                      </p:cBhvr>
                                      <p:to>
                                        <p:strVal val="visible"/>
                                      </p:to>
                                    </p:set>
                                    <p:animEffect transition="in" filter="wipe(left)">
                                      <p:cBhvr>
                                        <p:cTn id="17" dur="500"/>
                                        <p:tgtEl>
                                          <p:spTgt spid="860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4"/>
                                        </p:tgtEl>
                                        <p:attrNameLst>
                                          <p:attrName>style.visibility</p:attrName>
                                        </p:attrNameLst>
                                      </p:cBhvr>
                                      <p:to>
                                        <p:strVal val="visible"/>
                                      </p:to>
                                    </p:set>
                                    <p:animEffect transition="in" filter="wipe(left)">
                                      <p:cBhvr>
                                        <p:cTn id="22" dur="500"/>
                                        <p:tgtEl>
                                          <p:spTgt spid="114"/>
                                        </p:tgtEl>
                                      </p:cBhvr>
                                    </p:animEffect>
                                  </p:childTnLst>
                                </p:cTn>
                              </p:par>
                            </p:childTnLst>
                          </p:cTn>
                        </p:par>
                      </p:childTnLst>
                    </p:cTn>
                  </p:par>
                  <p:par>
                    <p:cTn id="23" fill="hold">
                      <p:stCondLst>
                        <p:cond delay="indefinite"/>
                      </p:stCondLst>
                      <p:childTnLst>
                        <p:par>
                          <p:cTn id="24" fill="hold">
                            <p:stCondLst>
                              <p:cond delay="0"/>
                            </p:stCondLst>
                            <p:childTnLst>
                              <p:par>
                                <p:cTn id="25" presetID="17" presetClass="entr" presetSubtype="1" fill="hold" nodeType="clickEffect">
                                  <p:stCondLst>
                                    <p:cond delay="0"/>
                                  </p:stCondLst>
                                  <p:childTnLst>
                                    <p:set>
                                      <p:cBhvr>
                                        <p:cTn id="26" dur="1" fill="hold">
                                          <p:stCondLst>
                                            <p:cond delay="0"/>
                                          </p:stCondLst>
                                        </p:cTn>
                                        <p:tgtEl>
                                          <p:spTgt spid="68"/>
                                        </p:tgtEl>
                                        <p:attrNameLst>
                                          <p:attrName>style.visibility</p:attrName>
                                        </p:attrNameLst>
                                      </p:cBhvr>
                                      <p:to>
                                        <p:strVal val="visible"/>
                                      </p:to>
                                    </p:set>
                                    <p:anim calcmode="lin" valueType="num">
                                      <p:cBhvr>
                                        <p:cTn id="27" dur="500" fill="hold"/>
                                        <p:tgtEl>
                                          <p:spTgt spid="68"/>
                                        </p:tgtEl>
                                        <p:attrNameLst>
                                          <p:attrName>ppt_x</p:attrName>
                                        </p:attrNameLst>
                                      </p:cBhvr>
                                      <p:tavLst>
                                        <p:tav tm="0">
                                          <p:val>
                                            <p:strVal val="#ppt_x"/>
                                          </p:val>
                                        </p:tav>
                                        <p:tav tm="100000">
                                          <p:val>
                                            <p:strVal val="#ppt_x"/>
                                          </p:val>
                                        </p:tav>
                                      </p:tavLst>
                                    </p:anim>
                                    <p:anim calcmode="lin" valueType="num">
                                      <p:cBhvr>
                                        <p:cTn id="28" dur="500" fill="hold"/>
                                        <p:tgtEl>
                                          <p:spTgt spid="68"/>
                                        </p:tgtEl>
                                        <p:attrNameLst>
                                          <p:attrName>ppt_y</p:attrName>
                                        </p:attrNameLst>
                                      </p:cBhvr>
                                      <p:tavLst>
                                        <p:tav tm="0">
                                          <p:val>
                                            <p:strVal val="#ppt_y-#ppt_h/2"/>
                                          </p:val>
                                        </p:tav>
                                        <p:tav tm="100000">
                                          <p:val>
                                            <p:strVal val="#ppt_y"/>
                                          </p:val>
                                        </p:tav>
                                      </p:tavLst>
                                    </p:anim>
                                    <p:anim calcmode="lin" valueType="num">
                                      <p:cBhvr>
                                        <p:cTn id="29" dur="500" fill="hold"/>
                                        <p:tgtEl>
                                          <p:spTgt spid="68"/>
                                        </p:tgtEl>
                                        <p:attrNameLst>
                                          <p:attrName>ppt_w</p:attrName>
                                        </p:attrNameLst>
                                      </p:cBhvr>
                                      <p:tavLst>
                                        <p:tav tm="0">
                                          <p:val>
                                            <p:strVal val="#ppt_w"/>
                                          </p:val>
                                        </p:tav>
                                        <p:tav tm="100000">
                                          <p:val>
                                            <p:strVal val="#ppt_w"/>
                                          </p:val>
                                        </p:tav>
                                      </p:tavLst>
                                    </p:anim>
                                    <p:anim calcmode="lin" valueType="num">
                                      <p:cBhvr>
                                        <p:cTn id="30" dur="500" fill="hold"/>
                                        <p:tgtEl>
                                          <p:spTgt spid="68"/>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8" presetClass="entr" presetSubtype="3" fill="hold" nodeType="clickEffect">
                                  <p:stCondLst>
                                    <p:cond delay="0"/>
                                  </p:stCondLst>
                                  <p:childTnLst>
                                    <p:set>
                                      <p:cBhvr>
                                        <p:cTn id="34" dur="1" fill="hold">
                                          <p:stCondLst>
                                            <p:cond delay="0"/>
                                          </p:stCondLst>
                                        </p:cTn>
                                        <p:tgtEl>
                                          <p:spTgt spid="79"/>
                                        </p:tgtEl>
                                        <p:attrNameLst>
                                          <p:attrName>style.visibility</p:attrName>
                                        </p:attrNameLst>
                                      </p:cBhvr>
                                      <p:to>
                                        <p:strVal val="visible"/>
                                      </p:to>
                                    </p:set>
                                    <p:animEffect transition="in" filter="strips(upRight)">
                                      <p:cBhvr>
                                        <p:cTn id="35" dur="500"/>
                                        <p:tgtEl>
                                          <p:spTgt spid="79"/>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86094"/>
                                        </p:tgtEl>
                                        <p:attrNameLst>
                                          <p:attrName>style.visibility</p:attrName>
                                        </p:attrNameLst>
                                      </p:cBhvr>
                                      <p:to>
                                        <p:strVal val="visible"/>
                                      </p:to>
                                    </p:set>
                                    <p:animEffect transition="in" filter="wipe(left)">
                                      <p:cBhvr>
                                        <p:cTn id="40" dur="500"/>
                                        <p:tgtEl>
                                          <p:spTgt spid="86094"/>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19"/>
                                        </p:tgtEl>
                                        <p:attrNameLst>
                                          <p:attrName>style.visibility</p:attrName>
                                        </p:attrNameLst>
                                      </p:cBhvr>
                                      <p:to>
                                        <p:strVal val="visible"/>
                                      </p:to>
                                    </p:set>
                                    <p:animEffect transition="in" filter="wipe(left)">
                                      <p:cBhvr>
                                        <p:cTn id="50" dur="500"/>
                                        <p:tgtEl>
                                          <p:spTgt spid="11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8"/>
                                        </p:tgtEl>
                                        <p:attrNameLst>
                                          <p:attrName>style.visibility</p:attrName>
                                        </p:attrNameLst>
                                      </p:cBhvr>
                                      <p:to>
                                        <p:strVal val="visible"/>
                                      </p:to>
                                    </p:set>
                                    <p:animEffect transition="in" filter="wipe(left)">
                                      <p:cBhvr>
                                        <p:cTn id="55" dur="500"/>
                                        <p:tgtEl>
                                          <p:spTgt spid="78"/>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16"/>
                                        </p:tgtEl>
                                        <p:attrNameLst>
                                          <p:attrName>style.visibility</p:attrName>
                                        </p:attrNameLst>
                                      </p:cBhvr>
                                      <p:to>
                                        <p:strVal val="visible"/>
                                      </p:to>
                                    </p:set>
                                    <p:animEffect transition="in" filter="wipe(left)">
                                      <p:cBhvr>
                                        <p:cTn id="60" dur="500"/>
                                        <p:tgtEl>
                                          <p:spTgt spid="116"/>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75"/>
                                        </p:tgtEl>
                                        <p:attrNameLst>
                                          <p:attrName>style.visibility</p:attrName>
                                        </p:attrNameLst>
                                      </p:cBhvr>
                                      <p:to>
                                        <p:strVal val="visible"/>
                                      </p:to>
                                    </p:set>
                                    <p:animEffect transition="in" filter="wipe(left)">
                                      <p:cBhvr>
                                        <p:cTn id="65" dur="500"/>
                                        <p:tgtEl>
                                          <p:spTgt spid="75"/>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wipe(left)">
                                      <p:cBhvr>
                                        <p:cTn id="70" dur="500"/>
                                        <p:tgtEl>
                                          <p:spTgt spid="117"/>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118"/>
                                        </p:tgtEl>
                                        <p:attrNameLst>
                                          <p:attrName>style.visibility</p:attrName>
                                        </p:attrNameLst>
                                      </p:cBhvr>
                                      <p:to>
                                        <p:strVal val="visible"/>
                                      </p:to>
                                    </p:set>
                                    <p:animEffect transition="in" filter="wipe(left)">
                                      <p:cBhvr>
                                        <p:cTn id="75" dur="500"/>
                                        <p:tgtEl>
                                          <p:spTgt spid="1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115"/>
                                        </p:tgtEl>
                                        <p:attrNameLst>
                                          <p:attrName>style.visibility</p:attrName>
                                        </p:attrNameLst>
                                      </p:cBhvr>
                                      <p:to>
                                        <p:strVal val="visible"/>
                                      </p:to>
                                    </p:set>
                                    <p:animEffect transition="in" filter="wipe(left)">
                                      <p:cBhvr>
                                        <p:cTn id="80" dur="5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26" grpId="0"/>
      <p:bldP spid="86022" grpId="0" autoUpdateAnimBg="0"/>
      <p:bldP spid="86094" grpId="0" autoUpdateAnimBg="0"/>
      <p:bldP spid="72" grpId="0" animBg="1"/>
      <p:bldP spid="75" grpId="0" animBg="1"/>
      <p:bldP spid="78" grpId="0" animBg="1"/>
      <p:bldP spid="114" grpId="0"/>
      <p:bldP spid="115" grpId="0"/>
      <p:bldP spid="116" grpId="0"/>
      <p:bldP spid="117" grpId="0"/>
      <p:bldP spid="118" grpId="0"/>
      <p:bldP spid="11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39" name="Text Box 35"/>
          <p:cNvSpPr txBox="1">
            <a:spLocks noChangeArrowheads="1"/>
          </p:cNvSpPr>
          <p:nvPr/>
        </p:nvSpPr>
        <p:spPr bwMode="auto">
          <a:xfrm>
            <a:off x="702132" y="5301947"/>
            <a:ext cx="9549451"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电通量叠加原理：多个点电荷的电通量等于它们单独存在时的电通量的代数和</a:t>
            </a:r>
            <a:r>
              <a:rPr lang="zh-CN" altLang="en-US" sz="2800" dirty="0">
                <a:solidFill>
                  <a:srgbClr val="0000FF"/>
                </a:solidFill>
                <a:ea typeface="微软雅黑" panose="020B0503020204020204" pitchFamily="34" charset="-122"/>
              </a:rPr>
              <a:t> </a:t>
            </a:r>
          </a:p>
        </p:txBody>
      </p:sp>
      <p:sp>
        <p:nvSpPr>
          <p:cNvPr id="98340" name="Rectangle 36"/>
          <p:cNvSpPr>
            <a:spLocks noChangeArrowheads="1"/>
          </p:cNvSpPr>
          <p:nvPr/>
        </p:nvSpPr>
        <p:spPr bwMode="auto">
          <a:xfrm>
            <a:off x="702132" y="1094046"/>
            <a:ext cx="237648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多个点电荷：</a:t>
            </a:r>
          </a:p>
        </p:txBody>
      </p:sp>
      <p:sp>
        <p:nvSpPr>
          <p:cNvPr id="131081" name="Rectangle 42"/>
          <p:cNvSpPr>
            <a:spLocks noChangeArrowheads="1"/>
          </p:cNvSpPr>
          <p:nvPr/>
        </p:nvSpPr>
        <p:spPr bwMode="auto">
          <a:xfrm>
            <a:off x="702132" y="444058"/>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电通量叠加原理</a:t>
            </a:r>
          </a:p>
        </p:txBody>
      </p:sp>
      <mc:AlternateContent xmlns:mc="http://schemas.openxmlformats.org/markup-compatibility/2006" xmlns:a14="http://schemas.microsoft.com/office/drawing/2010/main">
        <mc:Choice Requires="a14">
          <p:sp>
            <p:nvSpPr>
              <p:cNvPr id="10" name="矩形 9"/>
              <p:cNvSpPr/>
              <p:nvPr/>
            </p:nvSpPr>
            <p:spPr>
              <a:xfrm>
                <a:off x="1041941" y="2692315"/>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p>
            </p:txBody>
          </p:sp>
        </mc:Choice>
        <mc:Fallback xmlns="">
          <p:sp>
            <p:nvSpPr>
              <p:cNvPr id="10" name="矩形 9"/>
              <p:cNvSpPr>
                <a:spLocks noRot="1" noChangeAspect="1" noMove="1" noResize="1" noEditPoints="1" noAdjustHandles="1" noChangeArrowheads="1" noChangeShapeType="1" noTextEdit="1"/>
              </p:cNvSpPr>
              <p:nvPr/>
            </p:nvSpPr>
            <p:spPr>
              <a:xfrm>
                <a:off x="1041941" y="2692315"/>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488583" y="1613158"/>
                <a:ext cx="1845890"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b="0" i="1" smtClean="0">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488583" y="1613158"/>
                <a:ext cx="1845890" cy="113569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227990" y="2557806"/>
                <a:ext cx="2989921" cy="12357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d>
                            <m:dPr>
                              <m:ctrlPr>
                                <a:rPr lang="en-US" altLang="zh-CN" sz="2800" i="1" smtClean="0">
                                  <a:solidFill>
                                    <a:srgbClr val="0000FF"/>
                                  </a:solidFill>
                                  <a:latin typeface="Cambria Math"/>
                                  <a:ea typeface="Cambria Math" panose="02040503050406030204" pitchFamily="18" charset="0"/>
                                </a:rPr>
                              </m:ctrlPr>
                            </m:dPr>
                            <m:e>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e>
                          </m:d>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227990" y="2557806"/>
                <a:ext cx="2989921" cy="123578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534909" y="3917365"/>
                <a:ext cx="2492414"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𝑖</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e>
                      </m:nary>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1534909" y="3917365"/>
                <a:ext cx="2492414" cy="113569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021549" y="3917365"/>
                <a:ext cx="1547796" cy="1135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bHide m:val="on"/>
                          <m:supHide m:val="on"/>
                          <m:ctrlPr>
                            <a:rPr lang="en-US" altLang="zh-CN" sz="2800" i="1">
                              <a:solidFill>
                                <a:srgbClr val="0000FF"/>
                              </a:solidFill>
                              <a:latin typeface="Cambria Math"/>
                              <a:ea typeface="Cambria Math" panose="02040503050406030204" pitchFamily="18" charset="0"/>
                            </a:rPr>
                          </m:ctrlPr>
                        </m:naryPr>
                        <m:sub/>
                        <m:sup/>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021549" y="3917365"/>
                <a:ext cx="1547796" cy="1135696"/>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97502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1081"/>
                                        </p:tgtEl>
                                        <p:attrNameLst>
                                          <p:attrName>style.visibility</p:attrName>
                                        </p:attrNameLst>
                                      </p:cBhvr>
                                      <p:to>
                                        <p:strVal val="visible"/>
                                      </p:to>
                                    </p:set>
                                    <p:animEffect transition="in" filter="wipe(left)">
                                      <p:cBhvr>
                                        <p:cTn id="7" dur="500"/>
                                        <p:tgtEl>
                                          <p:spTgt spid="13108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8340"/>
                                        </p:tgtEl>
                                        <p:attrNameLst>
                                          <p:attrName>style.visibility</p:attrName>
                                        </p:attrNameLst>
                                      </p:cBhvr>
                                      <p:to>
                                        <p:strVal val="visible"/>
                                      </p:to>
                                    </p:set>
                                    <p:animEffect transition="in" filter="wipe(left)">
                                      <p:cBhvr>
                                        <p:cTn id="12" dur="500"/>
                                        <p:tgtEl>
                                          <p:spTgt spid="9834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98339"/>
                                        </p:tgtEl>
                                        <p:attrNameLst>
                                          <p:attrName>style.visibility</p:attrName>
                                        </p:attrNameLst>
                                      </p:cBhvr>
                                      <p:to>
                                        <p:strVal val="visible"/>
                                      </p:to>
                                    </p:set>
                                    <p:animEffect transition="in" filter="wipe(left)">
                                      <p:cBhvr>
                                        <p:cTn id="42" dur="500"/>
                                        <p:tgtEl>
                                          <p:spTgt spid="983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39" grpId="0"/>
      <p:bldP spid="98340" grpId="0"/>
      <p:bldP spid="131081" grpId="0"/>
      <p:bldP spid="10" grpId="0"/>
      <p:bldP spid="11" grpId="0"/>
      <p:bldP spid="12" grpId="0"/>
      <p:bldP spid="13"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Text Box 5"/>
          <p:cNvSpPr txBox="1">
            <a:spLocks noChangeArrowheads="1"/>
          </p:cNvSpPr>
          <p:nvPr/>
        </p:nvSpPr>
        <p:spPr bwMode="auto">
          <a:xfrm>
            <a:off x="611688" y="449126"/>
            <a:ext cx="5486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ea typeface="微软雅黑" panose="020B0503020204020204" pitchFamily="34" charset="-122"/>
              </a:rPr>
              <a:t>关于电通量的说明</a:t>
            </a:r>
          </a:p>
        </p:txBody>
      </p:sp>
      <p:sp>
        <p:nvSpPr>
          <p:cNvPr id="87046" name="Text Box 6"/>
          <p:cNvSpPr txBox="1">
            <a:spLocks noChangeArrowheads="1"/>
          </p:cNvSpPr>
          <p:nvPr/>
        </p:nvSpPr>
        <p:spPr bwMode="auto">
          <a:xfrm>
            <a:off x="611688" y="1013634"/>
            <a:ext cx="3200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rPr>
              <a:t>方向的规定：</a:t>
            </a:r>
          </a:p>
        </p:txBody>
      </p:sp>
      <mc:AlternateContent xmlns:mc="http://schemas.openxmlformats.org/markup-compatibility/2006" xmlns:a14="http://schemas.microsoft.com/office/drawing/2010/main">
        <mc:Choice Requires="a14">
          <p:sp>
            <p:nvSpPr>
              <p:cNvPr id="87047" name="Text Box 7"/>
              <p:cNvSpPr txBox="1">
                <a:spLocks noChangeArrowheads="1"/>
              </p:cNvSpPr>
              <p:nvPr/>
            </p:nvSpPr>
            <p:spPr bwMode="auto">
              <a:xfrm>
                <a:off x="611688" y="5172384"/>
                <a:ext cx="507382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ea typeface="微软雅黑" panose="020B0503020204020204" pitchFamily="34" charset="-122"/>
                  </a:rPr>
                  <a:t>通过任一闭合曲面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ea typeface="微软雅黑" panose="020B0503020204020204" pitchFamily="34" charset="-122"/>
                  </a:rPr>
                  <a:t>的电通量：</a:t>
                </a:r>
                <a:endParaRPr lang="zh-CN" altLang="en-US" sz="2800" dirty="0">
                  <a:solidFill>
                    <a:srgbClr val="0000FF"/>
                  </a:solidFill>
                  <a:ea typeface="微软雅黑" panose="020B0503020204020204" pitchFamily="34" charset="-122"/>
                </a:endParaRPr>
              </a:p>
            </p:txBody>
          </p:sp>
        </mc:Choice>
        <mc:Fallback xmlns="">
          <p:sp>
            <p:nvSpPr>
              <p:cNvPr id="87047" name="Text Box 7"/>
              <p:cNvSpPr txBox="1">
                <a:spLocks noRot="1" noChangeAspect="1" noMove="1" noResize="1" noEditPoints="1" noAdjustHandles="1" noChangeArrowheads="1" noChangeShapeType="1" noTextEdit="1"/>
              </p:cNvSpPr>
              <p:nvPr/>
            </p:nvSpPr>
            <p:spPr bwMode="auto">
              <a:xfrm>
                <a:off x="611688" y="5172384"/>
                <a:ext cx="5073825" cy="523220"/>
              </a:xfrm>
              <a:prstGeom prst="rect">
                <a:avLst/>
              </a:prstGeom>
              <a:blipFill>
                <a:blip r:embed="rId4"/>
                <a:stretch>
                  <a:fillRect l="-2401" t="-11628" r="-480"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7051" name="Text Box 11"/>
          <p:cNvSpPr txBox="1">
            <a:spLocks noChangeArrowheads="1"/>
          </p:cNvSpPr>
          <p:nvPr/>
        </p:nvSpPr>
        <p:spPr bwMode="auto">
          <a:xfrm>
            <a:off x="611688" y="4239045"/>
            <a:ext cx="70294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a:spcBef>
                <a:spcPct val="0"/>
              </a:spcBef>
              <a:buClrTx/>
              <a:buSzTx/>
              <a:buFont typeface="Wingdings" panose="05000000000000000000" pitchFamily="2" charset="2"/>
              <a:buChar char="Ø"/>
            </a:pPr>
            <a:r>
              <a:rPr kumimoji="0" lang="zh-CN" altLang="en-US" sz="2800" dirty="0">
                <a:solidFill>
                  <a:srgbClr val="FF0000"/>
                </a:solidFill>
                <a:latin typeface="微软雅黑" panose="020B0503020204020204" pitchFamily="34" charset="-122"/>
                <a:ea typeface="微软雅黑" panose="020B0503020204020204" pitchFamily="34" charset="-122"/>
              </a:rPr>
              <a:t>闭合曲面外法线方向</a:t>
            </a:r>
            <a:r>
              <a:rPr kumimoji="0" lang="en-US" altLang="zh-CN" sz="2800" dirty="0">
                <a:solidFill>
                  <a:srgbClr val="FF0000"/>
                </a:solidFill>
                <a:latin typeface="微软雅黑" panose="020B0503020204020204" pitchFamily="34" charset="-122"/>
                <a:ea typeface="微软雅黑" panose="020B0503020204020204" pitchFamily="34" charset="-122"/>
              </a:rPr>
              <a:t>(</a:t>
            </a:r>
            <a:r>
              <a:rPr kumimoji="0" lang="zh-CN" altLang="en-US" sz="2800" dirty="0">
                <a:solidFill>
                  <a:srgbClr val="FF0000"/>
                </a:solidFill>
                <a:latin typeface="微软雅黑" panose="020B0503020204020204" pitchFamily="34" charset="-122"/>
                <a:ea typeface="微软雅黑" panose="020B0503020204020204" pitchFamily="34" charset="-122"/>
              </a:rPr>
              <a:t>自内向外</a:t>
            </a:r>
            <a:r>
              <a:rPr kumimoji="0" lang="en-US" altLang="zh-CN" sz="2800" dirty="0">
                <a:solidFill>
                  <a:srgbClr val="FF0000"/>
                </a:solidFill>
                <a:latin typeface="微软雅黑" panose="020B0503020204020204" pitchFamily="34" charset="-122"/>
                <a:ea typeface="微软雅黑" panose="020B0503020204020204" pitchFamily="34" charset="-122"/>
              </a:rPr>
              <a:t>) </a:t>
            </a:r>
            <a:r>
              <a:rPr kumimoji="0" lang="zh-CN" altLang="en-US" sz="2800" dirty="0">
                <a:solidFill>
                  <a:srgbClr val="FF0000"/>
                </a:solidFill>
                <a:latin typeface="微软雅黑" panose="020B0503020204020204" pitchFamily="34" charset="-122"/>
                <a:ea typeface="微软雅黑" panose="020B0503020204020204" pitchFamily="34" charset="-122"/>
              </a:rPr>
              <a:t>为正。</a:t>
            </a:r>
            <a:r>
              <a:rPr lang="zh-CN" altLang="en-US" sz="2800" dirty="0">
                <a:solidFill>
                  <a:srgbClr val="0000FF"/>
                </a:solidFill>
                <a:ea typeface="微软雅黑" panose="020B0503020204020204" pitchFamily="34" charset="-122"/>
              </a:rPr>
              <a:t>电场线穿出，电通量为正，反之则为负。</a:t>
            </a:r>
          </a:p>
        </p:txBody>
      </p:sp>
      <p:sp>
        <p:nvSpPr>
          <p:cNvPr id="87053" name="Oval 13"/>
          <p:cNvSpPr>
            <a:spLocks noChangeArrowheads="1"/>
          </p:cNvSpPr>
          <p:nvPr/>
        </p:nvSpPr>
        <p:spPr bwMode="auto">
          <a:xfrm>
            <a:off x="3878763" y="2669346"/>
            <a:ext cx="1481138" cy="482600"/>
          </a:xfrm>
          <a:prstGeom prst="ellipse">
            <a:avLst/>
          </a:prstGeom>
          <a:noFill/>
          <a:ln w="285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54" name="Line 14"/>
          <p:cNvSpPr>
            <a:spLocks noChangeShapeType="1"/>
          </p:cNvSpPr>
          <p:nvPr/>
        </p:nvSpPr>
        <p:spPr bwMode="auto">
          <a:xfrm>
            <a:off x="4620126" y="3151946"/>
            <a:ext cx="0" cy="482600"/>
          </a:xfrm>
          <a:prstGeom prst="line">
            <a:avLst/>
          </a:prstGeom>
          <a:noFill/>
          <a:ln w="41275">
            <a:solidFill>
              <a:srgbClr val="CC3300"/>
            </a:solidFill>
            <a:round/>
            <a:headEnd type="none" w="sm" len="sm"/>
            <a:tailEnd type="arrow" w="sm"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55" name="Line 15"/>
          <p:cNvSpPr>
            <a:spLocks noChangeShapeType="1"/>
          </p:cNvSpPr>
          <p:nvPr/>
        </p:nvSpPr>
        <p:spPr bwMode="auto">
          <a:xfrm flipV="1">
            <a:off x="4620127" y="2189922"/>
            <a:ext cx="554037" cy="642937"/>
          </a:xfrm>
          <a:prstGeom prst="line">
            <a:avLst/>
          </a:prstGeom>
          <a:noFill/>
          <a:ln w="41275">
            <a:solidFill>
              <a:srgbClr val="0000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2" name="Group 43"/>
          <p:cNvGrpSpPr>
            <a:grpSpLocks/>
          </p:cNvGrpSpPr>
          <p:nvPr/>
        </p:nvGrpSpPr>
        <p:grpSpPr bwMode="auto">
          <a:xfrm>
            <a:off x="3878763" y="2991608"/>
            <a:ext cx="369888" cy="160338"/>
            <a:chOff x="2154" y="2398"/>
            <a:chExt cx="233" cy="101"/>
          </a:xfrm>
        </p:grpSpPr>
        <p:sp>
          <p:nvSpPr>
            <p:cNvPr id="133154" name="Line 16"/>
            <p:cNvSpPr>
              <a:spLocks noChangeShapeType="1"/>
            </p:cNvSpPr>
            <p:nvPr/>
          </p:nvSpPr>
          <p:spPr bwMode="auto">
            <a:xfrm>
              <a:off x="2154" y="2398"/>
              <a:ext cx="233" cy="3"/>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5" name="Line 17"/>
            <p:cNvSpPr>
              <a:spLocks noChangeShapeType="1"/>
            </p:cNvSpPr>
            <p:nvPr/>
          </p:nvSpPr>
          <p:spPr bwMode="auto">
            <a:xfrm>
              <a:off x="2154" y="2398"/>
              <a:ext cx="116" cy="101"/>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61" name="Oval 21"/>
          <p:cNvSpPr>
            <a:spLocks noChangeArrowheads="1"/>
          </p:cNvSpPr>
          <p:nvPr/>
        </p:nvSpPr>
        <p:spPr bwMode="auto">
          <a:xfrm>
            <a:off x="6326688" y="2683633"/>
            <a:ext cx="1593850" cy="465138"/>
          </a:xfrm>
          <a:prstGeom prst="ellipse">
            <a:avLst/>
          </a:prstGeom>
          <a:noFill/>
          <a:ln w="28575" algn="ctr">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62" name="Line 22"/>
          <p:cNvSpPr>
            <a:spLocks noChangeShapeType="1"/>
          </p:cNvSpPr>
          <p:nvPr/>
        </p:nvSpPr>
        <p:spPr bwMode="auto">
          <a:xfrm flipV="1">
            <a:off x="7034713" y="2226434"/>
            <a:ext cx="0" cy="766763"/>
          </a:xfrm>
          <a:prstGeom prst="line">
            <a:avLst/>
          </a:prstGeom>
          <a:noFill/>
          <a:ln w="41275">
            <a:solidFill>
              <a:srgbClr val="CC3300"/>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63" name="Line 23"/>
          <p:cNvSpPr>
            <a:spLocks noChangeShapeType="1"/>
          </p:cNvSpPr>
          <p:nvPr/>
        </p:nvSpPr>
        <p:spPr bwMode="auto">
          <a:xfrm flipV="1">
            <a:off x="7034713" y="2226434"/>
            <a:ext cx="1062038" cy="766763"/>
          </a:xfrm>
          <a:prstGeom prst="line">
            <a:avLst/>
          </a:prstGeom>
          <a:noFill/>
          <a:ln w="41275">
            <a:solidFill>
              <a:srgbClr val="3333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3" name="Group 44"/>
          <p:cNvGrpSpPr>
            <a:grpSpLocks/>
          </p:cNvGrpSpPr>
          <p:nvPr/>
        </p:nvGrpSpPr>
        <p:grpSpPr bwMode="auto">
          <a:xfrm>
            <a:off x="6326689" y="2683633"/>
            <a:ext cx="354013" cy="153988"/>
            <a:chOff x="3696" y="2204"/>
            <a:chExt cx="223" cy="97"/>
          </a:xfrm>
        </p:grpSpPr>
        <p:sp>
          <p:nvSpPr>
            <p:cNvPr id="133152" name="Line 24"/>
            <p:cNvSpPr>
              <a:spLocks noChangeShapeType="1"/>
            </p:cNvSpPr>
            <p:nvPr/>
          </p:nvSpPr>
          <p:spPr bwMode="auto">
            <a:xfrm>
              <a:off x="3696" y="2301"/>
              <a:ext cx="223" cy="0"/>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3" name="Line 25"/>
            <p:cNvSpPr>
              <a:spLocks noChangeShapeType="1"/>
            </p:cNvSpPr>
            <p:nvPr/>
          </p:nvSpPr>
          <p:spPr bwMode="auto">
            <a:xfrm flipH="1">
              <a:off x="3696" y="2204"/>
              <a:ext cx="111" cy="97"/>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69" name="Oval 29"/>
          <p:cNvSpPr>
            <a:spLocks noChangeArrowheads="1"/>
          </p:cNvSpPr>
          <p:nvPr/>
        </p:nvSpPr>
        <p:spPr bwMode="auto">
          <a:xfrm>
            <a:off x="1335588" y="2308983"/>
            <a:ext cx="1270000" cy="439738"/>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87070" name="Line 30"/>
          <p:cNvSpPr>
            <a:spLocks noChangeShapeType="1"/>
          </p:cNvSpPr>
          <p:nvPr/>
        </p:nvSpPr>
        <p:spPr bwMode="auto">
          <a:xfrm>
            <a:off x="2049963" y="2486783"/>
            <a:ext cx="952500" cy="0"/>
          </a:xfrm>
          <a:prstGeom prst="line">
            <a:avLst/>
          </a:prstGeom>
          <a:noFill/>
          <a:ln w="41275">
            <a:solidFill>
              <a:srgbClr val="3333FF"/>
            </a:solidFill>
            <a:round/>
            <a:headEnd type="none" w="sm" len="sm"/>
            <a:tailEnd type="arrow" w="med" len="lg"/>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87071" name="Line 31"/>
          <p:cNvSpPr>
            <a:spLocks noChangeShapeType="1"/>
          </p:cNvSpPr>
          <p:nvPr/>
        </p:nvSpPr>
        <p:spPr bwMode="auto">
          <a:xfrm>
            <a:off x="1970588" y="2748722"/>
            <a:ext cx="0" cy="439737"/>
          </a:xfrm>
          <a:prstGeom prst="line">
            <a:avLst/>
          </a:prstGeom>
          <a:noFill/>
          <a:ln w="41275">
            <a:solidFill>
              <a:srgbClr val="CC3300"/>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nvGrpSpPr>
          <p:cNvPr id="4" name="Group 42"/>
          <p:cNvGrpSpPr>
            <a:grpSpLocks/>
          </p:cNvGrpSpPr>
          <p:nvPr/>
        </p:nvGrpSpPr>
        <p:grpSpPr bwMode="auto">
          <a:xfrm>
            <a:off x="1335589" y="2602671"/>
            <a:ext cx="315913" cy="146050"/>
            <a:chOff x="552" y="2153"/>
            <a:chExt cx="199" cy="92"/>
          </a:xfrm>
        </p:grpSpPr>
        <p:sp>
          <p:nvSpPr>
            <p:cNvPr id="133150" name="Line 32"/>
            <p:cNvSpPr>
              <a:spLocks noChangeShapeType="1"/>
            </p:cNvSpPr>
            <p:nvPr/>
          </p:nvSpPr>
          <p:spPr bwMode="auto">
            <a:xfrm flipH="1">
              <a:off x="552" y="2153"/>
              <a:ext cx="199" cy="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sp>
          <p:nvSpPr>
            <p:cNvPr id="133151" name="Line 33"/>
            <p:cNvSpPr>
              <a:spLocks noChangeShapeType="1"/>
            </p:cNvSpPr>
            <p:nvPr/>
          </p:nvSpPr>
          <p:spPr bwMode="auto">
            <a:xfrm>
              <a:off x="552" y="2153"/>
              <a:ext cx="100" cy="92"/>
            </a:xfrm>
            <a:prstGeom prst="line">
              <a:avLst/>
            </a:prstGeom>
            <a:noFill/>
            <a:ln w="28575">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sz="2800" dirty="0">
                <a:ea typeface="微软雅黑" panose="020B0503020204020204" pitchFamily="34" charset="-122"/>
              </a:endParaRPr>
            </a:p>
          </p:txBody>
        </p:sp>
      </p:grpSp>
      <p:sp>
        <p:nvSpPr>
          <p:cNvPr id="87077" name="Text Box 37"/>
          <p:cNvSpPr txBox="1">
            <a:spLocks noChangeArrowheads="1"/>
          </p:cNvSpPr>
          <p:nvPr/>
        </p:nvSpPr>
        <p:spPr bwMode="auto">
          <a:xfrm>
            <a:off x="611688" y="1526512"/>
            <a:ext cx="86517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ClrTx/>
              <a:buSzTx/>
              <a:buFont typeface="Wingdings" panose="05000000000000000000" pitchFamily="2" charset="2"/>
              <a:buChar char="Ø"/>
            </a:pPr>
            <a:r>
              <a:rPr kumimoji="0" lang="zh-CN" altLang="en-US" sz="2800" dirty="0">
                <a:solidFill>
                  <a:srgbClr val="0000FF"/>
                </a:solidFill>
                <a:latin typeface="微软雅黑" panose="020B0503020204020204" pitchFamily="34" charset="-122"/>
                <a:ea typeface="微软雅黑" panose="020B0503020204020204" pitchFamily="34" charset="-122"/>
              </a:rPr>
              <a:t>非闭合曲面的边界绕行方向与法向成右手螺旋法则</a:t>
            </a:r>
          </a:p>
        </p:txBody>
      </p:sp>
      <mc:AlternateContent xmlns:mc="http://schemas.openxmlformats.org/markup-compatibility/2006" xmlns:a14="http://schemas.microsoft.com/office/drawing/2010/main">
        <mc:Choice Requires="a14">
          <p:sp>
            <p:nvSpPr>
              <p:cNvPr id="36" name="矩形 35"/>
              <p:cNvSpPr/>
              <p:nvPr/>
            </p:nvSpPr>
            <p:spPr>
              <a:xfrm>
                <a:off x="7963137" y="210815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36" name="矩形 35"/>
              <p:cNvSpPr>
                <a:spLocks noRot="1" noChangeAspect="1" noMove="1" noResize="1" noEditPoints="1" noAdjustHandles="1" noChangeArrowheads="1" noChangeShapeType="1" noTextEdit="1"/>
              </p:cNvSpPr>
              <p:nvPr/>
            </p:nvSpPr>
            <p:spPr>
              <a:xfrm>
                <a:off x="7963137" y="2108154"/>
                <a:ext cx="522515"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7001929" y="2021920"/>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37" name="矩形 36"/>
              <p:cNvSpPr>
                <a:spLocks noRot="1" noChangeAspect="1" noMove="1" noResize="1" noEditPoints="1" noAdjustHandles="1" noChangeArrowheads="1" noChangeShapeType="1" noTextEdit="1"/>
              </p:cNvSpPr>
              <p:nvPr/>
            </p:nvSpPr>
            <p:spPr>
              <a:xfrm>
                <a:off x="7001929" y="2021920"/>
                <a:ext cx="49699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062699" y="201340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38" name="矩形 37"/>
              <p:cNvSpPr>
                <a:spLocks noRot="1" noChangeAspect="1" noMove="1" noResize="1" noEditPoints="1" noAdjustHandles="1" noChangeArrowheads="1" noChangeShapeType="1" noTextEdit="1"/>
              </p:cNvSpPr>
              <p:nvPr/>
            </p:nvSpPr>
            <p:spPr>
              <a:xfrm>
                <a:off x="5062699" y="2013407"/>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619332" y="3280116"/>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39" name="矩形 38"/>
              <p:cNvSpPr>
                <a:spLocks noRot="1" noChangeAspect="1" noMove="1" noResize="1" noEditPoints="1" noAdjustHandles="1" noChangeArrowheads="1" noChangeShapeType="1" noTextEdit="1"/>
              </p:cNvSpPr>
              <p:nvPr/>
            </p:nvSpPr>
            <p:spPr>
              <a:xfrm>
                <a:off x="4619332" y="3280116"/>
                <a:ext cx="49699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2912660" y="2175857"/>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0" name="矩形 39"/>
              <p:cNvSpPr>
                <a:spLocks noRot="1" noChangeAspect="1" noMove="1" noResize="1" noEditPoints="1" noAdjustHandles="1" noChangeArrowheads="1" noChangeShapeType="1" noTextEdit="1"/>
              </p:cNvSpPr>
              <p:nvPr/>
            </p:nvSpPr>
            <p:spPr>
              <a:xfrm>
                <a:off x="2912660" y="2175857"/>
                <a:ext cx="5225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1943927" y="2902597"/>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1943927" y="2902597"/>
                <a:ext cx="496996"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1309620" y="3440582"/>
                <a:ext cx="15665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1309620" y="3440582"/>
                <a:ext cx="1566583"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6423156" y="3439476"/>
                <a:ext cx="1568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&gt;0</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6423156" y="3439476"/>
                <a:ext cx="156818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3970838" y="3703520"/>
                <a:ext cx="15681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b="0" i="1" smtClean="0">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&lt;0</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970838" y="3703520"/>
                <a:ext cx="1568185"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2092911" y="5632547"/>
                <a:ext cx="207120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092911" y="5632547"/>
                <a:ext cx="2071208" cy="976165"/>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3987444" y="5675046"/>
                <a:ext cx="187474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FF0000"/>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3987444" y="5675046"/>
                <a:ext cx="1874744" cy="976165"/>
              </a:xfrm>
              <a:prstGeom prst="rect">
                <a:avLst/>
              </a:prstGeom>
              <a:blipFill>
                <a:blip r:embed="rId15"/>
                <a:stretch>
                  <a:fillRect/>
                </a:stretch>
              </a:blipFill>
            </p:spPr>
            <p:txBody>
              <a:bodyPr/>
              <a:lstStyle/>
              <a:p>
                <a:r>
                  <a:rPr lang="zh-CN" altLang="en-US">
                    <a:noFill/>
                  </a:rPr>
                  <a:t> </a:t>
                </a:r>
              </a:p>
            </p:txBody>
          </p:sp>
        </mc:Fallback>
      </mc:AlternateContent>
      <p:graphicFrame>
        <p:nvGraphicFramePr>
          <p:cNvPr id="56" name="Object 2110"/>
          <p:cNvGraphicFramePr>
            <a:graphicFrameLocks noChangeAspect="1"/>
          </p:cNvGraphicFramePr>
          <p:nvPr/>
        </p:nvGraphicFramePr>
        <p:xfrm>
          <a:off x="11291359" y="1519449"/>
          <a:ext cx="234088" cy="168"/>
        </p:xfrm>
        <a:graphic>
          <a:graphicData uri="http://schemas.openxmlformats.org/presentationml/2006/ole">
            <mc:AlternateContent xmlns:mc="http://schemas.openxmlformats.org/markup-compatibility/2006">
              <mc:Choice xmlns:v="urn:schemas-microsoft-com:vml" Requires="v">
                <p:oleObj spid="_x0000_s80916" name="Equation" r:id="rId16" imgW="279400" imgH="330200" progId="Equation.3">
                  <p:embed/>
                </p:oleObj>
              </mc:Choice>
              <mc:Fallback>
                <p:oleObj name="Equation" r:id="rId16" imgW="279400" imgH="330200" progId="Equation.3">
                  <p:embed/>
                  <p:pic>
                    <p:nvPicPr>
                      <p:cNvPr id="4099" name="Object 21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1291359" y="1519449"/>
                        <a:ext cx="234088" cy="1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2" name="组合 11"/>
          <p:cNvGrpSpPr/>
          <p:nvPr/>
        </p:nvGrpSpPr>
        <p:grpSpPr>
          <a:xfrm>
            <a:off x="7126687" y="4071791"/>
            <a:ext cx="3031078" cy="2449521"/>
            <a:chOff x="8413093" y="3780520"/>
            <a:chExt cx="3031078" cy="2449521"/>
          </a:xfrm>
        </p:grpSpPr>
        <p:sp>
          <p:nvSpPr>
            <p:cNvPr id="11" name="任意多边形 10"/>
            <p:cNvSpPr/>
            <p:nvPr/>
          </p:nvSpPr>
          <p:spPr>
            <a:xfrm>
              <a:off x="9059994" y="4411122"/>
              <a:ext cx="2042164" cy="1784133"/>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任意多边形 70"/>
            <p:cNvSpPr/>
            <p:nvPr/>
          </p:nvSpPr>
          <p:spPr>
            <a:xfrm>
              <a:off x="9418792" y="4799191"/>
              <a:ext cx="1641090" cy="1418658"/>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任意多边形 73"/>
            <p:cNvSpPr/>
            <p:nvPr/>
          </p:nvSpPr>
          <p:spPr>
            <a:xfrm>
              <a:off x="8797933" y="4092894"/>
              <a:ext cx="1936600" cy="1579142"/>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Group 2109"/>
            <p:cNvGrpSpPr>
              <a:grpSpLocks/>
            </p:cNvGrpSpPr>
            <p:nvPr/>
          </p:nvGrpSpPr>
          <p:grpSpPr bwMode="auto">
            <a:xfrm>
              <a:off x="8785715" y="5614843"/>
              <a:ext cx="460196" cy="615198"/>
              <a:chOff x="3590" y="3168"/>
              <a:chExt cx="346" cy="479"/>
            </a:xfrm>
          </p:grpSpPr>
          <p:sp>
            <p:nvSpPr>
              <p:cNvPr id="57" name="Rectangle 2052"/>
              <p:cNvSpPr>
                <a:spLocks noChangeArrowheads="1"/>
              </p:cNvSpPr>
              <p:nvPr/>
            </p:nvSpPr>
            <p:spPr bwMode="auto">
              <a:xfrm>
                <a:off x="3590" y="3359"/>
                <a:ext cx="11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2075" tIns="46038" rIns="92075" bIns="46038">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l"/>
                <a:endParaRPr lang="zh-CN" altLang="zh-CN">
                  <a:latin typeface="Arial" panose="020B0604020202020204" pitchFamily="34" charset="0"/>
                </a:endParaRPr>
              </a:p>
            </p:txBody>
          </p:sp>
          <p:sp>
            <p:nvSpPr>
              <p:cNvPr id="58" name="Line 2067"/>
              <p:cNvSpPr>
                <a:spLocks noChangeShapeType="1"/>
              </p:cNvSpPr>
              <p:nvPr/>
            </p:nvSpPr>
            <p:spPr bwMode="auto">
              <a:xfrm flipH="1">
                <a:off x="3600" y="3168"/>
                <a:ext cx="336" cy="336"/>
              </a:xfrm>
              <a:prstGeom prst="line">
                <a:avLst/>
              </a:prstGeom>
              <a:noFill/>
              <a:ln w="28575">
                <a:solidFill>
                  <a:srgbClr val="CC3300"/>
                </a:solidFill>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p:grpSp>
        <p:sp>
          <p:nvSpPr>
            <p:cNvPr id="50" name="Line 2068"/>
            <p:cNvSpPr>
              <a:spLocks noChangeShapeType="1"/>
            </p:cNvSpPr>
            <p:nvPr/>
          </p:nvSpPr>
          <p:spPr bwMode="auto">
            <a:xfrm>
              <a:off x="10543225" y="4525484"/>
              <a:ext cx="510737" cy="0"/>
            </a:xfrm>
            <a:prstGeom prst="line">
              <a:avLst/>
            </a:prstGeom>
            <a:noFill/>
            <a:ln w="28575">
              <a:solidFill>
                <a:srgbClr val="CC3300"/>
              </a:solidFill>
              <a:round/>
              <a:headEnd type="none" w="sm" len="sm"/>
              <a:tailEnd type="triangle" w="sm" len="me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72" name="矩形 71"/>
                <p:cNvSpPr/>
                <p:nvPr/>
              </p:nvSpPr>
              <p:spPr>
                <a:xfrm>
                  <a:off x="10947175" y="4325596"/>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10947175" y="4325596"/>
                  <a:ext cx="496996"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8413093" y="5672035"/>
                  <a:ext cx="519217"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8413093" y="5672035"/>
                  <a:ext cx="519217" cy="523220"/>
                </a:xfrm>
                <a:prstGeom prst="rect">
                  <a:avLst/>
                </a:prstGeom>
                <a:blipFill>
                  <a:blip r:embed="rId19"/>
                  <a:stretch>
                    <a:fillRect/>
                  </a:stretch>
                </a:blipFill>
              </p:spPr>
              <p:txBody>
                <a:bodyPr/>
                <a:lstStyle/>
                <a:p>
                  <a:r>
                    <a:rPr lang="zh-CN" altLang="en-US">
                      <a:noFill/>
                    </a:rPr>
                    <a:t> </a:t>
                  </a:r>
                </a:p>
              </p:txBody>
            </p:sp>
          </mc:Fallback>
        </mc:AlternateContent>
        <p:sp>
          <p:nvSpPr>
            <p:cNvPr id="79" name="Oval 3"/>
            <p:cNvSpPr>
              <a:spLocks noChangeArrowheads="1"/>
            </p:cNvSpPr>
            <p:nvPr/>
          </p:nvSpPr>
          <p:spPr bwMode="auto">
            <a:xfrm>
              <a:off x="9088761" y="3886306"/>
              <a:ext cx="1476563" cy="1944306"/>
            </a:xfrm>
            <a:prstGeom prst="ellipse">
              <a:avLst/>
            </a:prstGeom>
            <a:gradFill rotWithShape="0">
              <a:gsLst>
                <a:gs pos="0">
                  <a:srgbClr val="FFCC00"/>
                </a:gs>
                <a:gs pos="100000">
                  <a:srgbClr val="AA88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5" name="任意多边形 74"/>
            <p:cNvSpPr/>
            <p:nvPr/>
          </p:nvSpPr>
          <p:spPr>
            <a:xfrm>
              <a:off x="8802049" y="4084653"/>
              <a:ext cx="1936600" cy="1579142"/>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任意多边形 75"/>
            <p:cNvSpPr/>
            <p:nvPr/>
          </p:nvSpPr>
          <p:spPr>
            <a:xfrm>
              <a:off x="9063947" y="4415239"/>
              <a:ext cx="2042164" cy="1784133"/>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任意多边形 76"/>
            <p:cNvSpPr/>
            <p:nvPr/>
          </p:nvSpPr>
          <p:spPr>
            <a:xfrm>
              <a:off x="9422746" y="4803146"/>
              <a:ext cx="1641090" cy="1418658"/>
            </a:xfrm>
            <a:custGeom>
              <a:avLst/>
              <a:gdLst>
                <a:gd name="connsiteX0" fmla="*/ 0 w 1989438"/>
                <a:gd name="connsiteY0" fmla="*/ 1297459 h 1297459"/>
                <a:gd name="connsiteX1" fmla="*/ 642551 w 1989438"/>
                <a:gd name="connsiteY1" fmla="*/ 345989 h 1297459"/>
                <a:gd name="connsiteX2" fmla="*/ 1989438 w 1989438"/>
                <a:gd name="connsiteY2" fmla="*/ 0 h 1297459"/>
              </a:gdLst>
              <a:ahLst/>
              <a:cxnLst>
                <a:cxn ang="0">
                  <a:pos x="connsiteX0" y="connsiteY0"/>
                </a:cxn>
                <a:cxn ang="0">
                  <a:pos x="connsiteX1" y="connsiteY1"/>
                </a:cxn>
                <a:cxn ang="0">
                  <a:pos x="connsiteX2" y="connsiteY2"/>
                </a:cxn>
              </a:cxnLst>
              <a:rect l="l" t="t" r="r" b="b"/>
              <a:pathLst>
                <a:path w="1989438" h="1297459">
                  <a:moveTo>
                    <a:pt x="0" y="1297459"/>
                  </a:moveTo>
                  <a:cubicBezTo>
                    <a:pt x="155489" y="929845"/>
                    <a:pt x="310978" y="562232"/>
                    <a:pt x="642551" y="345989"/>
                  </a:cubicBezTo>
                  <a:cubicBezTo>
                    <a:pt x="974124" y="129746"/>
                    <a:pt x="1481781" y="64873"/>
                    <a:pt x="1989438" y="0"/>
                  </a:cubicBezTo>
                </a:path>
              </a:pathLst>
            </a:custGeom>
            <a:noFill/>
            <a:ln w="28575">
              <a:solidFill>
                <a:srgbClr val="0000FF"/>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78" name="矩形 77"/>
                <p:cNvSpPr/>
                <p:nvPr/>
              </p:nvSpPr>
              <p:spPr>
                <a:xfrm>
                  <a:off x="10810816" y="3780520"/>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10810816" y="3780520"/>
                  <a:ext cx="522515" cy="575479"/>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9368997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22"/>
                                        </p:tgtEl>
                                        <p:attrNameLst>
                                          <p:attrName>style.visibility</p:attrName>
                                        </p:attrNameLst>
                                      </p:cBhvr>
                                      <p:to>
                                        <p:strVal val="visible"/>
                                      </p:to>
                                    </p:set>
                                    <p:animEffect transition="in" filter="wipe(left)">
                                      <p:cBhvr>
                                        <p:cTn id="7" dur="500"/>
                                        <p:tgtEl>
                                          <p:spTgt spid="1331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7046"/>
                                        </p:tgtEl>
                                        <p:attrNameLst>
                                          <p:attrName>style.visibility</p:attrName>
                                        </p:attrNameLst>
                                      </p:cBhvr>
                                      <p:to>
                                        <p:strVal val="visible"/>
                                      </p:to>
                                    </p:set>
                                    <p:animEffect transition="in" filter="wipe(left)">
                                      <p:cBhvr>
                                        <p:cTn id="12" dur="500"/>
                                        <p:tgtEl>
                                          <p:spTgt spid="8704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77"/>
                                        </p:tgtEl>
                                        <p:attrNameLst>
                                          <p:attrName>style.visibility</p:attrName>
                                        </p:attrNameLst>
                                      </p:cBhvr>
                                      <p:to>
                                        <p:strVal val="visible"/>
                                      </p:to>
                                    </p:set>
                                    <p:animEffect transition="in" filter="wipe(left)">
                                      <p:cBhvr>
                                        <p:cTn id="17" dur="500"/>
                                        <p:tgtEl>
                                          <p:spTgt spid="8707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7070"/>
                                        </p:tgtEl>
                                        <p:attrNameLst>
                                          <p:attrName>style.visibility</p:attrName>
                                        </p:attrNameLst>
                                      </p:cBhvr>
                                      <p:to>
                                        <p:strVal val="visible"/>
                                      </p:to>
                                    </p:set>
                                    <p:animEffect transition="in" filter="wipe(left)">
                                      <p:cBhvr>
                                        <p:cTn id="22" dur="500"/>
                                        <p:tgtEl>
                                          <p:spTgt spid="8707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500"/>
                                        <p:tgtEl>
                                          <p:spTgt spid="4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7069"/>
                                        </p:tgtEl>
                                        <p:attrNameLst>
                                          <p:attrName>style.visibility</p:attrName>
                                        </p:attrNameLst>
                                      </p:cBhvr>
                                      <p:to>
                                        <p:strVal val="visible"/>
                                      </p:to>
                                    </p:set>
                                    <p:animEffect transition="in" filter="wipe(left)">
                                      <p:cBhvr>
                                        <p:cTn id="32" dur="500"/>
                                        <p:tgtEl>
                                          <p:spTgt spid="87069"/>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7071"/>
                                        </p:tgtEl>
                                        <p:attrNameLst>
                                          <p:attrName>style.visibility</p:attrName>
                                        </p:attrNameLst>
                                      </p:cBhvr>
                                      <p:to>
                                        <p:strVal val="visible"/>
                                      </p:to>
                                    </p:set>
                                    <p:animEffect transition="in" filter="wipe(left)">
                                      <p:cBhvr>
                                        <p:cTn id="42" dur="500"/>
                                        <p:tgtEl>
                                          <p:spTgt spid="8707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wipe(left)">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wipe(left)">
                                      <p:cBhvr>
                                        <p:cTn id="52" dur="500"/>
                                        <p:tgtEl>
                                          <p:spTgt spid="42"/>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87055"/>
                                        </p:tgtEl>
                                        <p:attrNameLst>
                                          <p:attrName>style.visibility</p:attrName>
                                        </p:attrNameLst>
                                      </p:cBhvr>
                                      <p:to>
                                        <p:strVal val="visible"/>
                                      </p:to>
                                    </p:set>
                                    <p:animEffect transition="in" filter="wipe(left)">
                                      <p:cBhvr>
                                        <p:cTn id="57" dur="500"/>
                                        <p:tgtEl>
                                          <p:spTgt spid="8705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wipe(left)">
                                      <p:cBhvr>
                                        <p:cTn id="62" dur="500"/>
                                        <p:tgtEl>
                                          <p:spTgt spid="3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7053"/>
                                        </p:tgtEl>
                                        <p:attrNameLst>
                                          <p:attrName>style.visibility</p:attrName>
                                        </p:attrNameLst>
                                      </p:cBhvr>
                                      <p:to>
                                        <p:strVal val="visible"/>
                                      </p:to>
                                    </p:set>
                                    <p:animEffect transition="in" filter="wipe(left)">
                                      <p:cBhvr>
                                        <p:cTn id="67" dur="500"/>
                                        <p:tgtEl>
                                          <p:spTgt spid="8705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2"/>
                                        </p:tgtEl>
                                        <p:attrNameLst>
                                          <p:attrName>style.visibility</p:attrName>
                                        </p:attrNameLst>
                                      </p:cBhvr>
                                      <p:to>
                                        <p:strVal val="visible"/>
                                      </p:to>
                                    </p:set>
                                    <p:animEffect transition="in" filter="wipe(left)">
                                      <p:cBhvr>
                                        <p:cTn id="72" dur="500"/>
                                        <p:tgtEl>
                                          <p:spTgt spid="2"/>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87054"/>
                                        </p:tgtEl>
                                        <p:attrNameLst>
                                          <p:attrName>style.visibility</p:attrName>
                                        </p:attrNameLst>
                                      </p:cBhvr>
                                      <p:to>
                                        <p:strVal val="visible"/>
                                      </p:to>
                                    </p:set>
                                    <p:animEffect transition="in" filter="wipe(left)">
                                      <p:cBhvr>
                                        <p:cTn id="77" dur="500"/>
                                        <p:tgtEl>
                                          <p:spTgt spid="8705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9"/>
                                        </p:tgtEl>
                                        <p:attrNameLst>
                                          <p:attrName>style.visibility</p:attrName>
                                        </p:attrNameLst>
                                      </p:cBhvr>
                                      <p:to>
                                        <p:strVal val="visible"/>
                                      </p:to>
                                    </p:set>
                                    <p:animEffect transition="in" filter="wipe(left)">
                                      <p:cBhvr>
                                        <p:cTn id="82" dur="500"/>
                                        <p:tgtEl>
                                          <p:spTgt spid="39"/>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wipe(left)">
                                      <p:cBhvr>
                                        <p:cTn id="87" dur="500"/>
                                        <p:tgtEl>
                                          <p:spTgt spid="4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nodeType="clickEffect">
                                  <p:stCondLst>
                                    <p:cond delay="0"/>
                                  </p:stCondLst>
                                  <p:childTnLst>
                                    <p:set>
                                      <p:cBhvr>
                                        <p:cTn id="91" dur="1" fill="hold">
                                          <p:stCondLst>
                                            <p:cond delay="0"/>
                                          </p:stCondLst>
                                        </p:cTn>
                                        <p:tgtEl>
                                          <p:spTgt spid="87063"/>
                                        </p:tgtEl>
                                        <p:attrNameLst>
                                          <p:attrName>style.visibility</p:attrName>
                                        </p:attrNameLst>
                                      </p:cBhvr>
                                      <p:to>
                                        <p:strVal val="visible"/>
                                      </p:to>
                                    </p:set>
                                    <p:animEffect transition="in" filter="wipe(left)">
                                      <p:cBhvr>
                                        <p:cTn id="92" dur="500"/>
                                        <p:tgtEl>
                                          <p:spTgt spid="87063"/>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par>
                    <p:cTn id="98" fill="hold" nodeType="clickPar">
                      <p:stCondLst>
                        <p:cond delay="indefinite"/>
                      </p:stCondLst>
                      <p:childTnLst>
                        <p:par>
                          <p:cTn id="99" fill="hold" nodeType="withGroup">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87061"/>
                                        </p:tgtEl>
                                        <p:attrNameLst>
                                          <p:attrName>style.visibility</p:attrName>
                                        </p:attrNameLst>
                                      </p:cBhvr>
                                      <p:to>
                                        <p:strVal val="visible"/>
                                      </p:to>
                                    </p:set>
                                    <p:animEffect transition="in" filter="wipe(left)">
                                      <p:cBhvr>
                                        <p:cTn id="102" dur="500"/>
                                        <p:tgtEl>
                                          <p:spTgt spid="87061"/>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8" fill="hold" nodeType="clickEffect">
                                  <p:stCondLst>
                                    <p:cond delay="0"/>
                                  </p:stCondLst>
                                  <p:childTnLst>
                                    <p:set>
                                      <p:cBhvr>
                                        <p:cTn id="106" dur="1" fill="hold">
                                          <p:stCondLst>
                                            <p:cond delay="0"/>
                                          </p:stCondLst>
                                        </p:cTn>
                                        <p:tgtEl>
                                          <p:spTgt spid="3"/>
                                        </p:tgtEl>
                                        <p:attrNameLst>
                                          <p:attrName>style.visibility</p:attrName>
                                        </p:attrNameLst>
                                      </p:cBhvr>
                                      <p:to>
                                        <p:strVal val="visible"/>
                                      </p:to>
                                    </p:set>
                                    <p:animEffect transition="in" filter="wipe(left)">
                                      <p:cBhvr>
                                        <p:cTn id="107" dur="500"/>
                                        <p:tgtEl>
                                          <p:spTgt spid="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8" fill="hold" nodeType="clickEffect">
                                  <p:stCondLst>
                                    <p:cond delay="0"/>
                                  </p:stCondLst>
                                  <p:childTnLst>
                                    <p:set>
                                      <p:cBhvr>
                                        <p:cTn id="111" dur="1" fill="hold">
                                          <p:stCondLst>
                                            <p:cond delay="0"/>
                                          </p:stCondLst>
                                        </p:cTn>
                                        <p:tgtEl>
                                          <p:spTgt spid="87062"/>
                                        </p:tgtEl>
                                        <p:attrNameLst>
                                          <p:attrName>style.visibility</p:attrName>
                                        </p:attrNameLst>
                                      </p:cBhvr>
                                      <p:to>
                                        <p:strVal val="visible"/>
                                      </p:to>
                                    </p:set>
                                    <p:animEffect transition="in" filter="wipe(left)">
                                      <p:cBhvr>
                                        <p:cTn id="112" dur="500"/>
                                        <p:tgtEl>
                                          <p:spTgt spid="87062"/>
                                        </p:tgtEl>
                                      </p:cBhvr>
                                    </p:animEffect>
                                  </p:childTnLst>
                                </p:cTn>
                              </p:par>
                            </p:childTnLst>
                          </p:cTn>
                        </p:par>
                      </p:childTnLst>
                    </p:cTn>
                  </p:par>
                  <p:par>
                    <p:cTn id="113" fill="hold" nodeType="clickPar">
                      <p:stCondLst>
                        <p:cond delay="indefinite"/>
                      </p:stCondLst>
                      <p:childTnLst>
                        <p:par>
                          <p:cTn id="114" fill="hold" nodeType="withGroup">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37"/>
                                        </p:tgtEl>
                                        <p:attrNameLst>
                                          <p:attrName>style.visibility</p:attrName>
                                        </p:attrNameLst>
                                      </p:cBhvr>
                                      <p:to>
                                        <p:strVal val="visible"/>
                                      </p:to>
                                    </p:set>
                                    <p:animEffect transition="in" filter="wipe(left)">
                                      <p:cBhvr>
                                        <p:cTn id="117" dur="500"/>
                                        <p:tgtEl>
                                          <p:spTgt spid="37"/>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43"/>
                                        </p:tgtEl>
                                        <p:attrNameLst>
                                          <p:attrName>style.visibility</p:attrName>
                                        </p:attrNameLst>
                                      </p:cBhvr>
                                      <p:to>
                                        <p:strVal val="visible"/>
                                      </p:to>
                                    </p:set>
                                    <p:animEffect transition="in" filter="wipe(left)">
                                      <p:cBhvr>
                                        <p:cTn id="122" dur="500"/>
                                        <p:tgtEl>
                                          <p:spTgt spid="43"/>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87051"/>
                                        </p:tgtEl>
                                        <p:attrNameLst>
                                          <p:attrName>style.visibility</p:attrName>
                                        </p:attrNameLst>
                                      </p:cBhvr>
                                      <p:to>
                                        <p:strVal val="visible"/>
                                      </p:to>
                                    </p:set>
                                    <p:animEffect transition="in" filter="wipe(left)">
                                      <p:cBhvr>
                                        <p:cTn id="127" dur="500"/>
                                        <p:tgtEl>
                                          <p:spTgt spid="87051"/>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nodeType="clickEffect">
                                  <p:stCondLst>
                                    <p:cond delay="0"/>
                                  </p:stCondLst>
                                  <p:childTnLst>
                                    <p:set>
                                      <p:cBhvr>
                                        <p:cTn id="131" dur="1" fill="hold">
                                          <p:stCondLst>
                                            <p:cond delay="0"/>
                                          </p:stCondLst>
                                        </p:cTn>
                                        <p:tgtEl>
                                          <p:spTgt spid="12"/>
                                        </p:tgtEl>
                                        <p:attrNameLst>
                                          <p:attrName>style.visibility</p:attrName>
                                        </p:attrNameLst>
                                      </p:cBhvr>
                                      <p:to>
                                        <p:strVal val="visible"/>
                                      </p:to>
                                    </p:set>
                                    <p:animEffect transition="in" filter="wipe(left)">
                                      <p:cBhvr>
                                        <p:cTn id="132" dur="500"/>
                                        <p:tgtEl>
                                          <p:spTgt spid="12"/>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87047"/>
                                        </p:tgtEl>
                                        <p:attrNameLst>
                                          <p:attrName>style.visibility</p:attrName>
                                        </p:attrNameLst>
                                      </p:cBhvr>
                                      <p:to>
                                        <p:strVal val="visible"/>
                                      </p:to>
                                    </p:set>
                                    <p:animEffect transition="in" filter="wipe(left)">
                                      <p:cBhvr>
                                        <p:cTn id="137" dur="500"/>
                                        <p:tgtEl>
                                          <p:spTgt spid="87047"/>
                                        </p:tgtEl>
                                      </p:cBhvr>
                                    </p:animEffect>
                                  </p:childTnLst>
                                </p:cTn>
                              </p:par>
                            </p:childTnLst>
                          </p:cTn>
                        </p:par>
                      </p:childTnLst>
                    </p:cTn>
                  </p:par>
                  <p:par>
                    <p:cTn id="138" fill="hold" nodeType="clickPar">
                      <p:stCondLst>
                        <p:cond delay="indefinite"/>
                      </p:stCondLst>
                      <p:childTnLst>
                        <p:par>
                          <p:cTn id="139" fill="hold" nodeType="withGroup">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45"/>
                                        </p:tgtEl>
                                        <p:attrNameLst>
                                          <p:attrName>style.visibility</p:attrName>
                                        </p:attrNameLst>
                                      </p:cBhvr>
                                      <p:to>
                                        <p:strVal val="visible"/>
                                      </p:to>
                                    </p:set>
                                    <p:animEffect transition="in" filter="wipe(left)">
                                      <p:cBhvr>
                                        <p:cTn id="142" dur="500"/>
                                        <p:tgtEl>
                                          <p:spTgt spid="45"/>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wipe(left)">
                                      <p:cBhvr>
                                        <p:cTn id="14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2" grpId="0"/>
      <p:bldP spid="87046" grpId="0"/>
      <p:bldP spid="87047" grpId="0"/>
      <p:bldP spid="87051" grpId="0"/>
      <p:bldP spid="87053" grpId="0" animBg="1"/>
      <p:bldP spid="87061" grpId="0" animBg="1"/>
      <p:bldP spid="87069" grpId="0" animBg="1"/>
      <p:bldP spid="87071" grpId="0" animBg="1"/>
      <p:bldP spid="87077" grpId="0"/>
      <p:bldP spid="36" grpId="0"/>
      <p:bldP spid="37" grpId="0"/>
      <p:bldP spid="38" grpId="0"/>
      <p:bldP spid="39" grpId="0"/>
      <p:bldP spid="40" grpId="0"/>
      <p:bldP spid="41" grpId="0"/>
      <p:bldP spid="42" grpId="0"/>
      <p:bldP spid="43" grpId="0"/>
      <p:bldP spid="44" grpId="0"/>
      <p:bldP spid="45" grpId="0"/>
      <p:bldP spid="46"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5"/>
          <p:cNvSpPr txBox="1">
            <a:spLocks noChangeArrowheads="1"/>
          </p:cNvSpPr>
          <p:nvPr/>
        </p:nvSpPr>
        <p:spPr bwMode="auto">
          <a:xfrm>
            <a:off x="607251" y="557642"/>
            <a:ext cx="82153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三、高斯定理</a:t>
            </a:r>
            <a:r>
              <a:rPr lang="zh-CN" altLang="en-US" sz="2800" dirty="0">
                <a:solidFill>
                  <a:srgbClr val="0000FF"/>
                </a:solidFill>
                <a:latin typeface="+mn-lt"/>
                <a:ea typeface="微软雅黑" panose="020B0503020204020204" pitchFamily="34" charset="-122"/>
              </a:rPr>
              <a:t>（</a:t>
            </a:r>
            <a:r>
              <a:rPr lang="en-US" altLang="zh-CN" sz="2800" dirty="0">
                <a:solidFill>
                  <a:srgbClr val="0000FF"/>
                </a:solidFill>
                <a:latin typeface="+mn-lt"/>
                <a:ea typeface="微软雅黑" panose="020B0503020204020204" pitchFamily="34" charset="-122"/>
              </a:rPr>
              <a:t>Gauss theorem</a:t>
            </a:r>
            <a:r>
              <a:rPr lang="zh-CN" altLang="en-US" sz="2800" dirty="0">
                <a:solidFill>
                  <a:srgbClr val="0000FF"/>
                </a:solidFill>
                <a:latin typeface="+mn-lt"/>
                <a:ea typeface="微软雅黑" panose="020B0503020204020204" pitchFamily="34" charset="-122"/>
              </a:rPr>
              <a:t>）</a:t>
            </a:r>
            <a:r>
              <a:rPr lang="zh-CN" altLang="en-US" sz="2800" dirty="0">
                <a:solidFill>
                  <a:srgbClr val="6600CC"/>
                </a:solidFill>
                <a:latin typeface="+mn-lt"/>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35178" name="Text Box 10"/>
              <p:cNvSpPr txBox="1">
                <a:spLocks noChangeArrowheads="1"/>
              </p:cNvSpPr>
              <p:nvPr/>
            </p:nvSpPr>
            <p:spPr bwMode="auto">
              <a:xfrm>
                <a:off x="607251" y="1473768"/>
                <a:ext cx="891222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真空中的静电场中，穿过任何一闭合曲面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，等于该曲面所包围的电荷的代数和的</a:t>
                </a:r>
                <a14:m>
                  <m:oMath xmlns:m="http://schemas.openxmlformats.org/officeDocument/2006/math">
                    <m:sSub>
                      <m:sSubPr>
                        <m:ctrlPr>
                          <a:rPr kumimoji="0" lang="en-US" altLang="zh-CN" sz="2800" i="1" smtClean="0">
                            <a:solidFill>
                              <a:srgbClr val="0000FF"/>
                            </a:solidFill>
                            <a:latin typeface="Cambria Math"/>
                            <a:ea typeface="微软雅黑" panose="020B0503020204020204" pitchFamily="34" charset="-122"/>
                          </a:rPr>
                        </m:ctrlPr>
                      </m:sSubPr>
                      <m:e>
                        <m:r>
                          <a:rPr kumimoji="0" lang="zh-CN" altLang="en-US" sz="2800" i="1" smtClean="0">
                            <a:solidFill>
                              <a:srgbClr val="0000FF"/>
                            </a:solidFill>
                            <a:latin typeface="Cambria Math" panose="02040503050406030204" pitchFamily="18" charset="0"/>
                            <a:ea typeface="微软雅黑" panose="020B0503020204020204" pitchFamily="34" charset="-122"/>
                          </a:rPr>
                          <m:t>𝜀</m:t>
                        </m:r>
                      </m:e>
                      <m:sub>
                        <m:r>
                          <a:rPr kumimoji="0" lang="en-US" altLang="zh-CN" sz="2800" b="0" i="1" smtClean="0">
                            <a:solidFill>
                              <a:srgbClr val="0000FF"/>
                            </a:solidFill>
                            <a:latin typeface="Cambria Math" panose="02040503050406030204" pitchFamily="18" charset="0"/>
                            <a:ea typeface="微软雅黑" panose="020B0503020204020204" pitchFamily="34" charset="-122"/>
                          </a:rPr>
                          <m:t>0</m:t>
                        </m:r>
                      </m:sub>
                    </m:sSub>
                  </m:oMath>
                </a14:m>
                <a:r>
                  <a:rPr kumimoji="0" lang="zh-CN" altLang="en-US" sz="2800" dirty="0">
                    <a:solidFill>
                      <a:srgbClr val="0000FF"/>
                    </a:solidFill>
                    <a:latin typeface="+mn-lt"/>
                    <a:ea typeface="微软雅黑" panose="020B0503020204020204" pitchFamily="34" charset="-122"/>
                  </a:rPr>
                  <a:t>分之一倍。</a:t>
                </a:r>
                <a:endParaRPr lang="zh-CN" altLang="en-US" sz="2800" dirty="0">
                  <a:solidFill>
                    <a:srgbClr val="0000FF"/>
                  </a:solidFill>
                  <a:latin typeface="+mn-lt"/>
                  <a:ea typeface="微软雅黑" panose="020B0503020204020204" pitchFamily="34" charset="-122"/>
                </a:endParaRPr>
              </a:p>
            </p:txBody>
          </p:sp>
        </mc:Choice>
        <mc:Fallback xmlns="">
          <p:sp>
            <p:nvSpPr>
              <p:cNvPr id="135178" name="Text Box 10"/>
              <p:cNvSpPr txBox="1">
                <a:spLocks noRot="1" noChangeAspect="1" noMove="1" noResize="1" noEditPoints="1" noAdjustHandles="1" noChangeArrowheads="1" noChangeShapeType="1" noTextEdit="1"/>
              </p:cNvSpPr>
              <p:nvPr/>
            </p:nvSpPr>
            <p:spPr bwMode="auto">
              <a:xfrm>
                <a:off x="607251" y="1473768"/>
                <a:ext cx="8912225" cy="954088"/>
              </a:xfrm>
              <a:prstGeom prst="rect">
                <a:avLst/>
              </a:prstGeom>
              <a:blipFill>
                <a:blip r:embed="rId3"/>
                <a:stretch>
                  <a:fillRect l="-1436" t="-7051" r="-533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32" name="Text Box 12"/>
          <p:cNvSpPr txBox="1">
            <a:spLocks noChangeArrowheads="1"/>
          </p:cNvSpPr>
          <p:nvPr/>
        </p:nvSpPr>
        <p:spPr bwMode="auto">
          <a:xfrm>
            <a:off x="607251" y="2848542"/>
            <a:ext cx="21431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数学表达式</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81934" name="Text Box 14"/>
              <p:cNvSpPr txBox="1">
                <a:spLocks noChangeArrowheads="1"/>
              </p:cNvSpPr>
              <p:nvPr/>
            </p:nvSpPr>
            <p:spPr bwMode="auto">
              <a:xfrm>
                <a:off x="607251" y="4689171"/>
                <a:ext cx="46482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闭合曲面</a:t>
                </a:r>
                <a14:m>
                  <m:oMath xmlns:m="http://schemas.openxmlformats.org/officeDocument/2006/math">
                    <m:r>
                      <m:rPr>
                        <m:brk m:alnAt="23"/>
                      </m:rP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叫做</a:t>
                </a:r>
                <a:r>
                  <a:rPr kumimoji="0" lang="zh-CN" altLang="en-US" sz="2800" dirty="0">
                    <a:solidFill>
                      <a:srgbClr val="FF0000"/>
                    </a:solidFill>
                    <a:latin typeface="+mn-lt"/>
                    <a:ea typeface="微软雅黑" panose="020B0503020204020204" pitchFamily="34" charset="-122"/>
                  </a:rPr>
                  <a:t>高斯面</a:t>
                </a:r>
                <a:r>
                  <a:rPr kumimoji="0" lang="zh-CN" altLang="en-US" sz="2800" dirty="0">
                    <a:solidFill>
                      <a:srgbClr val="0000FF"/>
                    </a:solidFill>
                    <a:ea typeface="微软雅黑" panose="020B0503020204020204" pitchFamily="34" charset="-122"/>
                  </a:rPr>
                  <a:t>。</a:t>
                </a:r>
                <a:r>
                  <a:rPr kumimoji="0" lang="zh-CN" altLang="en-US" sz="2800" dirty="0">
                    <a:solidFill>
                      <a:srgbClr val="0000FF"/>
                    </a:solidFill>
                    <a:latin typeface="+mn-lt"/>
                    <a:ea typeface="微软雅黑" panose="020B0503020204020204" pitchFamily="34" charset="-122"/>
                  </a:rPr>
                  <a:t> </a:t>
                </a:r>
              </a:p>
            </p:txBody>
          </p:sp>
        </mc:Choice>
        <mc:Fallback xmlns="">
          <p:sp>
            <p:nvSpPr>
              <p:cNvPr id="81934" name="Text Box 14"/>
              <p:cNvSpPr txBox="1">
                <a:spLocks noRot="1" noChangeAspect="1" noMove="1" noResize="1" noEditPoints="1" noAdjustHandles="1" noChangeArrowheads="1" noChangeShapeType="1" noTextEdit="1"/>
              </p:cNvSpPr>
              <p:nvPr/>
            </p:nvSpPr>
            <p:spPr bwMode="auto">
              <a:xfrm>
                <a:off x="607251" y="4689171"/>
                <a:ext cx="4648200" cy="519113"/>
              </a:xfrm>
              <a:prstGeom prst="rect">
                <a:avLst/>
              </a:prstGeom>
              <a:blipFill>
                <a:blip r:embed="rId4"/>
                <a:stretch>
                  <a:fillRect l="-2756" t="-11765"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35" name="Text Box 15"/>
          <p:cNvSpPr txBox="1">
            <a:spLocks noChangeArrowheads="1"/>
          </p:cNvSpPr>
          <p:nvPr/>
        </p:nvSpPr>
        <p:spPr bwMode="auto">
          <a:xfrm>
            <a:off x="607251" y="5264245"/>
            <a:ext cx="1657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证明 </a:t>
            </a:r>
            <a:r>
              <a:rPr lang="en-US" altLang="zh-CN" sz="2800" dirty="0">
                <a:solidFill>
                  <a:srgbClr val="0000FF"/>
                </a:solidFill>
                <a:latin typeface="+mn-lt"/>
                <a:ea typeface="微软雅黑" panose="020B0503020204020204" pitchFamily="34" charset="-122"/>
              </a:rPr>
              <a:t>:</a:t>
            </a:r>
          </a:p>
        </p:txBody>
      </p:sp>
      <p:sp>
        <p:nvSpPr>
          <p:cNvPr id="81936" name="Text Box 16"/>
          <p:cNvSpPr txBox="1">
            <a:spLocks noChangeArrowheads="1"/>
          </p:cNvSpPr>
          <p:nvPr/>
        </p:nvSpPr>
        <p:spPr bwMode="auto">
          <a:xfrm>
            <a:off x="1481962" y="5783358"/>
            <a:ext cx="78506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zh-CN" altLang="en-US" sz="2800" dirty="0">
                <a:solidFill>
                  <a:srgbClr val="0000FF"/>
                </a:solidFill>
                <a:latin typeface="+mn-lt"/>
                <a:ea typeface="微软雅黑" panose="020B0503020204020204" pitchFamily="34" charset="-122"/>
              </a:rPr>
              <a:t>可用库仑定律和叠加原理证明，分四个步骤。</a:t>
            </a:r>
          </a:p>
        </p:txBody>
      </p:sp>
      <mc:AlternateContent xmlns:mc="http://schemas.openxmlformats.org/markup-compatibility/2006" xmlns:a14="http://schemas.microsoft.com/office/drawing/2010/main">
        <mc:Choice Requires="a14">
          <p:sp>
            <p:nvSpPr>
              <p:cNvPr id="11" name="矩形 10"/>
              <p:cNvSpPr/>
              <p:nvPr/>
            </p:nvSpPr>
            <p:spPr>
              <a:xfrm>
                <a:off x="2722914" y="2576756"/>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FF0000"/>
                              </a:solidFill>
                              <a:latin typeface="Cambria Math"/>
                              <a:ea typeface="Cambria Math" panose="02040503050406030204" pitchFamily="18" charset="0"/>
                            </a:rPr>
                          </m:ctrlPr>
                        </m:naryPr>
                        <m:sub>
                          <m:r>
                            <a:rPr lang="en-US" altLang="zh-CN" sz="2800" b="0" i="1" smtClean="0">
                              <a:solidFill>
                                <a:srgbClr val="FF0000"/>
                              </a:solidFill>
                              <a:latin typeface="Cambria Math" panose="02040503050406030204" pitchFamily="18" charset="0"/>
                              <a:ea typeface="Cambria Math" panose="02040503050406030204" pitchFamily="18" charset="0"/>
                            </a:rPr>
                            <m:t>𝑖𝑛𝑠𝑖𝑑𝑒</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𝑖</m:t>
                          </m:r>
                        </m:sub>
                        <m:sup/>
                        <m:e>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𝑞</m:t>
                              </m:r>
                            </m:e>
                            <m:sub>
                              <m:r>
                                <a:rPr lang="en-US" altLang="zh-CN" sz="2800" i="1">
                                  <a:solidFill>
                                    <a:srgbClr val="FF0000"/>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FF0000"/>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722914" y="2576756"/>
                <a:ext cx="4680897" cy="11708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722914" y="3644203"/>
                <a:ext cx="4205638" cy="1001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𝜙</m:t>
                          </m:r>
                        </m:e>
                        <m:sub>
                          <m:r>
                            <a:rPr lang="en-US" altLang="zh-CN" sz="2800" i="1">
                              <a:solidFill>
                                <a:srgbClr val="FF0000"/>
                              </a:solidFill>
                              <a:latin typeface="Cambria Math" panose="02040503050406030204" pitchFamily="18" charset="0"/>
                              <a:ea typeface="Cambria Math" panose="02040503050406030204" pitchFamily="18" charset="0"/>
                            </a:rPr>
                            <m:t>𝑒</m:t>
                          </m:r>
                        </m:sub>
                      </m:sSub>
                      <m:r>
                        <a:rPr lang="en-US" altLang="zh-CN" sz="2800" b="0" i="1" smtClean="0">
                          <a:solidFill>
                            <a:srgbClr val="FF0000"/>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FF0000"/>
                              </a:solidFill>
                              <a:latin typeface="Cambria Math"/>
                              <a:ea typeface="Cambria Math" panose="02040503050406030204" pitchFamily="18" charset="0"/>
                            </a:rPr>
                          </m:ctrlPr>
                        </m:naryPr>
                        <m:sub>
                          <m:r>
                            <m:rPr>
                              <m:brk m:alnAt="23"/>
                            </m:rPr>
                            <a:rPr lang="en-US" altLang="zh-CN" sz="2800" i="1">
                              <a:solidFill>
                                <a:srgbClr val="FF0000"/>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𝐸</m:t>
                              </m:r>
                            </m:e>
                          </m:acc>
                          <m:r>
                            <a:rPr lang="zh-CN" altLang="en-US"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i="1">
                                  <a:solidFill>
                                    <a:srgbClr val="FF0000"/>
                                  </a:solidFill>
                                  <a:latin typeface="Cambria Math" panose="02040503050406030204" pitchFamily="18" charset="0"/>
                                  <a:ea typeface="Cambria Math" panose="02040503050406030204" pitchFamily="18" charset="0"/>
                                </a:rPr>
                                <m:t>𝑆</m:t>
                              </m:r>
                            </m:e>
                          </m:acc>
                        </m:e>
                      </m:nary>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1</m:t>
                          </m:r>
                        </m:num>
                        <m:den>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nary>
                        <m:naryPr>
                          <m:supHide m:val="on"/>
                          <m:ctrlPr>
                            <a:rPr lang="en-US" altLang="zh-CN" sz="2800" i="1" smtClean="0">
                              <a:solidFill>
                                <a:srgbClr val="FF0000"/>
                              </a:solidFill>
                              <a:latin typeface="Cambria Math"/>
                              <a:ea typeface="Cambria Math" panose="02040503050406030204" pitchFamily="18" charset="0"/>
                            </a:rPr>
                          </m:ctrlPr>
                        </m:naryPr>
                        <m:sub>
                          <m:r>
                            <m:rPr>
                              <m:brk m:alnAt="23"/>
                            </m:rPr>
                            <a:rPr lang="en-US" altLang="zh-CN" sz="2800" b="0" i="1" smtClean="0">
                              <a:solidFill>
                                <a:srgbClr val="FF0000"/>
                              </a:solidFill>
                              <a:latin typeface="Cambria Math" panose="02040503050406030204" pitchFamily="18" charset="0"/>
                              <a:ea typeface="Cambria Math" panose="02040503050406030204" pitchFamily="18" charset="0"/>
                            </a:rPr>
                            <m:t>𝑉</m:t>
                          </m:r>
                        </m:sub>
                        <m:sup/>
                        <m:e>
                          <m:r>
                            <a:rPr lang="zh-CN" altLang="en-US" sz="2800" i="1" smtClean="0">
                              <a:solidFill>
                                <a:srgbClr val="FF0000"/>
                              </a:solidFill>
                              <a:latin typeface="Cambria Math" panose="02040503050406030204" pitchFamily="18" charset="0"/>
                              <a:ea typeface="Cambria Math" panose="02040503050406030204" pitchFamily="18" charset="0"/>
                            </a:rPr>
                            <m:t>𝜌</m:t>
                          </m:r>
                          <m:r>
                            <a:rPr lang="en-US" altLang="zh-CN" sz="2800" b="0" i="1" smtClean="0">
                              <a:solidFill>
                                <a:srgbClr val="FF0000"/>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FF0000"/>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722914" y="3644203"/>
                <a:ext cx="4205638" cy="1001300"/>
              </a:xfrm>
              <a:prstGeom prst="rect">
                <a:avLst/>
              </a:prstGeom>
              <a:blipFill>
                <a:blip r:embed="rId6"/>
                <a:stretch>
                  <a:fillRect/>
                </a:stretch>
              </a:blipFill>
            </p:spPr>
            <p:txBody>
              <a:bodyPr/>
              <a:lstStyle/>
              <a:p>
                <a:r>
                  <a:rPr lang="zh-CN" altLang="en-US">
                    <a:noFill/>
                  </a:rPr>
                  <a:t> </a:t>
                </a:r>
              </a:p>
            </p:txBody>
          </p:sp>
        </mc:Fallback>
      </mc:AlternateContent>
      <p:sp>
        <p:nvSpPr>
          <p:cNvPr id="10" name="Text Box 33"/>
          <p:cNvSpPr txBox="1">
            <a:spLocks noChangeArrowheads="1"/>
          </p:cNvSpPr>
          <p:nvPr/>
        </p:nvSpPr>
        <p:spPr bwMode="auto">
          <a:xfrm>
            <a:off x="7403811" y="2862594"/>
            <a:ext cx="19288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buClrTx/>
              <a:buSzTx/>
              <a:buFontTx/>
              <a:buNone/>
              <a:defRPr kumimoji="0" sz="2800">
                <a:solidFill>
                  <a:srgbClr val="0000FF"/>
                </a:solidFill>
                <a:latin typeface="+mn-lt"/>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点电荷系</a:t>
            </a:r>
          </a:p>
        </p:txBody>
      </p:sp>
      <p:sp>
        <p:nvSpPr>
          <p:cNvPr id="12" name="Text Box 34"/>
          <p:cNvSpPr txBox="1">
            <a:spLocks noChangeArrowheads="1"/>
          </p:cNvSpPr>
          <p:nvPr/>
        </p:nvSpPr>
        <p:spPr bwMode="auto">
          <a:xfrm>
            <a:off x="7403811" y="3789122"/>
            <a:ext cx="2895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buClrTx/>
              <a:buSzTx/>
              <a:buFontTx/>
              <a:buNone/>
              <a:defRPr kumimoji="0" sz="2800">
                <a:solidFill>
                  <a:srgbClr val="0000FF"/>
                </a:solidFill>
                <a:latin typeface="+mn-lt"/>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连续分布带电体</a:t>
            </a:r>
          </a:p>
        </p:txBody>
      </p:sp>
    </p:spTree>
    <p:extLst>
      <p:ext uri="{BB962C8B-B14F-4D97-AF65-F5344CB8AC3E}">
        <p14:creationId xmlns:p14="http://schemas.microsoft.com/office/powerpoint/2010/main" val="408734900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5170"/>
                                        </p:tgtEl>
                                        <p:attrNameLst>
                                          <p:attrName>style.visibility</p:attrName>
                                        </p:attrNameLst>
                                      </p:cBhvr>
                                      <p:to>
                                        <p:strVal val="visible"/>
                                      </p:to>
                                    </p:set>
                                    <p:animEffect transition="in" filter="wipe(left)">
                                      <p:cBhvr>
                                        <p:cTn id="7" dur="500"/>
                                        <p:tgtEl>
                                          <p:spTgt spid="13517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5178"/>
                                        </p:tgtEl>
                                        <p:attrNameLst>
                                          <p:attrName>style.visibility</p:attrName>
                                        </p:attrNameLst>
                                      </p:cBhvr>
                                      <p:to>
                                        <p:strVal val="visible"/>
                                      </p:to>
                                    </p:set>
                                    <p:animEffect transition="in" filter="wipe(left)">
                                      <p:cBhvr>
                                        <p:cTn id="12" dur="500"/>
                                        <p:tgtEl>
                                          <p:spTgt spid="1351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32"/>
                                        </p:tgtEl>
                                        <p:attrNameLst>
                                          <p:attrName>style.visibility</p:attrName>
                                        </p:attrNameLst>
                                      </p:cBhvr>
                                      <p:to>
                                        <p:strVal val="visible"/>
                                      </p:to>
                                    </p:set>
                                    <p:animEffect transition="in" filter="wipe(left)">
                                      <p:cBhvr>
                                        <p:cTn id="17" dur="500"/>
                                        <p:tgtEl>
                                          <p:spTgt spid="8193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1"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1"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934"/>
                                        </p:tgtEl>
                                        <p:attrNameLst>
                                          <p:attrName>style.visibility</p:attrName>
                                        </p:attrNameLst>
                                      </p:cBhvr>
                                      <p:to>
                                        <p:strVal val="visible"/>
                                      </p:to>
                                    </p:set>
                                    <p:animEffect transition="in" filter="wipe(left)">
                                      <p:cBhvr>
                                        <p:cTn id="42" dur="500"/>
                                        <p:tgtEl>
                                          <p:spTgt spid="819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1935"/>
                                        </p:tgtEl>
                                        <p:attrNameLst>
                                          <p:attrName>style.visibility</p:attrName>
                                        </p:attrNameLst>
                                      </p:cBhvr>
                                      <p:to>
                                        <p:strVal val="visible"/>
                                      </p:to>
                                    </p:set>
                                    <p:animEffect transition="in" filter="wipe(left)">
                                      <p:cBhvr>
                                        <p:cTn id="47" dur="500"/>
                                        <p:tgtEl>
                                          <p:spTgt spid="8193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81936"/>
                                        </p:tgtEl>
                                        <p:attrNameLst>
                                          <p:attrName>style.visibility</p:attrName>
                                        </p:attrNameLst>
                                      </p:cBhvr>
                                      <p:to>
                                        <p:strVal val="visible"/>
                                      </p:to>
                                    </p:set>
                                    <p:animEffect transition="in" filter="wipe(left)">
                                      <p:cBhvr>
                                        <p:cTn id="52" dur="500"/>
                                        <p:tgtEl>
                                          <p:spTgt spid="819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0" grpId="0"/>
      <p:bldP spid="135178" grpId="0"/>
      <p:bldP spid="81932" grpId="0"/>
      <p:bldP spid="81934" grpId="0"/>
      <p:bldP spid="81935" grpId="0"/>
      <p:bldP spid="81936" grpId="0"/>
      <p:bldP spid="11" grpId="0"/>
      <p:bldP spid="9" grpId="0"/>
      <p:bldP spid="10" grpId="1"/>
      <p:bldP spid="12"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7327747" y="3061934"/>
              <a:ext cx="4859018"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电荷  库仑定律</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Text Box 5"/>
          <p:cNvSpPr txBox="1">
            <a:spLocks noChangeArrowheads="1"/>
          </p:cNvSpPr>
          <p:nvPr/>
        </p:nvSpPr>
        <p:spPr bwMode="auto">
          <a:xfrm>
            <a:off x="613614"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mc:AlternateContent xmlns:mc="http://schemas.openxmlformats.org/markup-compatibility/2006" xmlns:a14="http://schemas.microsoft.com/office/drawing/2010/main">
        <mc:Choice Requires="a14">
          <p:sp>
            <p:nvSpPr>
              <p:cNvPr id="137245" name="Text Box 7"/>
              <p:cNvSpPr txBox="1">
                <a:spLocks noChangeArrowheads="1"/>
              </p:cNvSpPr>
              <p:nvPr/>
            </p:nvSpPr>
            <p:spPr bwMode="auto">
              <a:xfrm>
                <a:off x="613614" y="1084416"/>
                <a:ext cx="897413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en-US" altLang="zh-CN" sz="2800" dirty="0">
                    <a:solidFill>
                      <a:srgbClr val="0000FF"/>
                    </a:solidFill>
                    <a:latin typeface="+mn-lt"/>
                    <a:ea typeface="微软雅黑" panose="020B0503020204020204" pitchFamily="34" charset="-122"/>
                  </a:rPr>
                  <a:t>1</a:t>
                </a:r>
                <a:r>
                  <a:rPr kumimoji="0" lang="zh-CN" altLang="en-US" sz="2800" dirty="0">
                    <a:solidFill>
                      <a:srgbClr val="0000FF"/>
                    </a:solidFill>
                    <a:latin typeface="+mn-lt"/>
                    <a:ea typeface="微软雅黑" panose="020B0503020204020204" pitchFamily="34" charset="-122"/>
                  </a:rPr>
                  <a:t>、证明穿过包围点电荷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的同心球面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 </a:t>
                </a:r>
                <a:endParaRPr lang="zh-CN" altLang="en-US" sz="2800" dirty="0">
                  <a:solidFill>
                    <a:srgbClr val="0000FF"/>
                  </a:solidFill>
                  <a:latin typeface="+mn-lt"/>
                  <a:ea typeface="微软雅黑" panose="020B0503020204020204" pitchFamily="34" charset="-122"/>
                </a:endParaRPr>
              </a:p>
            </p:txBody>
          </p:sp>
        </mc:Choice>
        <mc:Fallback xmlns="">
          <p:sp>
            <p:nvSpPr>
              <p:cNvPr id="137245" name="Text Box 7"/>
              <p:cNvSpPr txBox="1">
                <a:spLocks noRot="1" noChangeAspect="1" noMove="1" noResize="1" noEditPoints="1" noAdjustHandles="1" noChangeArrowheads="1" noChangeShapeType="1" noTextEdit="1"/>
              </p:cNvSpPr>
              <p:nvPr/>
            </p:nvSpPr>
            <p:spPr bwMode="auto">
              <a:xfrm>
                <a:off x="613614" y="1084416"/>
                <a:ext cx="8974138" cy="523875"/>
              </a:xfrm>
              <a:prstGeom prst="rect">
                <a:avLst/>
              </a:prstGeom>
              <a:blipFill>
                <a:blip r:embed="rId3"/>
                <a:stretch>
                  <a:fillRect l="-142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2956" name="Text Box 12"/>
          <p:cNvSpPr txBox="1">
            <a:spLocks noChangeArrowheads="1"/>
          </p:cNvSpPr>
          <p:nvPr/>
        </p:nvSpPr>
        <p:spPr bwMode="auto">
          <a:xfrm>
            <a:off x="613614" y="1651870"/>
            <a:ext cx="898684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球面上各点的场强方向与其径向相同。球面上各点的场强大小由库仑定律给出。</a:t>
            </a:r>
          </a:p>
        </p:txBody>
      </p:sp>
      <mc:AlternateContent xmlns:mc="http://schemas.openxmlformats.org/markup-compatibility/2006" xmlns:a14="http://schemas.microsoft.com/office/drawing/2010/main">
        <mc:Choice Requires="a14">
          <p:sp>
            <p:nvSpPr>
              <p:cNvPr id="137243" name="Text Box 24"/>
              <p:cNvSpPr txBox="1">
                <a:spLocks noChangeArrowheads="1"/>
              </p:cNvSpPr>
              <p:nvPr/>
            </p:nvSpPr>
            <p:spPr bwMode="auto">
              <a:xfrm>
                <a:off x="613614" y="5497741"/>
                <a:ext cx="9517065" cy="95408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此结果与球面的半径无关。即通过各球面的电场线总条数相等。从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发出的电场线连续的延伸到无穷远。</a:t>
                </a:r>
                <a:endParaRPr lang="zh-CN" altLang="en-US" sz="2800" dirty="0">
                  <a:solidFill>
                    <a:srgbClr val="0000FF"/>
                  </a:solidFill>
                  <a:latin typeface="+mn-lt"/>
                  <a:ea typeface="微软雅黑" panose="020B0503020204020204" pitchFamily="34" charset="-122"/>
                </a:endParaRPr>
              </a:p>
            </p:txBody>
          </p:sp>
        </mc:Choice>
        <mc:Fallback xmlns="">
          <p:sp>
            <p:nvSpPr>
              <p:cNvPr id="137243" name="Text Box 24"/>
              <p:cNvSpPr txBox="1">
                <a:spLocks noRot="1" noChangeAspect="1" noMove="1" noResize="1" noEditPoints="1" noAdjustHandles="1" noChangeArrowheads="1" noChangeShapeType="1" noTextEdit="1"/>
              </p:cNvSpPr>
              <p:nvPr/>
            </p:nvSpPr>
            <p:spPr bwMode="auto">
              <a:xfrm>
                <a:off x="613614" y="5497741"/>
                <a:ext cx="9517065" cy="954087"/>
              </a:xfrm>
              <a:prstGeom prst="rect">
                <a:avLst/>
              </a:prstGeom>
              <a:blipFill>
                <a:blip r:embed="rId4"/>
                <a:stretch>
                  <a:fillRect l="-1345" t="-7051" r="-128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37241" name="Oval 98"/>
          <p:cNvSpPr>
            <a:spLocks noChangeArrowheads="1"/>
          </p:cNvSpPr>
          <p:nvPr/>
        </p:nvSpPr>
        <p:spPr bwMode="auto">
          <a:xfrm>
            <a:off x="6686814" y="3082361"/>
            <a:ext cx="2286000" cy="2209800"/>
          </a:xfrm>
          <a:prstGeom prst="ellipse">
            <a:avLst/>
          </a:prstGeom>
          <a:gradFill rotWithShape="1">
            <a:gsLst>
              <a:gs pos="0">
                <a:srgbClr val="FFCC00"/>
              </a:gs>
              <a:gs pos="100000">
                <a:srgbClr val="987A00"/>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42" name="Line 99"/>
          <p:cNvSpPr>
            <a:spLocks noChangeShapeType="1"/>
          </p:cNvSpPr>
          <p:nvPr/>
        </p:nvSpPr>
        <p:spPr bwMode="auto">
          <a:xfrm>
            <a:off x="7982214" y="4225361"/>
            <a:ext cx="914400" cy="30480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p:grpSp>
        <p:nvGrpSpPr>
          <p:cNvPr id="137231" name="Group 100"/>
          <p:cNvGrpSpPr>
            <a:grpSpLocks/>
          </p:cNvGrpSpPr>
          <p:nvPr/>
        </p:nvGrpSpPr>
        <p:grpSpPr bwMode="auto">
          <a:xfrm>
            <a:off x="7617089" y="3757048"/>
            <a:ext cx="457200" cy="708025"/>
            <a:chOff x="4224" y="2710"/>
            <a:chExt cx="288" cy="446"/>
          </a:xfrm>
        </p:grpSpPr>
        <p:sp>
          <p:nvSpPr>
            <p:cNvPr id="137238" name="Oval 101"/>
            <p:cNvSpPr>
              <a:spLocks noChangeArrowheads="1"/>
            </p:cNvSpPr>
            <p:nvPr/>
          </p:nvSpPr>
          <p:spPr bwMode="auto">
            <a:xfrm>
              <a:off x="4272" y="2853"/>
              <a:ext cx="192" cy="192"/>
            </a:xfrm>
            <a:prstGeom prst="ellipse">
              <a:avLst/>
            </a:prstGeom>
            <a:solidFill>
              <a:srgbClr val="CC33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39" name="Rectangle 102"/>
            <p:cNvSpPr>
              <a:spLocks noChangeArrowheads="1"/>
            </p:cNvSpPr>
            <p:nvPr/>
          </p:nvSpPr>
          <p:spPr bwMode="auto">
            <a:xfrm>
              <a:off x="4224" y="2710"/>
              <a:ext cx="28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4000" dirty="0">
                  <a:solidFill>
                    <a:srgbClr val="0000FF"/>
                  </a:solidFill>
                  <a:latin typeface="+mn-lt"/>
                  <a:ea typeface="微软雅黑" panose="020B0503020204020204" pitchFamily="34" charset="-122"/>
                </a:rPr>
                <a:t>+</a:t>
              </a:r>
            </a:p>
          </p:txBody>
        </p:sp>
      </p:grpSp>
      <p:sp>
        <p:nvSpPr>
          <p:cNvPr id="137232" name="Oval 105"/>
          <p:cNvSpPr>
            <a:spLocks noChangeArrowheads="1"/>
          </p:cNvSpPr>
          <p:nvPr/>
        </p:nvSpPr>
        <p:spPr bwMode="auto">
          <a:xfrm rot="2040000">
            <a:off x="8217164" y="3364936"/>
            <a:ext cx="520700" cy="217488"/>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37233" name="Line 106"/>
          <p:cNvSpPr>
            <a:spLocks noChangeShapeType="1"/>
          </p:cNvSpPr>
          <p:nvPr/>
        </p:nvSpPr>
        <p:spPr bwMode="auto">
          <a:xfrm flipV="1">
            <a:off x="8472752" y="2429898"/>
            <a:ext cx="762000" cy="990600"/>
          </a:xfrm>
          <a:prstGeom prst="line">
            <a:avLst/>
          </a:prstGeom>
          <a:noFill/>
          <a:ln w="28575">
            <a:solidFill>
              <a:srgbClr val="0000FF"/>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p:sp>
        <p:nvSpPr>
          <p:cNvPr id="137234" name="Line 107"/>
          <p:cNvSpPr>
            <a:spLocks noChangeShapeType="1"/>
          </p:cNvSpPr>
          <p:nvPr/>
        </p:nvSpPr>
        <p:spPr bwMode="auto">
          <a:xfrm flipV="1">
            <a:off x="8515614" y="2853761"/>
            <a:ext cx="457200" cy="609600"/>
          </a:xfrm>
          <a:prstGeom prst="line">
            <a:avLst/>
          </a:prstGeom>
          <a:noFill/>
          <a:ln w="34925">
            <a:solidFill>
              <a:srgbClr val="FF0000"/>
            </a:solidFill>
            <a:round/>
            <a:headEnd type="none" w="sm" len="sm"/>
            <a:tailEnd type="stealth" w="med" len="lg"/>
          </a:ln>
          <a:extLst>
            <a:ext uri="{909E8E84-426E-40DD-AFC4-6F175D3DCCD1}">
              <a14:hiddenFill xmlns:a14="http://schemas.microsoft.com/office/drawing/2010/main">
                <a:noFill/>
              </a14:hiddenFill>
            </a:ext>
          </a:extLst>
        </p:spPr>
        <p:txBody>
          <a:bodyPr/>
          <a:lstStyle/>
          <a:p>
            <a:pPr algn="just"/>
            <a:endParaRPr lang="zh-CN" altLang="en-US"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矩形 33"/>
              <p:cNvSpPr/>
              <p:nvPr/>
            </p:nvSpPr>
            <p:spPr>
              <a:xfrm>
                <a:off x="613614" y="2701627"/>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34" name="矩形 33"/>
              <p:cNvSpPr>
                <a:spLocks noRot="1" noChangeAspect="1" noMove="1" noResize="1" noEditPoints="1" noAdjustHandles="1" noChangeArrowheads="1" noChangeShapeType="1" noTextEdit="1"/>
              </p:cNvSpPr>
              <p:nvPr/>
            </p:nvSpPr>
            <p:spPr>
              <a:xfrm>
                <a:off x="613614" y="2701627"/>
                <a:ext cx="2284343" cy="5783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582913" y="2719791"/>
                <a:ext cx="12820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𝐸𝑑𝑆</m:t>
                      </m:r>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2582913" y="2719791"/>
                <a:ext cx="128208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3728482" y="2503303"/>
                <a:ext cx="2277547"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rPr>
                        <m:t>𝑑𝑆</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3728482" y="2503303"/>
                <a:ext cx="2277547" cy="97494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613614" y="3521525"/>
                <a:ext cx="207120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613614" y="3521525"/>
                <a:ext cx="2071208" cy="976165"/>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509350" y="3512787"/>
                <a:ext cx="2584234"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i="1">
                              <a:solidFill>
                                <a:srgbClr val="0000FF"/>
                              </a:solidFill>
                              <a:latin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509350" y="3512787"/>
                <a:ext cx="2584234" cy="9761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112441" y="4495656"/>
                <a:ext cx="2524409"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nary>
                        <m:naryPr>
                          <m:chr m:val="∮"/>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112441" y="4495656"/>
                <a:ext cx="2524409" cy="976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3481158" y="4568369"/>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3481158" y="4568369"/>
                <a:ext cx="975908" cy="90345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9115688" y="894627"/>
                <a:ext cx="608436"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9115688" y="894627"/>
                <a:ext cx="608436" cy="903452"/>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570633" y="3041538"/>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𝑑</m:t>
                      </m:r>
                      <m:acc>
                        <m:accPr>
                          <m:chr m:val="⃑"/>
                          <m:ctrlPr>
                            <a:rPr lang="en-US" altLang="zh-CN" sz="2800" i="1">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FF0000"/>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8570633" y="3041538"/>
                <a:ext cx="701602" cy="57830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8635355" y="2260523"/>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8635355" y="2260523"/>
                <a:ext cx="522515" cy="57547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069630" y="4344750"/>
                <a:ext cx="4618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069630" y="4344750"/>
                <a:ext cx="46185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7289040" y="3786487"/>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7289040" y="3786487"/>
                <a:ext cx="488916"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2069525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7218"/>
                                        </p:tgtEl>
                                        <p:attrNameLst>
                                          <p:attrName>style.visibility</p:attrName>
                                        </p:attrNameLst>
                                      </p:cBhvr>
                                      <p:to>
                                        <p:strVal val="visible"/>
                                      </p:to>
                                    </p:set>
                                    <p:animEffect transition="in" filter="wipe(left)">
                                      <p:cBhvr>
                                        <p:cTn id="7" dur="500"/>
                                        <p:tgtEl>
                                          <p:spTgt spid="1372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7245"/>
                                        </p:tgtEl>
                                        <p:attrNameLst>
                                          <p:attrName>style.visibility</p:attrName>
                                        </p:attrNameLst>
                                      </p:cBhvr>
                                      <p:to>
                                        <p:strVal val="visible"/>
                                      </p:to>
                                    </p:set>
                                    <p:animEffect transition="in" filter="wipe(left)">
                                      <p:cBhvr>
                                        <p:cTn id="12" dur="500"/>
                                        <p:tgtEl>
                                          <p:spTgt spid="13724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wipe(left)">
                                      <p:cBhvr>
                                        <p:cTn id="17" dur="500"/>
                                        <p:tgtEl>
                                          <p:spTgt spid="4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7241"/>
                                        </p:tgtEl>
                                        <p:attrNameLst>
                                          <p:attrName>style.visibility</p:attrName>
                                        </p:attrNameLst>
                                      </p:cBhvr>
                                      <p:to>
                                        <p:strVal val="visible"/>
                                      </p:to>
                                    </p:set>
                                    <p:animEffect transition="in" filter="wipe(left)">
                                      <p:cBhvr>
                                        <p:cTn id="22" dur="500"/>
                                        <p:tgtEl>
                                          <p:spTgt spid="13724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137231"/>
                                        </p:tgtEl>
                                        <p:attrNameLst>
                                          <p:attrName>style.visibility</p:attrName>
                                        </p:attrNameLst>
                                      </p:cBhvr>
                                      <p:to>
                                        <p:strVal val="visible"/>
                                      </p:to>
                                    </p:set>
                                    <p:animEffect transition="in" filter="wipe(left)">
                                      <p:cBhvr>
                                        <p:cTn id="27" dur="500"/>
                                        <p:tgtEl>
                                          <p:spTgt spid="1372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wipe(left)">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7242"/>
                                        </p:tgtEl>
                                        <p:attrNameLst>
                                          <p:attrName>style.visibility</p:attrName>
                                        </p:attrNameLst>
                                      </p:cBhvr>
                                      <p:to>
                                        <p:strVal val="visible"/>
                                      </p:to>
                                    </p:set>
                                    <p:animEffect transition="in" filter="wipe(left)">
                                      <p:cBhvr>
                                        <p:cTn id="37" dur="500"/>
                                        <p:tgtEl>
                                          <p:spTgt spid="13724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wipe(left)">
                                      <p:cBhvr>
                                        <p:cTn id="42" dur="500"/>
                                        <p:tgtEl>
                                          <p:spTgt spid="4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82956"/>
                                        </p:tgtEl>
                                        <p:attrNameLst>
                                          <p:attrName>style.visibility</p:attrName>
                                        </p:attrNameLst>
                                      </p:cBhvr>
                                      <p:to>
                                        <p:strVal val="visible"/>
                                      </p:to>
                                    </p:set>
                                    <p:animEffect transition="in" filter="wipe(left)">
                                      <p:cBhvr>
                                        <p:cTn id="47" dur="500"/>
                                        <p:tgtEl>
                                          <p:spTgt spid="8295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37232"/>
                                        </p:tgtEl>
                                        <p:attrNameLst>
                                          <p:attrName>style.visibility</p:attrName>
                                        </p:attrNameLst>
                                      </p:cBhvr>
                                      <p:to>
                                        <p:strVal val="visible"/>
                                      </p:to>
                                    </p:set>
                                    <p:animEffect transition="in" filter="wipe(left)">
                                      <p:cBhvr>
                                        <p:cTn id="52" dur="500"/>
                                        <p:tgtEl>
                                          <p:spTgt spid="13723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left)">
                                      <p:cBhvr>
                                        <p:cTn id="57" dur="500"/>
                                        <p:tgtEl>
                                          <p:spTgt spid="4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7234"/>
                                        </p:tgtEl>
                                        <p:attrNameLst>
                                          <p:attrName>style.visibility</p:attrName>
                                        </p:attrNameLst>
                                      </p:cBhvr>
                                      <p:to>
                                        <p:strVal val="visible"/>
                                      </p:to>
                                    </p:set>
                                    <p:animEffect transition="in" filter="wipe(left)">
                                      <p:cBhvr>
                                        <p:cTn id="62" dur="500"/>
                                        <p:tgtEl>
                                          <p:spTgt spid="137234"/>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37233"/>
                                        </p:tgtEl>
                                        <p:attrNameLst>
                                          <p:attrName>style.visibility</p:attrName>
                                        </p:attrNameLst>
                                      </p:cBhvr>
                                      <p:to>
                                        <p:strVal val="visible"/>
                                      </p:to>
                                    </p:set>
                                    <p:animEffect transition="in" filter="wipe(left)">
                                      <p:cBhvr>
                                        <p:cTn id="67" dur="500"/>
                                        <p:tgtEl>
                                          <p:spTgt spid="137233"/>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wipe(left)">
                                      <p:cBhvr>
                                        <p:cTn id="72" dur="500"/>
                                        <p:tgtEl>
                                          <p:spTgt spid="4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left)">
                                      <p:cBhvr>
                                        <p:cTn id="77" dur="500"/>
                                        <p:tgtEl>
                                          <p:spTgt spid="3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5"/>
                                        </p:tgtEl>
                                        <p:attrNameLst>
                                          <p:attrName>style.visibility</p:attrName>
                                        </p:attrNameLst>
                                      </p:cBhvr>
                                      <p:to>
                                        <p:strVal val="visible"/>
                                      </p:to>
                                    </p:set>
                                    <p:animEffect transition="in" filter="wipe(left)">
                                      <p:cBhvr>
                                        <p:cTn id="82" dur="500"/>
                                        <p:tgtEl>
                                          <p:spTgt spid="3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6"/>
                                        </p:tgtEl>
                                        <p:attrNameLst>
                                          <p:attrName>style.visibility</p:attrName>
                                        </p:attrNameLst>
                                      </p:cBhvr>
                                      <p:to>
                                        <p:strVal val="visible"/>
                                      </p:to>
                                    </p:set>
                                    <p:animEffect transition="in" filter="wipe(left)">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37"/>
                                        </p:tgtEl>
                                        <p:attrNameLst>
                                          <p:attrName>style.visibility</p:attrName>
                                        </p:attrNameLst>
                                      </p:cBhvr>
                                      <p:to>
                                        <p:strVal val="visible"/>
                                      </p:to>
                                    </p:set>
                                    <p:animEffect transition="in" filter="wipe(left)">
                                      <p:cBhvr>
                                        <p:cTn id="92" dur="500"/>
                                        <p:tgtEl>
                                          <p:spTgt spid="37"/>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wipe(left)">
                                      <p:cBhvr>
                                        <p:cTn id="97" dur="500"/>
                                        <p:tgtEl>
                                          <p:spTgt spid="38"/>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wipe(left)">
                                      <p:cBhvr>
                                        <p:cTn id="102" dur="500"/>
                                        <p:tgtEl>
                                          <p:spTgt spid="39"/>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40"/>
                                        </p:tgtEl>
                                        <p:attrNameLst>
                                          <p:attrName>style.visibility</p:attrName>
                                        </p:attrNameLst>
                                      </p:cBhvr>
                                      <p:to>
                                        <p:strVal val="visible"/>
                                      </p:to>
                                    </p:set>
                                    <p:animEffect transition="in" filter="wipe(left)">
                                      <p:cBhvr>
                                        <p:cTn id="107" dur="500"/>
                                        <p:tgtEl>
                                          <p:spTgt spid="40"/>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grpId="0" nodeType="clickEffect">
                                  <p:stCondLst>
                                    <p:cond delay="0"/>
                                  </p:stCondLst>
                                  <p:childTnLst>
                                    <p:set>
                                      <p:cBhvr>
                                        <p:cTn id="111" dur="1" fill="hold">
                                          <p:stCondLst>
                                            <p:cond delay="0"/>
                                          </p:stCondLst>
                                        </p:cTn>
                                        <p:tgtEl>
                                          <p:spTgt spid="137243"/>
                                        </p:tgtEl>
                                        <p:attrNameLst>
                                          <p:attrName>style.visibility</p:attrName>
                                        </p:attrNameLst>
                                      </p:cBhvr>
                                      <p:to>
                                        <p:strVal val="visible"/>
                                      </p:to>
                                    </p:set>
                                    <p:animEffect transition="in" filter="wipe(left)">
                                      <p:cBhvr>
                                        <p:cTn id="112" dur="500"/>
                                        <p:tgtEl>
                                          <p:spTgt spid="137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18" grpId="0"/>
      <p:bldP spid="137245" grpId="0"/>
      <p:bldP spid="82956" grpId="0"/>
      <p:bldP spid="137243" grpId="0"/>
      <p:bldP spid="137241" grpId="0" animBg="1"/>
      <p:bldP spid="137242" grpId="0" animBg="1"/>
      <p:bldP spid="137232" grpId="0" animBg="1"/>
      <p:bldP spid="137233" grpId="0" animBg="1"/>
      <p:bldP spid="137234" grpId="0" animBg="1"/>
      <p:bldP spid="34" grpId="0"/>
      <p:bldP spid="35" grpId="0"/>
      <p:bldP spid="36" grpId="0"/>
      <p:bldP spid="37" grpId="0"/>
      <p:bldP spid="38" grpId="0"/>
      <p:bldP spid="39" grpId="0"/>
      <p:bldP spid="40" grpId="0"/>
      <p:bldP spid="41" grpId="0"/>
      <p:bldP spid="42" grpId="0"/>
      <p:bldP spid="43" grpId="0"/>
      <p:bldP spid="44" grpId="0"/>
      <p:bldP spid="4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39306" name="Text Box 7"/>
              <p:cNvSpPr txBox="1">
                <a:spLocks noChangeArrowheads="1"/>
              </p:cNvSpPr>
              <p:nvPr/>
            </p:nvSpPr>
            <p:spPr bwMode="auto">
              <a:xfrm>
                <a:off x="518516" y="1091526"/>
                <a:ext cx="7522609"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en-US" altLang="zh-CN" sz="2800" dirty="0">
                    <a:solidFill>
                      <a:srgbClr val="0000FF"/>
                    </a:solidFill>
                    <a:latin typeface="+mn-lt"/>
                    <a:ea typeface="微软雅黑" panose="020B0503020204020204" pitchFamily="34" charset="-122"/>
                  </a:rPr>
                  <a:t>2</a:t>
                </a:r>
                <a:r>
                  <a:rPr kumimoji="0" lang="zh-CN" altLang="en-US" sz="2800" dirty="0">
                    <a:solidFill>
                      <a:srgbClr val="0000FF"/>
                    </a:solidFill>
                    <a:latin typeface="+mn-lt"/>
                    <a:ea typeface="微软雅黑" panose="020B0503020204020204" pitchFamily="34" charset="-122"/>
                  </a:rPr>
                  <a:t>、证明穿过包围点电荷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的任一闭合曲面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kumimoji="0" lang="zh-CN" altLang="en-US" sz="2800" dirty="0">
                    <a:solidFill>
                      <a:srgbClr val="0000FF"/>
                    </a:solidFill>
                    <a:latin typeface="+mn-lt"/>
                    <a:ea typeface="微软雅黑" panose="020B0503020204020204" pitchFamily="34" charset="-122"/>
                  </a:rPr>
                  <a:t>等于</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latin typeface="+mn-lt"/>
                    <a:ea typeface="微软雅黑" panose="020B0503020204020204" pitchFamily="34" charset="-122"/>
                  </a:rPr>
                  <a:t>。         </a:t>
                </a:r>
                <a:endParaRPr lang="zh-CN" altLang="en-US" sz="2800" dirty="0">
                  <a:solidFill>
                    <a:srgbClr val="0000FF"/>
                  </a:solidFill>
                  <a:latin typeface="+mn-lt"/>
                  <a:ea typeface="微软雅黑" panose="020B0503020204020204" pitchFamily="34" charset="-122"/>
                </a:endParaRPr>
              </a:p>
            </p:txBody>
          </p:sp>
        </mc:Choice>
        <mc:Fallback xmlns="">
          <p:sp>
            <p:nvSpPr>
              <p:cNvPr id="139306" name="Text Box 7"/>
              <p:cNvSpPr txBox="1">
                <a:spLocks noRot="1" noChangeAspect="1" noMove="1" noResize="1" noEditPoints="1" noAdjustHandles="1" noChangeArrowheads="1" noChangeShapeType="1" noTextEdit="1"/>
              </p:cNvSpPr>
              <p:nvPr/>
            </p:nvSpPr>
            <p:spPr bwMode="auto">
              <a:xfrm>
                <a:off x="518516" y="1091526"/>
                <a:ext cx="7522609" cy="954088"/>
              </a:xfrm>
              <a:prstGeom prst="rect">
                <a:avLst/>
              </a:prstGeom>
              <a:blipFill>
                <a:blip r:embed="rId3"/>
                <a:stretch>
                  <a:fillRect l="-1621" t="-6369" r="-1702"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3980" name="Text Box 12"/>
          <p:cNvSpPr txBox="1">
            <a:spLocks noChangeArrowheads="1"/>
          </p:cNvSpPr>
          <p:nvPr/>
        </p:nvSpPr>
        <p:spPr bwMode="auto">
          <a:xfrm>
            <a:off x="512523" y="2261256"/>
            <a:ext cx="2981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立体角</a:t>
            </a:r>
            <a:r>
              <a:rPr kumimoji="0" lang="en-US" altLang="zh-CN" sz="2800" dirty="0">
                <a:solidFill>
                  <a:srgbClr val="0000FF"/>
                </a:solidFill>
                <a:latin typeface="+mn-lt"/>
                <a:ea typeface="微软雅黑" panose="020B0503020204020204" pitchFamily="34" charset="-122"/>
              </a:rPr>
              <a:t>solid angle </a:t>
            </a:r>
          </a:p>
        </p:txBody>
      </p:sp>
      <p:grpSp>
        <p:nvGrpSpPr>
          <p:cNvPr id="3" name="Group 14"/>
          <p:cNvGrpSpPr>
            <a:grpSpLocks/>
          </p:cNvGrpSpPr>
          <p:nvPr/>
        </p:nvGrpSpPr>
        <p:grpSpPr bwMode="auto">
          <a:xfrm>
            <a:off x="8406838" y="467456"/>
            <a:ext cx="1752600" cy="1676400"/>
            <a:chOff x="4080" y="2976"/>
            <a:chExt cx="1104" cy="1056"/>
          </a:xfrm>
        </p:grpSpPr>
        <p:sp>
          <p:nvSpPr>
            <p:cNvPr id="139299" name="Freeform 15"/>
            <p:cNvSpPr>
              <a:spLocks/>
            </p:cNvSpPr>
            <p:nvPr/>
          </p:nvSpPr>
          <p:spPr bwMode="auto">
            <a:xfrm>
              <a:off x="4080" y="3024"/>
              <a:ext cx="1104" cy="1008"/>
            </a:xfrm>
            <a:custGeom>
              <a:avLst/>
              <a:gdLst>
                <a:gd name="T0" fmla="*/ 5180 w 973"/>
                <a:gd name="T1" fmla="*/ 173451622 h 496"/>
                <a:gd name="T2" fmla="*/ 127 w 973"/>
                <a:gd name="T3" fmla="*/ 94144320 h 496"/>
                <a:gd name="T4" fmla="*/ 6225 w 973"/>
                <a:gd name="T5" fmla="*/ 674198 h 496"/>
                <a:gd name="T6" fmla="*/ 9327 w 973"/>
                <a:gd name="T7" fmla="*/ 98552182 h 496"/>
                <a:gd name="T8" fmla="*/ 4788 w 973"/>
                <a:gd name="T9" fmla="*/ 168628170 h 496"/>
                <a:gd name="T10" fmla="*/ 0 60000 65536"/>
                <a:gd name="T11" fmla="*/ 0 60000 65536"/>
                <a:gd name="T12" fmla="*/ 0 60000 65536"/>
                <a:gd name="T13" fmla="*/ 0 60000 65536"/>
                <a:gd name="T14" fmla="*/ 0 60000 65536"/>
                <a:gd name="T15" fmla="*/ 0 w 973"/>
                <a:gd name="T16" fmla="*/ 0 h 496"/>
                <a:gd name="T17" fmla="*/ 973 w 973"/>
                <a:gd name="T18" fmla="*/ 496 h 496"/>
              </a:gdLst>
              <a:ahLst/>
              <a:cxnLst>
                <a:cxn ang="T10">
                  <a:pos x="T0" y="T1"/>
                </a:cxn>
                <a:cxn ang="T11">
                  <a:pos x="T2" y="T3"/>
                </a:cxn>
                <a:cxn ang="T12">
                  <a:pos x="T4" y="T5"/>
                </a:cxn>
                <a:cxn ang="T13">
                  <a:pos x="T6" y="T7"/>
                </a:cxn>
                <a:cxn ang="T14">
                  <a:pos x="T8" y="T9"/>
                </a:cxn>
              </a:cxnLst>
              <a:rect l="T15" t="T16" r="T17" b="T18"/>
              <a:pathLst>
                <a:path w="973" h="496">
                  <a:moveTo>
                    <a:pt x="533" y="496"/>
                  </a:moveTo>
                  <a:cubicBezTo>
                    <a:pt x="504" y="452"/>
                    <a:pt x="0" y="456"/>
                    <a:pt x="13" y="269"/>
                  </a:cubicBezTo>
                  <a:cubicBezTo>
                    <a:pt x="26" y="82"/>
                    <a:pt x="482" y="0"/>
                    <a:pt x="640" y="2"/>
                  </a:cubicBezTo>
                  <a:cubicBezTo>
                    <a:pt x="767" y="9"/>
                    <a:pt x="973" y="204"/>
                    <a:pt x="960" y="282"/>
                  </a:cubicBezTo>
                  <a:cubicBezTo>
                    <a:pt x="936" y="362"/>
                    <a:pt x="576" y="443"/>
                    <a:pt x="493" y="482"/>
                  </a:cubicBezTo>
                </a:path>
              </a:pathLst>
            </a:custGeom>
            <a:solidFill>
              <a:srgbClr val="CCFFFF"/>
            </a:solidFill>
            <a:ln w="9525">
              <a:round/>
              <a:headEnd/>
              <a:tailEnd/>
            </a:ln>
            <a:scene3d>
              <a:camera prst="legacyObliqueTopRight"/>
              <a:lightRig rig="legacyFlat3" dir="b"/>
            </a:scene3d>
            <a:sp3d extrusionH="430200" prstMaterial="legacyMatte">
              <a:bevelT w="13500" h="13500" prst="angle"/>
              <a:bevelB w="13500" h="13500" prst="angle"/>
              <a:extrusionClr>
                <a:srgbClr val="CCFFFF"/>
              </a:extrusionClr>
              <a:contourClr>
                <a:srgbClr val="CCFFFF"/>
              </a:contourClr>
            </a:sp3d>
          </p:spPr>
          <p:txBody>
            <a:bodyPr wrap="none" anchor="ctr">
              <a:flatTx/>
            </a:bodyPr>
            <a:lstStyle/>
            <a:p>
              <a:pPr algn="just"/>
              <a:endParaRPr lang="zh-CN" altLang="en-US" sz="2800" dirty="0">
                <a:latin typeface="+mn-lt"/>
                <a:ea typeface="微软雅黑" panose="020B0503020204020204" pitchFamily="34" charset="-122"/>
              </a:endParaRPr>
            </a:p>
          </p:txBody>
        </p:sp>
        <p:sp>
          <p:nvSpPr>
            <p:cNvPr id="139300" name="Oval 16"/>
            <p:cNvSpPr>
              <a:spLocks noChangeArrowheads="1"/>
            </p:cNvSpPr>
            <p:nvPr/>
          </p:nvSpPr>
          <p:spPr bwMode="auto">
            <a:xfrm>
              <a:off x="4512" y="3408"/>
              <a:ext cx="86" cy="8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302" name="Oval 18"/>
            <p:cNvSpPr>
              <a:spLocks noChangeArrowheads="1"/>
            </p:cNvSpPr>
            <p:nvPr/>
          </p:nvSpPr>
          <p:spPr bwMode="auto">
            <a:xfrm>
              <a:off x="4272" y="3183"/>
              <a:ext cx="576" cy="528"/>
            </a:xfrm>
            <a:prstGeom prst="ellipse">
              <a:avLst/>
            </a:prstGeom>
            <a:noFill/>
            <a:ln w="44450">
              <a:solidFill>
                <a:srgbClr val="FF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303" name="Line 19"/>
            <p:cNvSpPr>
              <a:spLocks noChangeShapeType="1"/>
            </p:cNvSpPr>
            <p:nvPr/>
          </p:nvSpPr>
          <p:spPr bwMode="auto">
            <a:xfrm flipV="1">
              <a:off x="4560" y="3024"/>
              <a:ext cx="48" cy="432"/>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304" name="Line 20"/>
            <p:cNvSpPr>
              <a:spLocks noChangeShapeType="1"/>
            </p:cNvSpPr>
            <p:nvPr/>
          </p:nvSpPr>
          <p:spPr bwMode="auto">
            <a:xfrm flipV="1">
              <a:off x="4560" y="2976"/>
              <a:ext cx="144" cy="48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305" name="Oval 21"/>
            <p:cNvSpPr>
              <a:spLocks noChangeArrowheads="1"/>
            </p:cNvSpPr>
            <p:nvPr/>
          </p:nvSpPr>
          <p:spPr bwMode="auto">
            <a:xfrm rot="-887108">
              <a:off x="4608" y="2976"/>
              <a:ext cx="96" cy="48"/>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sp>
        <p:nvSpPr>
          <p:cNvPr id="83990" name="Freeform 22"/>
          <p:cNvSpPr>
            <a:spLocks/>
          </p:cNvSpPr>
          <p:nvPr/>
        </p:nvSpPr>
        <p:spPr bwMode="auto">
          <a:xfrm>
            <a:off x="8871986" y="132822"/>
            <a:ext cx="384175" cy="342900"/>
          </a:xfrm>
          <a:custGeom>
            <a:avLst/>
            <a:gdLst>
              <a:gd name="T0" fmla="*/ 0 w 242"/>
              <a:gd name="T1" fmla="*/ 0 h 216"/>
              <a:gd name="T2" fmla="*/ 2147483646 w 242"/>
              <a:gd name="T3" fmla="*/ 2147483646 h 216"/>
              <a:gd name="T4" fmla="*/ 0 60000 65536"/>
              <a:gd name="T5" fmla="*/ 0 60000 65536"/>
              <a:gd name="T6" fmla="*/ 0 w 242"/>
              <a:gd name="T7" fmla="*/ 0 h 216"/>
              <a:gd name="T8" fmla="*/ 242 w 242"/>
              <a:gd name="T9" fmla="*/ 216 h 216"/>
            </a:gdLst>
            <a:ahLst/>
            <a:cxnLst>
              <a:cxn ang="T4">
                <a:pos x="T0" y="T1"/>
              </a:cxn>
              <a:cxn ang="T5">
                <a:pos x="T2" y="T3"/>
              </a:cxn>
            </a:cxnLst>
            <a:rect l="T6" t="T7" r="T8" b="T9"/>
            <a:pathLst>
              <a:path w="242" h="216">
                <a:moveTo>
                  <a:pt x="0" y="0"/>
                </a:moveTo>
                <a:lnTo>
                  <a:pt x="242" y="216"/>
                </a:lnTo>
              </a:path>
            </a:pathLst>
          </a:custGeom>
          <a:noFill/>
          <a:ln w="412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39296" name="Text Box 29"/>
              <p:cNvSpPr txBox="1">
                <a:spLocks noChangeArrowheads="1"/>
              </p:cNvSpPr>
              <p:nvPr/>
            </p:nvSpPr>
            <p:spPr bwMode="auto">
              <a:xfrm>
                <a:off x="513375" y="5728069"/>
                <a:ext cx="9335475"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实际上因为电场线不会中断（连续性），所以通过闭合曲面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kumimoji="0"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的电场线数目是相等的。</a:t>
                </a:r>
                <a:endParaRPr lang="zh-CN" altLang="en-US" sz="2800" dirty="0">
                  <a:solidFill>
                    <a:srgbClr val="0000FF"/>
                  </a:solidFill>
                  <a:latin typeface="+mn-lt"/>
                  <a:ea typeface="微软雅黑" panose="020B0503020204020204" pitchFamily="34" charset="-122"/>
                </a:endParaRPr>
              </a:p>
            </p:txBody>
          </p:sp>
        </mc:Choice>
        <mc:Fallback xmlns="">
          <p:sp>
            <p:nvSpPr>
              <p:cNvPr id="139296" name="Text Box 29"/>
              <p:cNvSpPr txBox="1">
                <a:spLocks noRot="1" noChangeAspect="1" noMove="1" noResize="1" noEditPoints="1" noAdjustHandles="1" noChangeArrowheads="1" noChangeShapeType="1" noTextEdit="1"/>
              </p:cNvSpPr>
              <p:nvPr/>
            </p:nvSpPr>
            <p:spPr bwMode="auto">
              <a:xfrm>
                <a:off x="513375" y="5728069"/>
                <a:ext cx="9335475" cy="954088"/>
              </a:xfrm>
              <a:prstGeom prst="rect">
                <a:avLst/>
              </a:prstGeom>
              <a:blipFill>
                <a:blip r:embed="rId4"/>
                <a:stretch>
                  <a:fillRect l="-1305" t="-7051" r="-130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5" name="Group 56"/>
          <p:cNvGrpSpPr>
            <a:grpSpLocks/>
          </p:cNvGrpSpPr>
          <p:nvPr/>
        </p:nvGrpSpPr>
        <p:grpSpPr bwMode="auto">
          <a:xfrm>
            <a:off x="7926193" y="3230462"/>
            <a:ext cx="1879600" cy="2438400"/>
            <a:chOff x="4112" y="1152"/>
            <a:chExt cx="864" cy="1056"/>
          </a:xfrm>
        </p:grpSpPr>
        <p:sp>
          <p:nvSpPr>
            <p:cNvPr id="139291" name="Oval 57"/>
            <p:cNvSpPr>
              <a:spLocks noChangeArrowheads="1"/>
            </p:cNvSpPr>
            <p:nvPr/>
          </p:nvSpPr>
          <p:spPr bwMode="auto">
            <a:xfrm>
              <a:off x="4208" y="1152"/>
              <a:ext cx="768" cy="192"/>
            </a:xfrm>
            <a:prstGeom prst="ellipse">
              <a:avLst/>
            </a:prstGeom>
            <a:noFill/>
            <a:ln w="41275">
              <a:solidFill>
                <a:srgbClr val="3366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39292" name="Freeform 58"/>
            <p:cNvSpPr>
              <a:spLocks/>
            </p:cNvSpPr>
            <p:nvPr/>
          </p:nvSpPr>
          <p:spPr bwMode="auto">
            <a:xfrm>
              <a:off x="4206" y="1248"/>
              <a:ext cx="562" cy="311"/>
            </a:xfrm>
            <a:custGeom>
              <a:avLst/>
              <a:gdLst>
                <a:gd name="T0" fmla="*/ 14 w 562"/>
                <a:gd name="T1" fmla="*/ 0 h 311"/>
                <a:gd name="T2" fmla="*/ 562 w 562"/>
                <a:gd name="T3" fmla="*/ 272 h 311"/>
                <a:gd name="T4" fmla="*/ 0 60000 65536"/>
                <a:gd name="T5" fmla="*/ 0 60000 65536"/>
                <a:gd name="T6" fmla="*/ 0 w 562"/>
                <a:gd name="T7" fmla="*/ 0 h 311"/>
                <a:gd name="T8" fmla="*/ 562 w 562"/>
                <a:gd name="T9" fmla="*/ 311 h 311"/>
              </a:gdLst>
              <a:ahLst/>
              <a:cxnLst>
                <a:cxn ang="T4">
                  <a:pos x="T0" y="T1"/>
                </a:cxn>
                <a:cxn ang="T5">
                  <a:pos x="T2" y="T3"/>
                </a:cxn>
              </a:cxnLst>
              <a:rect l="T6" t="T7" r="T8" b="T9"/>
              <a:pathLst>
                <a:path w="562" h="311">
                  <a:moveTo>
                    <a:pt x="14" y="0"/>
                  </a:moveTo>
                  <a:cubicBezTo>
                    <a:pt x="0" y="64"/>
                    <a:pt x="253" y="311"/>
                    <a:pt x="562" y="272"/>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3" name="Freeform 59"/>
            <p:cNvSpPr>
              <a:spLocks/>
            </p:cNvSpPr>
            <p:nvPr/>
          </p:nvSpPr>
          <p:spPr bwMode="auto">
            <a:xfrm>
              <a:off x="4640" y="1344"/>
              <a:ext cx="192" cy="174"/>
            </a:xfrm>
            <a:custGeom>
              <a:avLst/>
              <a:gdLst>
                <a:gd name="T0" fmla="*/ 0 w 192"/>
                <a:gd name="T1" fmla="*/ 0 h 174"/>
                <a:gd name="T2" fmla="*/ 120 w 192"/>
                <a:gd name="T3" fmla="*/ 174 h 174"/>
                <a:gd name="T4" fmla="*/ 0 60000 65536"/>
                <a:gd name="T5" fmla="*/ 0 60000 65536"/>
                <a:gd name="T6" fmla="*/ 0 w 192"/>
                <a:gd name="T7" fmla="*/ 0 h 174"/>
                <a:gd name="T8" fmla="*/ 192 w 192"/>
                <a:gd name="T9" fmla="*/ 174 h 174"/>
              </a:gdLst>
              <a:ahLst/>
              <a:cxnLst>
                <a:cxn ang="T4">
                  <a:pos x="T0" y="T1"/>
                </a:cxn>
                <a:cxn ang="T5">
                  <a:pos x="T2" y="T3"/>
                </a:cxn>
              </a:cxnLst>
              <a:rect l="T6" t="T7" r="T8" b="T9"/>
              <a:pathLst>
                <a:path w="192" h="174">
                  <a:moveTo>
                    <a:pt x="0" y="0"/>
                  </a:moveTo>
                  <a:cubicBezTo>
                    <a:pt x="192" y="52"/>
                    <a:pt x="120" y="126"/>
                    <a:pt x="120" y="174"/>
                  </a:cubicBez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4" name="Line 60"/>
            <p:cNvSpPr>
              <a:spLocks noChangeShapeType="1"/>
            </p:cNvSpPr>
            <p:nvPr/>
          </p:nvSpPr>
          <p:spPr bwMode="auto">
            <a:xfrm flipH="1">
              <a:off x="4112" y="1248"/>
              <a:ext cx="864" cy="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39295" name="Line 61"/>
            <p:cNvSpPr>
              <a:spLocks noChangeShapeType="1"/>
            </p:cNvSpPr>
            <p:nvPr/>
          </p:nvSpPr>
          <p:spPr bwMode="auto">
            <a:xfrm flipH="1">
              <a:off x="4112" y="1248"/>
              <a:ext cx="96" cy="96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sp>
        <p:nvSpPr>
          <p:cNvPr id="84033" name="Line 65"/>
          <p:cNvSpPr>
            <a:spLocks noChangeShapeType="1"/>
          </p:cNvSpPr>
          <p:nvPr/>
        </p:nvSpPr>
        <p:spPr bwMode="auto">
          <a:xfrm flipV="1">
            <a:off x="8764393" y="2697062"/>
            <a:ext cx="533400" cy="1143000"/>
          </a:xfrm>
          <a:prstGeom prst="line">
            <a:avLst/>
          </a:prstGeom>
          <a:noFill/>
          <a:ln w="4127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4" name="Line 66"/>
          <p:cNvSpPr>
            <a:spLocks noChangeShapeType="1"/>
          </p:cNvSpPr>
          <p:nvPr/>
        </p:nvSpPr>
        <p:spPr bwMode="auto">
          <a:xfrm flipV="1">
            <a:off x="8992993" y="2544662"/>
            <a:ext cx="0" cy="838200"/>
          </a:xfrm>
          <a:prstGeom prst="line">
            <a:avLst/>
          </a:prstGeom>
          <a:noFill/>
          <a:ln w="41275">
            <a:solidFill>
              <a:srgbClr val="3333FF"/>
            </a:solidFill>
            <a:round/>
            <a:headEnd/>
            <a:tailEnd type="arrow" w="med" len="sm"/>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5" name="Line 67"/>
          <p:cNvSpPr>
            <a:spLocks noChangeShapeType="1"/>
          </p:cNvSpPr>
          <p:nvPr/>
        </p:nvSpPr>
        <p:spPr bwMode="auto">
          <a:xfrm flipV="1">
            <a:off x="7926193" y="4830662"/>
            <a:ext cx="381000" cy="762000"/>
          </a:xfrm>
          <a:prstGeom prst="line">
            <a:avLst/>
          </a:prstGeom>
          <a:noFill/>
          <a:ln w="41275">
            <a:solidFill>
              <a:srgbClr val="CC33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84038" name="Oval 70"/>
          <p:cNvSpPr>
            <a:spLocks noChangeArrowheads="1"/>
          </p:cNvSpPr>
          <p:nvPr/>
        </p:nvSpPr>
        <p:spPr bwMode="auto">
          <a:xfrm>
            <a:off x="7849994" y="5540276"/>
            <a:ext cx="136525" cy="13652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47" name="Text Box 5"/>
          <p:cNvSpPr txBox="1">
            <a:spLocks noChangeArrowheads="1"/>
          </p:cNvSpPr>
          <p:nvPr/>
        </p:nvSpPr>
        <p:spPr bwMode="auto">
          <a:xfrm>
            <a:off x="512523"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mc:AlternateContent xmlns:mc="http://schemas.openxmlformats.org/markup-compatibility/2006" xmlns:a14="http://schemas.microsoft.com/office/drawing/2010/main">
        <mc:Choice Requires="a14">
          <p:sp>
            <p:nvSpPr>
              <p:cNvPr id="48" name="矩形 47"/>
              <p:cNvSpPr/>
              <p:nvPr/>
            </p:nvSpPr>
            <p:spPr>
              <a:xfrm>
                <a:off x="8229426" y="3916608"/>
                <a:ext cx="6901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8229426" y="3916608"/>
                <a:ext cx="69018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9081643" y="222128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9081643" y="2221284"/>
                <a:ext cx="5225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8678727" y="2127805"/>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8678727" y="2127805"/>
                <a:ext cx="496996"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8002393" y="2563712"/>
            <a:ext cx="609600" cy="685800"/>
            <a:chOff x="8002393" y="2563712"/>
            <a:chExt cx="609600" cy="685800"/>
          </a:xfrm>
        </p:grpSpPr>
        <p:sp>
          <p:nvSpPr>
            <p:cNvPr id="139290" name="AutoShape 72"/>
            <p:cNvSpPr>
              <a:spLocks noChangeArrowheads="1"/>
            </p:cNvSpPr>
            <p:nvPr/>
          </p:nvSpPr>
          <p:spPr bwMode="auto">
            <a:xfrm>
              <a:off x="8002393" y="2563712"/>
              <a:ext cx="609600" cy="685800"/>
            </a:xfrm>
            <a:prstGeom prst="wedgeEllipseCallout">
              <a:avLst>
                <a:gd name="adj1" fmla="val 123958"/>
                <a:gd name="adj2" fmla="val 21991"/>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endParaRPr lang="zh-CN" altLang="zh-CN"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1" name="矩形 50"/>
                <p:cNvSpPr/>
                <p:nvPr/>
              </p:nvSpPr>
              <p:spPr>
                <a:xfrm>
                  <a:off x="8072211" y="2657899"/>
                  <a:ext cx="515654"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8072211" y="2657899"/>
                  <a:ext cx="515654" cy="52786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3" name="矩形 52"/>
              <p:cNvSpPr/>
              <p:nvPr/>
            </p:nvSpPr>
            <p:spPr>
              <a:xfrm>
                <a:off x="7316445" y="4940217"/>
                <a:ext cx="7360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7316445" y="4940217"/>
                <a:ext cx="73609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97119" y="3057077"/>
                <a:ext cx="2370328"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197119" y="3057077"/>
                <a:ext cx="2370328" cy="6111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8856640" y="3201217"/>
                <a:ext cx="77617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8856640" y="3201217"/>
                <a:ext cx="77617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223868" y="4469328"/>
                <a:ext cx="46185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smtClean="0">
                              <a:solidFill>
                                <a:srgbClr val="0000FF"/>
                              </a:solidFill>
                              <a:latin typeface="Cambria Math"/>
                            </a:rPr>
                          </m:ctrlPr>
                        </m:accPr>
                        <m:e>
                          <m:r>
                            <a:rPr lang="zh-CN" altLang="en-US" sz="2800" i="1" dirty="0" smtClean="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223868" y="4469328"/>
                <a:ext cx="46185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3475080" y="2015167"/>
                <a:ext cx="1609479"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m:rPr>
                          <m:sty m:val="p"/>
                        </m:rPr>
                        <a:rPr lang="el-GR" altLang="zh-CN" sz="2800" b="0" i="1" smtClean="0">
                          <a:solidFill>
                            <a:srgbClr val="0000FF"/>
                          </a:solidFill>
                          <a:latin typeface="Cambria Math" panose="02040503050406030204" pitchFamily="18" charset="0"/>
                          <a:ea typeface="Cambria Math" panose="02040503050406030204" pitchFamily="18" charset="0"/>
                        </a:rPr>
                        <m:t>Ω</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𝑑𝑆</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3475080" y="2015167"/>
                <a:ext cx="1609479" cy="90755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431886" y="2029394"/>
                <a:ext cx="192969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e>
                      </m:nary>
                      <m:r>
                        <a:rPr lang="en-US" altLang="zh-CN" sz="2800" b="0" i="1" smtClean="0">
                          <a:solidFill>
                            <a:srgbClr val="0000FF"/>
                          </a:solidFill>
                          <a:latin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431886" y="2029394"/>
                <a:ext cx="1929695" cy="9761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385335" y="3118802"/>
                <a:ext cx="20349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𝑑𝑆</m:t>
                      </m:r>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3385335" y="3118802"/>
                <a:ext cx="2034980"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916097" y="3999668"/>
                <a:ext cx="128208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𝐸𝑑𝑆</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1916097" y="3999668"/>
                <a:ext cx="1282082"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3066849" y="3819346"/>
                <a:ext cx="1907445"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066849" y="3819346"/>
                <a:ext cx="1907445"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197119" y="4668372"/>
                <a:ext cx="253325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197119" y="4668372"/>
                <a:ext cx="2533258" cy="976165"/>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3537954" y="4699333"/>
                <a:ext cx="221413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rPr>
                            <m:t>𝑑</m:t>
                          </m:r>
                          <m:r>
                            <m:rPr>
                              <m:sty m:val="p"/>
                            </m:rPr>
                            <a:rPr lang="el-GR" altLang="zh-CN" sz="2800" i="1">
                              <a:solidFill>
                                <a:srgbClr val="0000FF"/>
                              </a:solidFill>
                              <a:latin typeface="Cambria Math" panose="02040503050406030204" pitchFamily="18" charset="0"/>
                              <a:ea typeface="Cambria Math" panose="02040503050406030204" pitchFamily="18" charset="0"/>
                            </a:rPr>
                            <m:t>Ω</m:t>
                          </m:r>
                        </m:e>
                      </m:nary>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537954" y="4699333"/>
                <a:ext cx="2214132" cy="97616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571516" y="4750101"/>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571516" y="4750101"/>
                <a:ext cx="975908" cy="90345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9137122" y="783513"/>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9137122" y="783513"/>
                <a:ext cx="488916"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9914865" y="848456"/>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44" name="矩形 43"/>
              <p:cNvSpPr>
                <a:spLocks noRot="1" noChangeAspect="1" noMove="1" noResize="1" noEditPoints="1" noAdjustHandles="1" noChangeArrowheads="1" noChangeShapeType="1" noTextEdit="1"/>
              </p:cNvSpPr>
              <p:nvPr/>
            </p:nvSpPr>
            <p:spPr>
              <a:xfrm>
                <a:off x="9914865" y="848456"/>
                <a:ext cx="48179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553704" y="970840"/>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9553704" y="970840"/>
                <a:ext cx="567784" cy="523220"/>
              </a:xfrm>
              <a:prstGeom prst="rect">
                <a:avLst/>
              </a:prstGeom>
              <a:blipFill>
                <a:blip r:embed="rId2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603155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9306"/>
                                        </p:tgtEl>
                                        <p:attrNameLst>
                                          <p:attrName>style.visibility</p:attrName>
                                        </p:attrNameLst>
                                      </p:cBhvr>
                                      <p:to>
                                        <p:strVal val="visible"/>
                                      </p:to>
                                    </p:set>
                                    <p:animEffect transition="in" filter="wipe(left)">
                                      <p:cBhvr>
                                        <p:cTn id="12" dur="500"/>
                                        <p:tgtEl>
                                          <p:spTgt spid="139306"/>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2" presetClass="entr" presetSubtype="8" fill="hold" grpId="0" nodeType="with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wipe(left)">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5"/>
                                        </p:tgtEl>
                                        <p:attrNameLst>
                                          <p:attrName>style.visibility</p:attrName>
                                        </p:attrNameLst>
                                      </p:cBhvr>
                                      <p:to>
                                        <p:strVal val="visible"/>
                                      </p:to>
                                    </p:set>
                                    <p:animEffect transition="in" filter="wipe(left)">
                                      <p:cBhvr>
                                        <p:cTn id="31" dur="500"/>
                                        <p:tgtEl>
                                          <p:spTgt spid="4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83990"/>
                                        </p:tgtEl>
                                        <p:attrNameLst>
                                          <p:attrName>style.visibility</p:attrName>
                                        </p:attrNameLst>
                                      </p:cBhvr>
                                      <p:to>
                                        <p:strVal val="visible"/>
                                      </p:to>
                                    </p:set>
                                    <p:animEffect transition="in" filter="wipe(up)">
                                      <p:cBhvr>
                                        <p:cTn id="36" dur="500"/>
                                        <p:tgtEl>
                                          <p:spTgt spid="83990"/>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4"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down)">
                                      <p:cBhvr>
                                        <p:cTn id="41" dur="500"/>
                                        <p:tgtEl>
                                          <p:spTgt spid="5"/>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48"/>
                                        </p:tgtEl>
                                        <p:attrNameLst>
                                          <p:attrName>style.visibility</p:attrName>
                                        </p:attrNameLst>
                                      </p:cBhvr>
                                      <p:to>
                                        <p:strVal val="visible"/>
                                      </p:to>
                                    </p:set>
                                    <p:animEffect transition="in" filter="wipe(left)">
                                      <p:cBhvr>
                                        <p:cTn id="46" dur="500"/>
                                        <p:tgtEl>
                                          <p:spTgt spid="4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ipe(left)">
                                      <p:cBhvr>
                                        <p:cTn id="51" dur="500"/>
                                        <p:tgtEl>
                                          <p:spTgt spid="5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3"/>
                                        </p:tgtEl>
                                        <p:attrNameLst>
                                          <p:attrName>style.visibility</p:attrName>
                                        </p:attrNameLst>
                                      </p:cBhvr>
                                      <p:to>
                                        <p:strVal val="visible"/>
                                      </p:to>
                                    </p:set>
                                    <p:animEffect transition="in" filter="wipe(left)">
                                      <p:cBhvr>
                                        <p:cTn id="56" dur="500"/>
                                        <p:tgtEl>
                                          <p:spTgt spid="53"/>
                                        </p:tgtEl>
                                      </p:cBhvr>
                                    </p:animEffec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4038"/>
                                        </p:tgtEl>
                                        <p:attrNameLst>
                                          <p:attrName>style.visibility</p:attrName>
                                        </p:attrNameLst>
                                      </p:cBhvr>
                                      <p:to>
                                        <p:strVal val="visible"/>
                                      </p:to>
                                    </p:set>
                                    <p:animEffect transition="in" filter="dissolve">
                                      <p:cBhvr>
                                        <p:cTn id="61" dur="500"/>
                                        <p:tgtEl>
                                          <p:spTgt spid="84038"/>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4" fill="hold" nodeType="clickEffect">
                                  <p:stCondLst>
                                    <p:cond delay="0"/>
                                  </p:stCondLst>
                                  <p:childTnLst>
                                    <p:set>
                                      <p:cBhvr>
                                        <p:cTn id="65" dur="1" fill="hold">
                                          <p:stCondLst>
                                            <p:cond delay="0"/>
                                          </p:stCondLst>
                                        </p:cTn>
                                        <p:tgtEl>
                                          <p:spTgt spid="84035"/>
                                        </p:tgtEl>
                                        <p:attrNameLst>
                                          <p:attrName>style.visibility</p:attrName>
                                        </p:attrNameLst>
                                      </p:cBhvr>
                                      <p:to>
                                        <p:strVal val="visible"/>
                                      </p:to>
                                    </p:set>
                                    <p:animEffect transition="in" filter="wipe(down)">
                                      <p:cBhvr>
                                        <p:cTn id="66" dur="500"/>
                                        <p:tgtEl>
                                          <p:spTgt spid="84035"/>
                                        </p:tgtEl>
                                      </p:cBhvr>
                                    </p:animEffec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57"/>
                                        </p:tgtEl>
                                        <p:attrNameLst>
                                          <p:attrName>style.visibility</p:attrName>
                                        </p:attrNameLst>
                                      </p:cBhvr>
                                      <p:to>
                                        <p:strVal val="visible"/>
                                      </p:to>
                                    </p:set>
                                    <p:animEffect transition="in" filter="wipe(left)">
                                      <p:cBhvr>
                                        <p:cTn id="71" dur="500"/>
                                        <p:tgtEl>
                                          <p:spTgt spid="57"/>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84033"/>
                                        </p:tgtEl>
                                        <p:attrNameLst>
                                          <p:attrName>style.visibility</p:attrName>
                                        </p:attrNameLst>
                                      </p:cBhvr>
                                      <p:to>
                                        <p:strVal val="visible"/>
                                      </p:to>
                                    </p:set>
                                    <p:animEffect transition="in" filter="wipe(down)">
                                      <p:cBhvr>
                                        <p:cTn id="76" dur="500"/>
                                        <p:tgtEl>
                                          <p:spTgt spid="84033"/>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left)">
                                      <p:cBhvr>
                                        <p:cTn id="81" dur="500"/>
                                        <p:tgtEl>
                                          <p:spTgt spid="49"/>
                                        </p:tgtEl>
                                      </p:cBhvr>
                                    </p:animEffect>
                                  </p:childTnLst>
                                </p:cTn>
                              </p:par>
                            </p:childTnLst>
                          </p:cTn>
                        </p:par>
                      </p:childTnLst>
                    </p:cTn>
                  </p:par>
                  <p:par>
                    <p:cTn id="82" fill="hold" nodeType="clickPar">
                      <p:stCondLst>
                        <p:cond delay="indefinite"/>
                      </p:stCondLst>
                      <p:childTnLst>
                        <p:par>
                          <p:cTn id="83" fill="hold" nodeType="withGroup">
                            <p:stCondLst>
                              <p:cond delay="0"/>
                            </p:stCondLst>
                            <p:childTnLst>
                              <p:par>
                                <p:cTn id="84" presetID="22" presetClass="entr" presetSubtype="4" fill="hold" nodeType="clickEffect">
                                  <p:stCondLst>
                                    <p:cond delay="0"/>
                                  </p:stCondLst>
                                  <p:childTnLst>
                                    <p:set>
                                      <p:cBhvr>
                                        <p:cTn id="85" dur="1" fill="hold">
                                          <p:stCondLst>
                                            <p:cond delay="0"/>
                                          </p:stCondLst>
                                        </p:cTn>
                                        <p:tgtEl>
                                          <p:spTgt spid="84034"/>
                                        </p:tgtEl>
                                        <p:attrNameLst>
                                          <p:attrName>style.visibility</p:attrName>
                                        </p:attrNameLst>
                                      </p:cBhvr>
                                      <p:to>
                                        <p:strVal val="visible"/>
                                      </p:to>
                                    </p:set>
                                    <p:animEffect transition="in" filter="wipe(down)">
                                      <p:cBhvr>
                                        <p:cTn id="86" dur="500"/>
                                        <p:tgtEl>
                                          <p:spTgt spid="84034"/>
                                        </p:tgtEl>
                                      </p:cBhvr>
                                    </p:animEffect>
                                  </p:childTnLst>
                                </p:cTn>
                              </p:par>
                            </p:childTnLst>
                          </p:cTn>
                        </p:par>
                      </p:childTnLst>
                    </p:cTn>
                  </p:par>
                  <p:par>
                    <p:cTn id="87" fill="hold" nodeType="clickPar">
                      <p:stCondLst>
                        <p:cond delay="indefinite"/>
                      </p:stCondLst>
                      <p:childTnLst>
                        <p:par>
                          <p:cTn id="88" fill="hold" nodeType="withGroup">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animEffect transition="in" filter="wipe(left)">
                                      <p:cBhvr>
                                        <p:cTn id="91" dur="500"/>
                                        <p:tgtEl>
                                          <p:spTgt spid="50"/>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nodeType="clickEffect">
                                  <p:stCondLst>
                                    <p:cond delay="0"/>
                                  </p:stCondLst>
                                  <p:childTnLst>
                                    <p:set>
                                      <p:cBhvr>
                                        <p:cTn id="95" dur="1" fill="hold">
                                          <p:stCondLst>
                                            <p:cond delay="0"/>
                                          </p:stCondLst>
                                        </p:cTn>
                                        <p:tgtEl>
                                          <p:spTgt spid="2"/>
                                        </p:tgtEl>
                                        <p:attrNameLst>
                                          <p:attrName>style.visibility</p:attrName>
                                        </p:attrNameLst>
                                      </p:cBhvr>
                                      <p:to>
                                        <p:strVal val="visible"/>
                                      </p:to>
                                    </p:set>
                                    <p:animEffect transition="in" filter="wipe(left)">
                                      <p:cBhvr>
                                        <p:cTn id="96" dur="500"/>
                                        <p:tgtEl>
                                          <p:spTgt spid="2"/>
                                        </p:tgtEl>
                                      </p:cBhvr>
                                    </p:animEffect>
                                  </p:childTnLst>
                                </p:cTn>
                              </p:par>
                            </p:childTnLst>
                          </p:cTn>
                        </p:par>
                      </p:childTnLst>
                    </p:cTn>
                  </p:par>
                  <p:par>
                    <p:cTn id="97" fill="hold">
                      <p:stCondLst>
                        <p:cond delay="indefinite"/>
                      </p:stCondLst>
                      <p:childTnLst>
                        <p:par>
                          <p:cTn id="98" fill="hold">
                            <p:stCondLst>
                              <p:cond delay="0"/>
                            </p:stCondLst>
                            <p:childTnLst>
                              <p:par>
                                <p:cTn id="99" presetID="4" presetClass="entr" presetSubtype="32" fill="hold" grpId="0" nodeType="clickEffect">
                                  <p:stCondLst>
                                    <p:cond delay="0"/>
                                  </p:stCondLst>
                                  <p:childTnLst>
                                    <p:set>
                                      <p:cBhvr>
                                        <p:cTn id="100" dur="1" fill="hold">
                                          <p:stCondLst>
                                            <p:cond delay="0"/>
                                          </p:stCondLst>
                                        </p:cTn>
                                        <p:tgtEl>
                                          <p:spTgt spid="83980"/>
                                        </p:tgtEl>
                                        <p:attrNameLst>
                                          <p:attrName>style.visibility</p:attrName>
                                        </p:attrNameLst>
                                      </p:cBhvr>
                                      <p:to>
                                        <p:strVal val="visible"/>
                                      </p:to>
                                    </p:set>
                                    <p:animEffect transition="in" filter="box(out)">
                                      <p:cBhvr>
                                        <p:cTn id="101" dur="500"/>
                                        <p:tgtEl>
                                          <p:spTgt spid="83980"/>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58"/>
                                        </p:tgtEl>
                                        <p:attrNameLst>
                                          <p:attrName>style.visibility</p:attrName>
                                        </p:attrNameLst>
                                      </p:cBhvr>
                                      <p:to>
                                        <p:strVal val="visible"/>
                                      </p:to>
                                    </p:set>
                                    <p:animEffect transition="in" filter="wipe(left)">
                                      <p:cBhvr>
                                        <p:cTn id="106" dur="500"/>
                                        <p:tgtEl>
                                          <p:spTgt spid="58"/>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7"/>
                                        </p:tgtEl>
                                        <p:attrNameLst>
                                          <p:attrName>style.visibility</p:attrName>
                                        </p:attrNameLst>
                                      </p:cBhvr>
                                      <p:to>
                                        <p:strVal val="visible"/>
                                      </p:to>
                                    </p:set>
                                    <p:animEffect transition="in" filter="wipe(left)">
                                      <p:cBhvr>
                                        <p:cTn id="111" dur="500"/>
                                        <p:tgtEl>
                                          <p:spTgt spid="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wipe(left)">
                                      <p:cBhvr>
                                        <p:cTn id="116" dur="500"/>
                                        <p:tgtEl>
                                          <p:spTgt spid="55"/>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60"/>
                                        </p:tgtEl>
                                        <p:attrNameLst>
                                          <p:attrName>style.visibility</p:attrName>
                                        </p:attrNameLst>
                                      </p:cBhvr>
                                      <p:to>
                                        <p:strVal val="visible"/>
                                      </p:to>
                                    </p:set>
                                    <p:animEffect transition="in" filter="wipe(left)">
                                      <p:cBhvr>
                                        <p:cTn id="121" dur="500"/>
                                        <p:tgtEl>
                                          <p:spTgt spid="60"/>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61"/>
                                        </p:tgtEl>
                                        <p:attrNameLst>
                                          <p:attrName>style.visibility</p:attrName>
                                        </p:attrNameLst>
                                      </p:cBhvr>
                                      <p:to>
                                        <p:strVal val="visible"/>
                                      </p:to>
                                    </p:set>
                                    <p:animEffect transition="in" filter="wipe(left)">
                                      <p:cBhvr>
                                        <p:cTn id="126" dur="500"/>
                                        <p:tgtEl>
                                          <p:spTgt spid="61"/>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64"/>
                                        </p:tgtEl>
                                        <p:attrNameLst>
                                          <p:attrName>style.visibility</p:attrName>
                                        </p:attrNameLst>
                                      </p:cBhvr>
                                      <p:to>
                                        <p:strVal val="visible"/>
                                      </p:to>
                                    </p:set>
                                    <p:animEffect transition="in" filter="wipe(left)">
                                      <p:cBhvr>
                                        <p:cTn id="136" dur="500"/>
                                        <p:tgtEl>
                                          <p:spTgt spid="64"/>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65"/>
                                        </p:tgtEl>
                                        <p:attrNameLst>
                                          <p:attrName>style.visibility</p:attrName>
                                        </p:attrNameLst>
                                      </p:cBhvr>
                                      <p:to>
                                        <p:strVal val="visible"/>
                                      </p:to>
                                    </p:set>
                                    <p:animEffect transition="in" filter="wipe(left)">
                                      <p:cBhvr>
                                        <p:cTn id="141" dur="500"/>
                                        <p:tgtEl>
                                          <p:spTgt spid="65"/>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wipe(left)">
                                      <p:cBhvr>
                                        <p:cTn id="146" dur="500"/>
                                        <p:tgtEl>
                                          <p:spTgt spid="66"/>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grpId="0" nodeType="clickEffect">
                                  <p:stCondLst>
                                    <p:cond delay="0"/>
                                  </p:stCondLst>
                                  <p:childTnLst>
                                    <p:set>
                                      <p:cBhvr>
                                        <p:cTn id="150" dur="1" fill="hold">
                                          <p:stCondLst>
                                            <p:cond delay="0"/>
                                          </p:stCondLst>
                                        </p:cTn>
                                        <p:tgtEl>
                                          <p:spTgt spid="139296"/>
                                        </p:tgtEl>
                                        <p:attrNameLst>
                                          <p:attrName>style.visibility</p:attrName>
                                        </p:attrNameLst>
                                      </p:cBhvr>
                                      <p:to>
                                        <p:strVal val="visible"/>
                                      </p:to>
                                    </p:set>
                                    <p:animEffect transition="in" filter="wipe(left)">
                                      <p:cBhvr>
                                        <p:cTn id="151" dur="500"/>
                                        <p:tgtEl>
                                          <p:spTgt spid="1392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306" grpId="0"/>
      <p:bldP spid="83980" grpId="0" autoUpdateAnimBg="0"/>
      <p:bldP spid="139296" grpId="0"/>
      <p:bldP spid="84038" grpId="0" animBg="1"/>
      <p:bldP spid="47" grpId="0"/>
      <p:bldP spid="48" grpId="0"/>
      <p:bldP spid="49" grpId="0"/>
      <p:bldP spid="50" grpId="0"/>
      <p:bldP spid="53" grpId="0"/>
      <p:bldP spid="55" grpId="0"/>
      <p:bldP spid="56" grpId="0"/>
      <p:bldP spid="57" grpId="0"/>
      <p:bldP spid="58" grpId="0"/>
      <p:bldP spid="7" grpId="0"/>
      <p:bldP spid="60" grpId="0"/>
      <p:bldP spid="61" grpId="0"/>
      <p:bldP spid="63" grpId="0"/>
      <p:bldP spid="64" grpId="0"/>
      <p:bldP spid="65" grpId="0"/>
      <p:bldP spid="66" grpId="0"/>
      <p:bldP spid="67" grpId="0"/>
      <p:bldP spid="44" grpId="0"/>
      <p:bldP spid="4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8" name="Text Box 6"/>
          <p:cNvSpPr txBox="1">
            <a:spLocks noChangeArrowheads="1"/>
          </p:cNvSpPr>
          <p:nvPr/>
        </p:nvSpPr>
        <p:spPr bwMode="auto">
          <a:xfrm>
            <a:off x="512523" y="2418543"/>
            <a:ext cx="555490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FontTx/>
              <a:buNone/>
            </a:pPr>
            <a:r>
              <a:rPr kumimoji="0" lang="zh-CN" altLang="en-US" sz="2800" dirty="0">
                <a:solidFill>
                  <a:srgbClr val="0000FF"/>
                </a:solidFill>
                <a:latin typeface="+mn-lt"/>
                <a:ea typeface="微软雅黑" panose="020B0503020204020204" pitchFamily="34" charset="-122"/>
              </a:rPr>
              <a:t>由于电力线的连续性可知，穿入与穿出任一闭合曲面的电通量应该相等。所以当闭合曲面无电荷时，电通量为零。</a:t>
            </a:r>
            <a:endParaRPr lang="zh-CN" altLang="en-US"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141334" name="Text Box 8"/>
              <p:cNvSpPr txBox="1">
                <a:spLocks noChangeArrowheads="1"/>
              </p:cNvSpPr>
              <p:nvPr/>
            </p:nvSpPr>
            <p:spPr bwMode="auto">
              <a:xfrm>
                <a:off x="512523" y="1232843"/>
                <a:ext cx="8678863"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SzTx/>
                  <a:buNone/>
                </a:pPr>
                <a:r>
                  <a:rPr kumimoji="0" lang="en-US" altLang="zh-CN" sz="2800" dirty="0">
                    <a:solidFill>
                      <a:srgbClr val="0000FF"/>
                    </a:solidFill>
                    <a:latin typeface="+mn-lt"/>
                    <a:ea typeface="微软雅黑" panose="020B0503020204020204" pitchFamily="34" charset="-122"/>
                  </a:rPr>
                  <a:t>3</a:t>
                </a:r>
                <a:r>
                  <a:rPr kumimoji="0" lang="zh-CN" altLang="en-US" sz="2800" dirty="0">
                    <a:solidFill>
                      <a:srgbClr val="0000FF"/>
                    </a:solidFill>
                    <a:latin typeface="+mn-lt"/>
                    <a:ea typeface="微软雅黑" panose="020B0503020204020204" pitchFamily="34" charset="-122"/>
                  </a:rPr>
                  <a:t>、证明不包围点电荷的任一闭合曲面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kumimoji="0" lang="zh-CN" altLang="en-US" sz="2800" dirty="0">
                    <a:solidFill>
                      <a:srgbClr val="0000FF"/>
                    </a:solidFill>
                    <a:latin typeface="+mn-lt"/>
                    <a:ea typeface="微软雅黑" panose="020B0503020204020204" pitchFamily="34" charset="-122"/>
                  </a:rPr>
                  <a:t>的电通量恒等于零。</a:t>
                </a:r>
                <a:endParaRPr lang="zh-CN" altLang="en-US" sz="2800" dirty="0">
                  <a:solidFill>
                    <a:srgbClr val="0000FF"/>
                  </a:solidFill>
                  <a:latin typeface="+mn-lt"/>
                  <a:ea typeface="微软雅黑" panose="020B0503020204020204" pitchFamily="34" charset="-122"/>
                </a:endParaRPr>
              </a:p>
            </p:txBody>
          </p:sp>
        </mc:Choice>
        <mc:Fallback xmlns="">
          <p:sp>
            <p:nvSpPr>
              <p:cNvPr id="141334" name="Text Box 8"/>
              <p:cNvSpPr txBox="1">
                <a:spLocks noRot="1" noChangeAspect="1" noMove="1" noResize="1" noEditPoints="1" noAdjustHandles="1" noChangeArrowheads="1" noChangeShapeType="1" noTextEdit="1"/>
              </p:cNvSpPr>
              <p:nvPr/>
            </p:nvSpPr>
            <p:spPr bwMode="auto">
              <a:xfrm>
                <a:off x="512523" y="1232843"/>
                <a:ext cx="8678863" cy="954088"/>
              </a:xfrm>
              <a:prstGeom prst="rect">
                <a:avLst/>
              </a:prstGeom>
              <a:blipFill>
                <a:blip r:embed="rId3"/>
                <a:stretch>
                  <a:fillRect l="-1404" t="-6369"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4" name="Text Box 5"/>
          <p:cNvSpPr txBox="1">
            <a:spLocks noChangeArrowheads="1"/>
          </p:cNvSpPr>
          <p:nvPr/>
        </p:nvSpPr>
        <p:spPr bwMode="auto">
          <a:xfrm>
            <a:off x="512523"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p:sp>
        <p:nvSpPr>
          <p:cNvPr id="141323" name="Oval 3"/>
          <p:cNvSpPr>
            <a:spLocks noChangeArrowheads="1"/>
          </p:cNvSpPr>
          <p:nvPr/>
        </p:nvSpPr>
        <p:spPr bwMode="auto">
          <a:xfrm>
            <a:off x="7647784" y="3001728"/>
            <a:ext cx="1828788" cy="2362179"/>
          </a:xfrm>
          <a:prstGeom prst="ellipse">
            <a:avLst/>
          </a:prstGeom>
          <a:gradFill rotWithShape="0">
            <a:gsLst>
              <a:gs pos="0">
                <a:srgbClr val="FFCC00"/>
              </a:gs>
              <a:gs pos="100000">
                <a:srgbClr val="AA88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grpSp>
        <p:nvGrpSpPr>
          <p:cNvPr id="3" name="组合 2"/>
          <p:cNvGrpSpPr/>
          <p:nvPr/>
        </p:nvGrpSpPr>
        <p:grpSpPr>
          <a:xfrm>
            <a:off x="6244442" y="3920882"/>
            <a:ext cx="468787" cy="523870"/>
            <a:chOff x="5731205" y="4709486"/>
            <a:chExt cx="468787" cy="523870"/>
          </a:xfrm>
        </p:grpSpPr>
        <p:sp>
          <p:nvSpPr>
            <p:cNvPr id="141322" name="Oval 8"/>
            <p:cNvSpPr>
              <a:spLocks noChangeArrowheads="1"/>
            </p:cNvSpPr>
            <p:nvPr/>
          </p:nvSpPr>
          <p:spPr bwMode="auto">
            <a:xfrm>
              <a:off x="5751967" y="4809498"/>
              <a:ext cx="323848" cy="323847"/>
            </a:xfrm>
            <a:prstGeom prst="ellipse">
              <a:avLst/>
            </a:prstGeom>
            <a:solidFill>
              <a:srgbClr val="E60A1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24" name="Rectangle 7"/>
            <p:cNvSpPr>
              <a:spLocks noChangeArrowheads="1"/>
            </p:cNvSpPr>
            <p:nvPr/>
          </p:nvSpPr>
          <p:spPr bwMode="auto">
            <a:xfrm>
              <a:off x="5731205" y="4709486"/>
              <a:ext cx="468787" cy="523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a:t>
              </a:r>
            </a:p>
          </p:txBody>
        </p:sp>
      </p:grpSp>
      <p:sp>
        <p:nvSpPr>
          <p:cNvPr id="141325" name="Line 9"/>
          <p:cNvSpPr>
            <a:spLocks noChangeShapeType="1"/>
          </p:cNvSpPr>
          <p:nvPr/>
        </p:nvSpPr>
        <p:spPr bwMode="auto">
          <a:xfrm flipV="1">
            <a:off x="6504791" y="2696931"/>
            <a:ext cx="2362185" cy="1447787"/>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6" name="Line 10"/>
          <p:cNvSpPr>
            <a:spLocks noChangeShapeType="1"/>
          </p:cNvSpPr>
          <p:nvPr/>
        </p:nvSpPr>
        <p:spPr bwMode="auto">
          <a:xfrm>
            <a:off x="6504791" y="4220917"/>
            <a:ext cx="2285985" cy="1371588"/>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7" name="Line 11"/>
          <p:cNvSpPr>
            <a:spLocks noChangeShapeType="1"/>
          </p:cNvSpPr>
          <p:nvPr/>
        </p:nvSpPr>
        <p:spPr bwMode="auto">
          <a:xfrm flipV="1">
            <a:off x="6504791" y="3941520"/>
            <a:ext cx="1423978" cy="203198"/>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28" name="Oval 13"/>
          <p:cNvSpPr>
            <a:spLocks noChangeArrowheads="1"/>
          </p:cNvSpPr>
          <p:nvPr/>
        </p:nvSpPr>
        <p:spPr bwMode="auto">
          <a:xfrm>
            <a:off x="7876382" y="3687522"/>
            <a:ext cx="228599" cy="533395"/>
          </a:xfrm>
          <a:prstGeom prst="ellipse">
            <a:avLst/>
          </a:prstGeom>
          <a:solidFill>
            <a:srgbClr val="FF66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29" name="Oval 14"/>
          <p:cNvSpPr>
            <a:spLocks noChangeArrowheads="1"/>
          </p:cNvSpPr>
          <p:nvPr/>
        </p:nvSpPr>
        <p:spPr bwMode="auto">
          <a:xfrm rot="21069702">
            <a:off x="9095574" y="3535123"/>
            <a:ext cx="228599" cy="533395"/>
          </a:xfrm>
          <a:prstGeom prst="ellipse">
            <a:avLst/>
          </a:prstGeom>
          <a:solidFill>
            <a:srgbClr val="FF66CC"/>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41330" name="Line 15"/>
          <p:cNvSpPr>
            <a:spLocks noChangeShapeType="1"/>
          </p:cNvSpPr>
          <p:nvPr/>
        </p:nvSpPr>
        <p:spPr bwMode="auto">
          <a:xfrm flipV="1">
            <a:off x="8104981" y="3763721"/>
            <a:ext cx="1142993" cy="152399"/>
          </a:xfrm>
          <a:prstGeom prst="line">
            <a:avLst/>
          </a:prstGeom>
          <a:noFill/>
          <a:ln w="28575">
            <a:solidFill>
              <a:srgbClr val="0000FF"/>
            </a:solidFill>
            <a:prstDash val="sysDot"/>
            <a:miter lim="800000"/>
            <a:headEnd/>
            <a:tailEn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p:sp>
        <p:nvSpPr>
          <p:cNvPr id="141331" name="Line 16"/>
          <p:cNvSpPr>
            <a:spLocks noChangeShapeType="1"/>
          </p:cNvSpPr>
          <p:nvPr/>
        </p:nvSpPr>
        <p:spPr bwMode="auto">
          <a:xfrm flipV="1">
            <a:off x="9247973" y="3687522"/>
            <a:ext cx="533397" cy="76199"/>
          </a:xfrm>
          <a:prstGeom prst="line">
            <a:avLst/>
          </a:prstGeom>
          <a:noFill/>
          <a:ln w="28575">
            <a:solidFill>
              <a:srgbClr val="0000FF"/>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26" name="矩形 25"/>
              <p:cNvSpPr/>
              <p:nvPr/>
            </p:nvSpPr>
            <p:spPr>
              <a:xfrm>
                <a:off x="7966972" y="330076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7966972" y="3300762"/>
                <a:ext cx="701602"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565797" y="4571353"/>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565797" y="4571353"/>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725457" y="5292611"/>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8725457" y="5292611"/>
                <a:ext cx="522515" cy="57547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244442" y="3443700"/>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6244442" y="3443700"/>
                <a:ext cx="48891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202626" y="3076393"/>
                <a:ext cx="787588"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p>
            </p:txBody>
          </p:sp>
        </mc:Choice>
        <mc:Fallback xmlns="">
          <p:sp>
            <p:nvSpPr>
              <p:cNvPr id="30" name="矩形 29"/>
              <p:cNvSpPr>
                <a:spLocks noRot="1" noChangeAspect="1" noMove="1" noResize="1" noEditPoints="1" noAdjustHandles="1" noChangeArrowheads="1" noChangeShapeType="1" noTextEdit="1"/>
              </p:cNvSpPr>
              <p:nvPr/>
            </p:nvSpPr>
            <p:spPr>
              <a:xfrm>
                <a:off x="9202626" y="3076393"/>
                <a:ext cx="787588" cy="6111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4244209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1334"/>
                                        </p:tgtEl>
                                        <p:attrNameLst>
                                          <p:attrName>style.visibility</p:attrName>
                                        </p:attrNameLst>
                                      </p:cBhvr>
                                      <p:to>
                                        <p:strVal val="visible"/>
                                      </p:to>
                                    </p:set>
                                    <p:animEffect transition="in" filter="wipe(left)">
                                      <p:cBhvr>
                                        <p:cTn id="12" dur="500"/>
                                        <p:tgtEl>
                                          <p:spTgt spid="14133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1323"/>
                                        </p:tgtEl>
                                        <p:attrNameLst>
                                          <p:attrName>style.visibility</p:attrName>
                                        </p:attrNameLst>
                                      </p:cBhvr>
                                      <p:to>
                                        <p:strVal val="visible"/>
                                      </p:to>
                                    </p:set>
                                    <p:animEffect transition="in" filter="wipe(left)">
                                      <p:cBhvr>
                                        <p:cTn id="17" dur="500"/>
                                        <p:tgtEl>
                                          <p:spTgt spid="1413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1325"/>
                                        </p:tgtEl>
                                        <p:attrNameLst>
                                          <p:attrName>style.visibility</p:attrName>
                                        </p:attrNameLst>
                                      </p:cBhvr>
                                      <p:to>
                                        <p:strVal val="visible"/>
                                      </p:to>
                                    </p:set>
                                    <p:animEffect transition="in" filter="wipe(left)">
                                      <p:cBhvr>
                                        <p:cTn id="37" dur="500"/>
                                        <p:tgtEl>
                                          <p:spTgt spid="1413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1326"/>
                                        </p:tgtEl>
                                        <p:attrNameLst>
                                          <p:attrName>style.visibility</p:attrName>
                                        </p:attrNameLst>
                                      </p:cBhvr>
                                      <p:to>
                                        <p:strVal val="visible"/>
                                      </p:to>
                                    </p:set>
                                    <p:animEffect transition="in" filter="wipe(left)">
                                      <p:cBhvr>
                                        <p:cTn id="42" dur="500"/>
                                        <p:tgtEl>
                                          <p:spTgt spid="14132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wipe(left)">
                                      <p:cBhvr>
                                        <p:cTn id="47" dur="500"/>
                                        <p:tgtEl>
                                          <p:spTgt spid="2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1327"/>
                                        </p:tgtEl>
                                        <p:attrNameLst>
                                          <p:attrName>style.visibility</p:attrName>
                                        </p:attrNameLst>
                                      </p:cBhvr>
                                      <p:to>
                                        <p:strVal val="visible"/>
                                      </p:to>
                                    </p:set>
                                    <p:animEffect transition="in" filter="wipe(left)">
                                      <p:cBhvr>
                                        <p:cTn id="52" dur="500"/>
                                        <p:tgtEl>
                                          <p:spTgt spid="1413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1328"/>
                                        </p:tgtEl>
                                        <p:attrNameLst>
                                          <p:attrName>style.visibility</p:attrName>
                                        </p:attrNameLst>
                                      </p:cBhvr>
                                      <p:to>
                                        <p:strVal val="visible"/>
                                      </p:to>
                                    </p:set>
                                    <p:animEffect transition="in" filter="wipe(left)">
                                      <p:cBhvr>
                                        <p:cTn id="57" dur="500"/>
                                        <p:tgtEl>
                                          <p:spTgt spid="1413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1330"/>
                                        </p:tgtEl>
                                        <p:attrNameLst>
                                          <p:attrName>style.visibility</p:attrName>
                                        </p:attrNameLst>
                                      </p:cBhvr>
                                      <p:to>
                                        <p:strVal val="visible"/>
                                      </p:to>
                                    </p:set>
                                    <p:animEffect transition="in" filter="wipe(left)">
                                      <p:cBhvr>
                                        <p:cTn id="67" dur="500"/>
                                        <p:tgtEl>
                                          <p:spTgt spid="141330"/>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141329"/>
                                        </p:tgtEl>
                                        <p:attrNameLst>
                                          <p:attrName>style.visibility</p:attrName>
                                        </p:attrNameLst>
                                      </p:cBhvr>
                                      <p:to>
                                        <p:strVal val="visible"/>
                                      </p:to>
                                    </p:set>
                                    <p:animEffect transition="in" filter="wipe(left)">
                                      <p:cBhvr>
                                        <p:cTn id="72" dur="500"/>
                                        <p:tgtEl>
                                          <p:spTgt spid="141329"/>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0"/>
                                        </p:tgtEl>
                                        <p:attrNameLst>
                                          <p:attrName>style.visibility</p:attrName>
                                        </p:attrNameLst>
                                      </p:cBhvr>
                                      <p:to>
                                        <p:strVal val="visible"/>
                                      </p:to>
                                    </p:set>
                                    <p:animEffect transition="in" filter="wipe(left)">
                                      <p:cBhvr>
                                        <p:cTn id="77" dur="500"/>
                                        <p:tgtEl>
                                          <p:spTgt spid="3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41331"/>
                                        </p:tgtEl>
                                        <p:attrNameLst>
                                          <p:attrName>style.visibility</p:attrName>
                                        </p:attrNameLst>
                                      </p:cBhvr>
                                      <p:to>
                                        <p:strVal val="visible"/>
                                      </p:to>
                                    </p:set>
                                    <p:animEffect transition="in" filter="wipe(left)">
                                      <p:cBhvr>
                                        <p:cTn id="82" dur="500"/>
                                        <p:tgtEl>
                                          <p:spTgt spid="141331"/>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4998"/>
                                        </p:tgtEl>
                                        <p:attrNameLst>
                                          <p:attrName>style.visibility</p:attrName>
                                        </p:attrNameLst>
                                      </p:cBhvr>
                                      <p:to>
                                        <p:strVal val="visible"/>
                                      </p:to>
                                    </p:set>
                                    <p:animEffect transition="in" filter="wipe(left)">
                                      <p:cBhvr>
                                        <p:cTn id="87" dur="500"/>
                                        <p:tgtEl>
                                          <p:spTgt spid="849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8" grpId="0"/>
      <p:bldP spid="141334" grpId="0"/>
      <p:bldP spid="24" grpId="0"/>
      <p:bldP spid="141323" grpId="0" animBg="1"/>
      <p:bldP spid="141325" grpId="0" animBg="1"/>
      <p:bldP spid="141326" grpId="0" animBg="1"/>
      <p:bldP spid="141327" grpId="0" animBg="1"/>
      <p:bldP spid="141328" grpId="0" animBg="1"/>
      <p:bldP spid="141329" grpId="0" animBg="1"/>
      <p:bldP spid="141330" grpId="0" animBg="1"/>
      <p:bldP spid="141331" grpId="0" animBg="1"/>
      <p:bldP spid="26" grpId="0"/>
      <p:bldP spid="27" grpId="0"/>
      <p:bldP spid="28" grpId="0"/>
      <p:bldP spid="29" grpId="0"/>
      <p:bldP spid="3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2" name="Text Box 6"/>
          <p:cNvSpPr txBox="1">
            <a:spLocks noChangeArrowheads="1"/>
          </p:cNvSpPr>
          <p:nvPr/>
        </p:nvSpPr>
        <p:spPr bwMode="auto">
          <a:xfrm>
            <a:off x="515821" y="1206499"/>
            <a:ext cx="693104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en-US" altLang="zh-CN" sz="2800" dirty="0">
                <a:solidFill>
                  <a:srgbClr val="0000FF"/>
                </a:solidFill>
                <a:latin typeface="+mn-lt"/>
                <a:ea typeface="微软雅黑" panose="020B0503020204020204" pitchFamily="34" charset="-122"/>
              </a:rPr>
              <a:t>4</a:t>
            </a:r>
            <a:r>
              <a:rPr kumimoji="0" lang="zh-CN" altLang="en-US" sz="2800" dirty="0">
                <a:solidFill>
                  <a:srgbClr val="0000FF"/>
                </a:solidFill>
                <a:latin typeface="+mn-lt"/>
                <a:ea typeface="微软雅黑" panose="020B0503020204020204" pitchFamily="34" charset="-122"/>
              </a:rPr>
              <a:t>、证明：多个点电荷的电通量等于它们单独存在时的电通量的代数和。</a:t>
            </a:r>
          </a:p>
        </p:txBody>
      </p:sp>
      <p:sp>
        <p:nvSpPr>
          <p:cNvPr id="24" name="Text Box 5"/>
          <p:cNvSpPr txBox="1">
            <a:spLocks noChangeArrowheads="1"/>
          </p:cNvSpPr>
          <p:nvPr/>
        </p:nvSpPr>
        <p:spPr bwMode="auto">
          <a:xfrm>
            <a:off x="515821" y="481025"/>
            <a:ext cx="4114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高斯定理的证明 </a:t>
            </a:r>
          </a:p>
        </p:txBody>
      </p:sp>
      <p:sp>
        <p:nvSpPr>
          <p:cNvPr id="143377" name="Oval 56"/>
          <p:cNvSpPr>
            <a:spLocks noChangeArrowheads="1"/>
          </p:cNvSpPr>
          <p:nvPr/>
        </p:nvSpPr>
        <p:spPr bwMode="auto">
          <a:xfrm>
            <a:off x="9265150" y="1084364"/>
            <a:ext cx="1905000" cy="2285993"/>
          </a:xfrm>
          <a:prstGeom prst="ellipse">
            <a:avLst/>
          </a:prstGeom>
          <a:gradFill rotWithShape="0">
            <a:gsLst>
              <a:gs pos="0">
                <a:srgbClr val="FFCC00"/>
              </a:gs>
              <a:gs pos="100000">
                <a:srgbClr val="B38F00"/>
              </a:gs>
            </a:gsLst>
            <a:path path="shape">
              <a:fillToRect l="50000" t="50000" r="50000" b="50000"/>
            </a:path>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i="1" dirty="0">
              <a:solidFill>
                <a:srgbClr val="0000FF"/>
              </a:solidFill>
              <a:latin typeface="+mn-lt"/>
              <a:ea typeface="微软雅黑" panose="020B0503020204020204" pitchFamily="34" charset="-122"/>
            </a:endParaRPr>
          </a:p>
        </p:txBody>
      </p:sp>
      <p:sp>
        <p:nvSpPr>
          <p:cNvPr id="143383" name="Rectangle 58"/>
          <p:cNvSpPr>
            <a:spLocks noChangeArrowheads="1"/>
          </p:cNvSpPr>
          <p:nvPr/>
        </p:nvSpPr>
        <p:spPr bwMode="auto">
          <a:xfrm>
            <a:off x="10701838" y="2155923"/>
            <a:ext cx="363538" cy="523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i="1" dirty="0">
                <a:solidFill>
                  <a:srgbClr val="0000FF"/>
                </a:solidFill>
                <a:latin typeface="+mn-lt"/>
                <a:ea typeface="微软雅黑" panose="020B0503020204020204" pitchFamily="34" charset="-122"/>
              </a:rPr>
              <a:t>S</a:t>
            </a:r>
          </a:p>
        </p:txBody>
      </p:sp>
      <mc:AlternateContent xmlns:mc="http://schemas.openxmlformats.org/markup-compatibility/2006" xmlns:a14="http://schemas.microsoft.com/office/drawing/2010/main">
        <mc:Choice Requires="a14">
          <p:sp>
            <p:nvSpPr>
              <p:cNvPr id="27" name="矩形 26"/>
              <p:cNvSpPr/>
              <p:nvPr/>
            </p:nvSpPr>
            <p:spPr>
              <a:xfrm>
                <a:off x="934288" y="2269238"/>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934288" y="2269238"/>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337783" y="3205650"/>
                <a:ext cx="6453818"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337783" y="3205650"/>
                <a:ext cx="6453818"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34288" y="4142061"/>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34288" y="4142061"/>
                <a:ext cx="2371226"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3124940" y="4293173"/>
                <a:ext cx="38943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3124940" y="4293173"/>
                <a:ext cx="38943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5072140" y="5161015"/>
                <a:ext cx="235070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5072140" y="5161015"/>
                <a:ext cx="2350707" cy="11708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437991" y="5269647"/>
                <a:ext cx="371569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437991" y="5269647"/>
                <a:ext cx="3715697" cy="903452"/>
              </a:xfrm>
              <a:prstGeom prst="rect">
                <a:avLst/>
              </a:prstGeom>
              <a:blipFill>
                <a:blip r:embed="rId8"/>
                <a:stretch>
                  <a:fillRect/>
                </a:stretch>
              </a:blipFill>
            </p:spPr>
            <p:txBody>
              <a:bodyPr/>
              <a:lstStyle/>
              <a:p>
                <a:r>
                  <a:rPr lang="zh-CN" altLang="en-US">
                    <a:noFill/>
                  </a:rPr>
                  <a:t> </a:t>
                </a:r>
              </a:p>
            </p:txBody>
          </p:sp>
        </mc:Fallback>
      </mc:AlternateContent>
      <p:grpSp>
        <p:nvGrpSpPr>
          <p:cNvPr id="6" name="组合 5"/>
          <p:cNvGrpSpPr/>
          <p:nvPr/>
        </p:nvGrpSpPr>
        <p:grpSpPr>
          <a:xfrm>
            <a:off x="9914438" y="2583823"/>
            <a:ext cx="1121958" cy="523220"/>
            <a:chOff x="9914438" y="2583823"/>
            <a:chExt cx="1121958" cy="523220"/>
          </a:xfrm>
        </p:grpSpPr>
        <p:sp>
          <p:nvSpPr>
            <p:cNvPr id="143382" name="Oval 50"/>
            <p:cNvSpPr>
              <a:spLocks noChangeArrowheads="1"/>
            </p:cNvSpPr>
            <p:nvPr/>
          </p:nvSpPr>
          <p:spPr bwMode="auto">
            <a:xfrm>
              <a:off x="9914438" y="2879821"/>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矩形 33"/>
                <p:cNvSpPr/>
                <p:nvPr/>
              </p:nvSpPr>
              <p:spPr>
                <a:xfrm>
                  <a:off x="9957703" y="2583823"/>
                  <a:ext cx="10786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957703" y="2583823"/>
                  <a:ext cx="1078693" cy="523220"/>
                </a:xfrm>
                <a:prstGeom prst="rect">
                  <a:avLst/>
                </a:prstGeom>
                <a:blipFill>
                  <a:blip r:embed="rId9"/>
                  <a:stretch>
                    <a:fillRect/>
                  </a:stretch>
                </a:blipFill>
              </p:spPr>
              <p:txBody>
                <a:bodyPr/>
                <a:lstStyle/>
                <a:p>
                  <a:r>
                    <a:rPr lang="zh-CN" altLang="en-US">
                      <a:noFill/>
                    </a:rPr>
                    <a:t> </a:t>
                  </a:r>
                </a:p>
              </p:txBody>
            </p:sp>
          </mc:Fallback>
        </mc:AlternateContent>
      </p:grpSp>
      <p:grpSp>
        <p:nvGrpSpPr>
          <p:cNvPr id="8" name="组合 7"/>
          <p:cNvGrpSpPr/>
          <p:nvPr/>
        </p:nvGrpSpPr>
        <p:grpSpPr>
          <a:xfrm>
            <a:off x="8692569" y="2592499"/>
            <a:ext cx="731746" cy="523220"/>
            <a:chOff x="8503150" y="2635673"/>
            <a:chExt cx="731746" cy="523220"/>
          </a:xfrm>
        </p:grpSpPr>
        <p:sp>
          <p:nvSpPr>
            <p:cNvPr id="143381" name="Oval 47"/>
            <p:cNvSpPr>
              <a:spLocks noChangeArrowheads="1"/>
            </p:cNvSpPr>
            <p:nvPr/>
          </p:nvSpPr>
          <p:spPr bwMode="auto">
            <a:xfrm>
              <a:off x="8503150" y="2897283"/>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5" name="矩形 34"/>
                <p:cNvSpPr/>
                <p:nvPr/>
              </p:nvSpPr>
              <p:spPr>
                <a:xfrm>
                  <a:off x="8574587" y="2635673"/>
                  <a:ext cx="6603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8574587" y="2635673"/>
                  <a:ext cx="660309" cy="523220"/>
                </a:xfrm>
                <a:prstGeom prst="rect">
                  <a:avLst/>
                </a:prstGeom>
                <a:blipFill>
                  <a:blip r:embed="rId10"/>
                  <a:stretch>
                    <a:fillRect/>
                  </a:stretch>
                </a:blipFill>
              </p:spPr>
              <p:txBody>
                <a:bodyPr/>
                <a:lstStyle/>
                <a:p>
                  <a:r>
                    <a:rPr lang="zh-CN" altLang="en-US">
                      <a:noFill/>
                    </a:rPr>
                    <a:t> </a:t>
                  </a:r>
                </a:p>
              </p:txBody>
            </p:sp>
          </mc:Fallback>
        </mc:AlternateContent>
      </p:grpSp>
      <p:grpSp>
        <p:nvGrpSpPr>
          <p:cNvPr id="5" name="组合 4"/>
          <p:cNvGrpSpPr/>
          <p:nvPr/>
        </p:nvGrpSpPr>
        <p:grpSpPr>
          <a:xfrm>
            <a:off x="9558860" y="2069279"/>
            <a:ext cx="629437" cy="523220"/>
            <a:chOff x="9558860" y="2069279"/>
            <a:chExt cx="629437" cy="523220"/>
          </a:xfrm>
        </p:grpSpPr>
        <p:sp>
          <p:nvSpPr>
            <p:cNvPr id="26" name="Oval 50"/>
            <p:cNvSpPr>
              <a:spLocks noChangeArrowheads="1"/>
            </p:cNvSpPr>
            <p:nvPr/>
          </p:nvSpPr>
          <p:spPr bwMode="auto">
            <a:xfrm>
              <a:off x="9558860" y="2403868"/>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6" name="矩形 35"/>
                <p:cNvSpPr/>
                <p:nvPr/>
              </p:nvSpPr>
              <p:spPr>
                <a:xfrm>
                  <a:off x="9602111" y="2069279"/>
                  <a:ext cx="58618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𝑖</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9602111" y="2069279"/>
                  <a:ext cx="586186" cy="523220"/>
                </a:xfrm>
                <a:prstGeom prst="rect">
                  <a:avLst/>
                </a:prstGeom>
                <a:blipFill>
                  <a:blip r:embed="rId11"/>
                  <a:stretch>
                    <a:fillRect/>
                  </a:stretch>
                </a:blipFill>
              </p:spPr>
              <p:txBody>
                <a:bodyPr/>
                <a:lstStyle/>
                <a:p>
                  <a:r>
                    <a:rPr lang="zh-CN" altLang="en-US">
                      <a:noFill/>
                    </a:rPr>
                    <a:t> </a:t>
                  </a:r>
                </a:p>
              </p:txBody>
            </p:sp>
          </mc:Fallback>
        </mc:AlternateContent>
      </p:grpSp>
      <p:grpSp>
        <p:nvGrpSpPr>
          <p:cNvPr id="4" name="组合 3"/>
          <p:cNvGrpSpPr/>
          <p:nvPr/>
        </p:nvGrpSpPr>
        <p:grpSpPr>
          <a:xfrm>
            <a:off x="10212888" y="1517170"/>
            <a:ext cx="704278" cy="523220"/>
            <a:chOff x="10212888" y="1517170"/>
            <a:chExt cx="704278" cy="523220"/>
          </a:xfrm>
        </p:grpSpPr>
        <p:sp>
          <p:nvSpPr>
            <p:cNvPr id="143379" name="Oval 41"/>
            <p:cNvSpPr>
              <a:spLocks noChangeArrowheads="1"/>
            </p:cNvSpPr>
            <p:nvPr/>
          </p:nvSpPr>
          <p:spPr bwMode="auto">
            <a:xfrm>
              <a:off x="10212888" y="1816199"/>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7" name="矩形 36"/>
                <p:cNvSpPr/>
                <p:nvPr/>
              </p:nvSpPr>
              <p:spPr>
                <a:xfrm>
                  <a:off x="10278979" y="1517170"/>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0278979" y="1517170"/>
                  <a:ext cx="638187"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2" name="组合 1"/>
          <p:cNvGrpSpPr/>
          <p:nvPr/>
        </p:nvGrpSpPr>
        <p:grpSpPr>
          <a:xfrm>
            <a:off x="9538200" y="1318644"/>
            <a:ext cx="691196" cy="523220"/>
            <a:chOff x="9538200" y="1318644"/>
            <a:chExt cx="691196" cy="523220"/>
          </a:xfrm>
        </p:grpSpPr>
        <p:sp>
          <p:nvSpPr>
            <p:cNvPr id="143378" name="Oval 37"/>
            <p:cNvSpPr>
              <a:spLocks noChangeArrowheads="1"/>
            </p:cNvSpPr>
            <p:nvPr/>
          </p:nvSpPr>
          <p:spPr bwMode="auto">
            <a:xfrm>
              <a:off x="9538200" y="1636812"/>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8" name="矩形 37"/>
                <p:cNvSpPr/>
                <p:nvPr/>
              </p:nvSpPr>
              <p:spPr>
                <a:xfrm>
                  <a:off x="9599480" y="1318644"/>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9599480" y="1318644"/>
                  <a:ext cx="629916" cy="523220"/>
                </a:xfrm>
                <a:prstGeom prst="rect">
                  <a:avLst/>
                </a:prstGeom>
                <a:blipFill>
                  <a:blip r:embed="rId13"/>
                  <a:stretch>
                    <a:fillRect/>
                  </a:stretch>
                </a:blipFill>
              </p:spPr>
              <p:txBody>
                <a:bodyPr/>
                <a:lstStyle/>
                <a:p>
                  <a:r>
                    <a:rPr lang="zh-CN" altLang="en-US">
                      <a:noFill/>
                    </a:rPr>
                    <a:t> </a:t>
                  </a:r>
                </a:p>
              </p:txBody>
            </p:sp>
          </mc:Fallback>
        </mc:AlternateContent>
      </p:grpSp>
      <p:grpSp>
        <p:nvGrpSpPr>
          <p:cNvPr id="7" name="组合 6"/>
          <p:cNvGrpSpPr/>
          <p:nvPr/>
        </p:nvGrpSpPr>
        <p:grpSpPr>
          <a:xfrm>
            <a:off x="8646025" y="1318644"/>
            <a:ext cx="792986" cy="523220"/>
            <a:chOff x="8682538" y="1375202"/>
            <a:chExt cx="792986" cy="523220"/>
          </a:xfrm>
        </p:grpSpPr>
        <p:sp>
          <p:nvSpPr>
            <p:cNvPr id="143380" name="Oval 44"/>
            <p:cNvSpPr>
              <a:spLocks noChangeArrowheads="1"/>
            </p:cNvSpPr>
            <p:nvPr/>
          </p:nvSpPr>
          <p:spPr bwMode="auto">
            <a:xfrm>
              <a:off x="8682538" y="1682850"/>
              <a:ext cx="142875" cy="142875"/>
            </a:xfrm>
            <a:prstGeom prst="ellipse">
              <a:avLst/>
            </a:prstGeom>
            <a:gradFill rotWithShape="1">
              <a:gsLst>
                <a:gs pos="0">
                  <a:srgbClr val="FF33CC"/>
                </a:gs>
                <a:gs pos="100000">
                  <a:srgbClr val="008000"/>
                </a:gs>
              </a:gsLst>
              <a:path path="shape">
                <a:fillToRect l="50000" t="50000" r="50000" b="50000"/>
              </a:path>
            </a:gradFill>
            <a:ln w="63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39" name="矩形 38"/>
                <p:cNvSpPr/>
                <p:nvPr/>
              </p:nvSpPr>
              <p:spPr>
                <a:xfrm>
                  <a:off x="8739874" y="1375202"/>
                  <a:ext cx="7356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𝑚</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739874" y="1375202"/>
                  <a:ext cx="735650"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0" name="矩形 39"/>
              <p:cNvSpPr/>
              <p:nvPr/>
            </p:nvSpPr>
            <p:spPr>
              <a:xfrm>
                <a:off x="4204641" y="2442180"/>
                <a:ext cx="368998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4204641" y="2442180"/>
                <a:ext cx="3689985" cy="575479"/>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701792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6022"/>
                                        </p:tgtEl>
                                        <p:attrNameLst>
                                          <p:attrName>style.visibility</p:attrName>
                                        </p:attrNameLst>
                                      </p:cBhvr>
                                      <p:to>
                                        <p:strVal val="visible"/>
                                      </p:to>
                                    </p:set>
                                    <p:animEffect transition="in" filter="wipe(left)">
                                      <p:cBhvr>
                                        <p:cTn id="12" dur="500"/>
                                        <p:tgtEl>
                                          <p:spTgt spid="860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3377"/>
                                        </p:tgtEl>
                                        <p:attrNameLst>
                                          <p:attrName>style.visibility</p:attrName>
                                        </p:attrNameLst>
                                      </p:cBhvr>
                                      <p:to>
                                        <p:strVal val="visible"/>
                                      </p:to>
                                    </p:set>
                                    <p:animEffect transition="in" filter="wipe(left)">
                                      <p:cBhvr>
                                        <p:cTn id="17" dur="500"/>
                                        <p:tgtEl>
                                          <p:spTgt spid="14337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3383"/>
                                        </p:tgtEl>
                                        <p:attrNameLst>
                                          <p:attrName>style.visibility</p:attrName>
                                        </p:attrNameLst>
                                      </p:cBhvr>
                                      <p:to>
                                        <p:strVal val="visible"/>
                                      </p:to>
                                    </p:set>
                                    <p:animEffect transition="in" filter="wipe(left)">
                                      <p:cBhvr>
                                        <p:cTn id="22" dur="500"/>
                                        <p:tgtEl>
                                          <p:spTgt spid="14338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wipe(left)">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wipe(left)">
                                      <p:cBhvr>
                                        <p:cTn id="57" dur="500"/>
                                        <p:tgtEl>
                                          <p:spTgt spid="27"/>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0"/>
                                        </p:tgtEl>
                                        <p:attrNameLst>
                                          <p:attrName>style.visibility</p:attrName>
                                        </p:attrNameLst>
                                      </p:cBhvr>
                                      <p:to>
                                        <p:strVal val="visible"/>
                                      </p:to>
                                    </p:set>
                                    <p:animEffect transition="in" filter="wipe(left)">
                                      <p:cBhvr>
                                        <p:cTn id="62" dur="500"/>
                                        <p:tgtEl>
                                          <p:spTgt spid="4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left)">
                                      <p:cBhvr>
                                        <p:cTn id="72" dur="500"/>
                                        <p:tgtEl>
                                          <p:spTgt spid="3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wipe(left)">
                                      <p:cBhvr>
                                        <p:cTn id="8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2" grpId="0"/>
      <p:bldP spid="24" grpId="0"/>
      <p:bldP spid="143377" grpId="0" animBg="1"/>
      <p:bldP spid="143383" grpId="0"/>
      <p:bldP spid="27" grpId="0"/>
      <p:bldP spid="29" grpId="0"/>
      <p:bldP spid="30" grpId="0"/>
      <p:bldP spid="31" grpId="0"/>
      <p:bldP spid="32" grpId="0"/>
      <p:bldP spid="33" grpId="0"/>
      <p:bldP spid="4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5416" name="Text Box 8"/>
              <p:cNvSpPr txBox="1">
                <a:spLocks noChangeArrowheads="1"/>
              </p:cNvSpPr>
              <p:nvPr/>
            </p:nvSpPr>
            <p:spPr bwMode="auto">
              <a:xfrm>
                <a:off x="694933" y="1161446"/>
                <a:ext cx="7171771"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FF0000"/>
                  </a:buClr>
                  <a:buSzTx/>
                  <a:buFont typeface="Wingdings" panose="05000000000000000000" pitchFamily="2" charset="2"/>
                  <a:buChar char="Ø"/>
                </a:pPr>
                <a:r>
                  <a:rPr kumimoji="0" lang="zh-CN" altLang="en-US" sz="2800" dirty="0">
                    <a:solidFill>
                      <a:srgbClr val="0000FF"/>
                    </a:solidFill>
                    <a:latin typeface="+mn-lt"/>
                    <a:ea typeface="微软雅黑" panose="020B0503020204020204" pitchFamily="34" charset="-122"/>
                  </a:rPr>
                  <a:t>高斯定理中的场强</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kumimoji="0" lang="zh-CN" altLang="en-US" sz="2800" dirty="0">
                    <a:solidFill>
                      <a:srgbClr val="0000FF"/>
                    </a:solidFill>
                    <a:latin typeface="+mn-lt"/>
                    <a:ea typeface="微软雅黑" panose="020B0503020204020204" pitchFamily="34" charset="-122"/>
                  </a:rPr>
                  <a:t>是由</a:t>
                </a:r>
                <a:r>
                  <a:rPr kumimoji="0" lang="zh-CN" altLang="en-US" sz="2800" dirty="0">
                    <a:solidFill>
                      <a:srgbClr val="FF0000"/>
                    </a:solidFill>
                    <a:latin typeface="+mn-lt"/>
                    <a:ea typeface="微软雅黑" panose="020B0503020204020204" pitchFamily="34" charset="-122"/>
                  </a:rPr>
                  <a:t>全部电荷</a:t>
                </a:r>
                <a:r>
                  <a:rPr kumimoji="0" lang="zh-CN" altLang="en-US" sz="2800" dirty="0">
                    <a:solidFill>
                      <a:srgbClr val="0000FF"/>
                    </a:solidFill>
                    <a:latin typeface="+mn-lt"/>
                    <a:ea typeface="微软雅黑" panose="020B0503020204020204" pitchFamily="34" charset="-122"/>
                  </a:rPr>
                  <a:t>产生的。</a:t>
                </a:r>
              </a:p>
            </p:txBody>
          </p:sp>
        </mc:Choice>
        <mc:Fallback xmlns="">
          <p:sp>
            <p:nvSpPr>
              <p:cNvPr id="145416" name="Text Box 8"/>
              <p:cNvSpPr txBox="1">
                <a:spLocks noRot="1" noChangeAspect="1" noMove="1" noResize="1" noEditPoints="1" noAdjustHandles="1" noChangeArrowheads="1" noChangeShapeType="1" noTextEdit="1"/>
              </p:cNvSpPr>
              <p:nvPr/>
            </p:nvSpPr>
            <p:spPr bwMode="auto">
              <a:xfrm>
                <a:off x="694933" y="1161446"/>
                <a:ext cx="7171771" cy="575479"/>
              </a:xfrm>
              <a:prstGeom prst="rect">
                <a:avLst/>
              </a:prstGeom>
              <a:blipFill>
                <a:blip r:embed="rId3"/>
                <a:stretch>
                  <a:fillRect l="-1531" t="-2128" r="-340"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45411" name="Text Box 5"/>
          <p:cNvSpPr txBox="1">
            <a:spLocks noChangeArrowheads="1"/>
          </p:cNvSpPr>
          <p:nvPr/>
        </p:nvSpPr>
        <p:spPr bwMode="auto">
          <a:xfrm>
            <a:off x="694933" y="493055"/>
            <a:ext cx="5048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关于高斯定理的说明</a:t>
            </a:r>
          </a:p>
        </p:txBody>
      </p:sp>
      <p:sp>
        <p:nvSpPr>
          <p:cNvPr id="87049" name="Text Box 9"/>
          <p:cNvSpPr txBox="1">
            <a:spLocks noChangeArrowheads="1"/>
          </p:cNvSpPr>
          <p:nvPr/>
        </p:nvSpPr>
        <p:spPr bwMode="auto">
          <a:xfrm>
            <a:off x="694933" y="1882097"/>
            <a:ext cx="876221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
                <a:srgbClr val="FF0000"/>
              </a:buClr>
              <a:buSzTx/>
              <a:buFont typeface="Wingdings" panose="05000000000000000000" pitchFamily="2" charset="2"/>
              <a:buChar char="Ø"/>
            </a:pPr>
            <a:r>
              <a:rPr kumimoji="0" lang="zh-CN" altLang="en-US" sz="2800" dirty="0">
                <a:solidFill>
                  <a:srgbClr val="0000FF"/>
                </a:solidFill>
                <a:latin typeface="+mn-lt"/>
                <a:ea typeface="微软雅黑" panose="020B0503020204020204" pitchFamily="34" charset="-122"/>
              </a:rPr>
              <a:t>通过闭合曲面的</a:t>
            </a:r>
            <a:r>
              <a:rPr kumimoji="0" lang="zh-CN" altLang="en-US" sz="2800" dirty="0">
                <a:solidFill>
                  <a:srgbClr val="FF0000"/>
                </a:solidFill>
                <a:latin typeface="+mn-lt"/>
                <a:ea typeface="微软雅黑" panose="020B0503020204020204" pitchFamily="34" charset="-122"/>
              </a:rPr>
              <a:t>电通量只决定于它所包含的电荷</a:t>
            </a:r>
            <a:r>
              <a:rPr kumimoji="0" lang="zh-CN" altLang="en-US" sz="2800" dirty="0">
                <a:solidFill>
                  <a:srgbClr val="0000FF"/>
                </a:solidFill>
                <a:latin typeface="+mn-lt"/>
                <a:ea typeface="微软雅黑" panose="020B0503020204020204" pitchFamily="34" charset="-122"/>
              </a:rPr>
              <a:t>，闭合曲面外的电荷对电通量无贡献。</a:t>
            </a:r>
            <a:endParaRPr lang="zh-CN" altLang="en-US" sz="2800" dirty="0">
              <a:solidFill>
                <a:srgbClr val="0000FF"/>
              </a:solidFill>
              <a:latin typeface="+mn-lt"/>
              <a:ea typeface="微软雅黑" panose="020B0503020204020204" pitchFamily="34" charset="-122"/>
            </a:endParaRPr>
          </a:p>
        </p:txBody>
      </p:sp>
      <p:sp>
        <p:nvSpPr>
          <p:cNvPr id="87051" name="Text Box 11"/>
          <p:cNvSpPr txBox="1">
            <a:spLocks noChangeArrowheads="1"/>
          </p:cNvSpPr>
          <p:nvPr/>
        </p:nvSpPr>
        <p:spPr bwMode="auto">
          <a:xfrm>
            <a:off x="694933" y="2973419"/>
            <a:ext cx="8762217"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FF0000"/>
              </a:buClr>
              <a:buSzTx/>
              <a:buFont typeface="Wingdings" panose="05000000000000000000" pitchFamily="2" charset="2"/>
              <a:buChar char="Ø"/>
            </a:pPr>
            <a:r>
              <a:rPr lang="zh-CN" altLang="en-US" sz="2800" dirty="0">
                <a:solidFill>
                  <a:srgbClr val="0000FF"/>
                </a:solidFill>
                <a:latin typeface="+mn-lt"/>
                <a:ea typeface="微软雅黑" panose="020B0503020204020204" pitchFamily="34" charset="-122"/>
              </a:rPr>
              <a:t>高斯定理表明静电场为</a:t>
            </a:r>
            <a:r>
              <a:rPr lang="zh-CN" altLang="en-US" sz="2800" dirty="0">
                <a:solidFill>
                  <a:srgbClr val="FF0000"/>
                </a:solidFill>
                <a:latin typeface="+mn-lt"/>
                <a:ea typeface="微软雅黑" panose="020B0503020204020204" pitchFamily="34" charset="-122"/>
              </a:rPr>
              <a:t>有源场</a:t>
            </a:r>
            <a:r>
              <a:rPr lang="zh-CN" altLang="en-US" sz="2800" dirty="0">
                <a:solidFill>
                  <a:srgbClr val="0000FF"/>
                </a:solidFill>
                <a:latin typeface="+mn-lt"/>
                <a:ea typeface="微软雅黑" panose="020B0503020204020204" pitchFamily="34" charset="-122"/>
              </a:rPr>
              <a:t>，源就是电荷。若闭合曲面的电通量为正时，曲面内必有正的净电荷；反之，则必有负的净电荷；电通量为零时，闭合曲面内的净电荷必为零。 </a:t>
            </a:r>
          </a:p>
        </p:txBody>
      </p:sp>
      <p:sp>
        <p:nvSpPr>
          <p:cNvPr id="87052" name="Text Box 12"/>
          <p:cNvSpPr txBox="1">
            <a:spLocks noChangeArrowheads="1"/>
          </p:cNvSpPr>
          <p:nvPr/>
        </p:nvSpPr>
        <p:spPr bwMode="auto">
          <a:xfrm>
            <a:off x="694933" y="4918815"/>
            <a:ext cx="8762216"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rgbClr val="FF0000"/>
              </a:buClr>
              <a:buSzTx/>
              <a:buFont typeface="Wingdings" panose="05000000000000000000" pitchFamily="2" charset="2"/>
              <a:buChar char="Ø"/>
            </a:pPr>
            <a:r>
              <a:rPr lang="zh-CN" altLang="en-US" sz="2800" dirty="0">
                <a:solidFill>
                  <a:srgbClr val="0000FF"/>
                </a:solidFill>
                <a:latin typeface="+mn-lt"/>
                <a:ea typeface="微软雅黑" panose="020B0503020204020204" pitchFamily="34" charset="-122"/>
              </a:rPr>
              <a:t>库仑定律仅适用于静电场，而高斯定理不仅对静电场适用，对变化的电场也适用，它是</a:t>
            </a:r>
            <a:r>
              <a:rPr lang="zh-CN" altLang="en-US" sz="2800" dirty="0">
                <a:solidFill>
                  <a:srgbClr val="FF0000"/>
                </a:solidFill>
                <a:latin typeface="+mn-lt"/>
                <a:ea typeface="微软雅黑" panose="020B0503020204020204" pitchFamily="34" charset="-122"/>
              </a:rPr>
              <a:t>电磁场理论的基本方程之一</a:t>
            </a:r>
            <a:r>
              <a:rPr lang="zh-CN" altLang="en-US" sz="2800" dirty="0">
                <a:solidFill>
                  <a:srgbClr val="0000FF"/>
                </a:solidFill>
                <a:latin typeface="+mn-lt"/>
                <a:ea typeface="微软雅黑" panose="020B0503020204020204" pitchFamily="34" charset="-122"/>
              </a:rPr>
              <a:t>。 </a:t>
            </a:r>
          </a:p>
        </p:txBody>
      </p:sp>
    </p:spTree>
    <p:extLst>
      <p:ext uri="{BB962C8B-B14F-4D97-AF65-F5344CB8AC3E}">
        <p14:creationId xmlns:p14="http://schemas.microsoft.com/office/powerpoint/2010/main" val="10019954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5411"/>
                                        </p:tgtEl>
                                        <p:attrNameLst>
                                          <p:attrName>style.visibility</p:attrName>
                                        </p:attrNameLst>
                                      </p:cBhvr>
                                      <p:to>
                                        <p:strVal val="visible"/>
                                      </p:to>
                                    </p:set>
                                    <p:animEffect transition="in" filter="wipe(left)">
                                      <p:cBhvr>
                                        <p:cTn id="7" dur="500"/>
                                        <p:tgtEl>
                                          <p:spTgt spid="1454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5416"/>
                                        </p:tgtEl>
                                        <p:attrNameLst>
                                          <p:attrName>style.visibility</p:attrName>
                                        </p:attrNameLst>
                                      </p:cBhvr>
                                      <p:to>
                                        <p:strVal val="visible"/>
                                      </p:to>
                                    </p:set>
                                    <p:animEffect transition="in" filter="wipe(left)">
                                      <p:cBhvr>
                                        <p:cTn id="12" dur="500"/>
                                        <p:tgtEl>
                                          <p:spTgt spid="1454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7049"/>
                                        </p:tgtEl>
                                        <p:attrNameLst>
                                          <p:attrName>style.visibility</p:attrName>
                                        </p:attrNameLst>
                                      </p:cBhvr>
                                      <p:to>
                                        <p:strVal val="visible"/>
                                      </p:to>
                                    </p:set>
                                    <p:animEffect transition="in" filter="wipe(left)">
                                      <p:cBhvr>
                                        <p:cTn id="17" dur="500"/>
                                        <p:tgtEl>
                                          <p:spTgt spid="8704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7051"/>
                                        </p:tgtEl>
                                        <p:attrNameLst>
                                          <p:attrName>style.visibility</p:attrName>
                                        </p:attrNameLst>
                                      </p:cBhvr>
                                      <p:to>
                                        <p:strVal val="visible"/>
                                      </p:to>
                                    </p:set>
                                    <p:animEffect transition="in" filter="wipe(left)">
                                      <p:cBhvr>
                                        <p:cTn id="22" dur="500"/>
                                        <p:tgtEl>
                                          <p:spTgt spid="8705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7052"/>
                                        </p:tgtEl>
                                        <p:attrNameLst>
                                          <p:attrName>style.visibility</p:attrName>
                                        </p:attrNameLst>
                                      </p:cBhvr>
                                      <p:to>
                                        <p:strVal val="visible"/>
                                      </p:to>
                                    </p:set>
                                    <p:animEffect transition="in" filter="wipe(left)">
                                      <p:cBhvr>
                                        <p:cTn id="27" dur="500"/>
                                        <p:tgtEl>
                                          <p:spTgt spid="87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416" grpId="0"/>
      <p:bldP spid="145411" grpId="0"/>
      <p:bldP spid="87049" grpId="0"/>
      <p:bldP spid="87051" grpId="0"/>
      <p:bldP spid="8705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47494" name="Text Box 31"/>
              <p:cNvSpPr txBox="1">
                <a:spLocks noChangeArrowheads="1"/>
              </p:cNvSpPr>
              <p:nvPr/>
            </p:nvSpPr>
            <p:spPr bwMode="auto">
              <a:xfrm>
                <a:off x="754368" y="2936527"/>
                <a:ext cx="8534400"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Blip>
                    <a:blip r:embed="rId3"/>
                  </a:buBlip>
                </a:pPr>
                <a:r>
                  <a:rPr lang="en-US" altLang="zh-CN" sz="2800" dirty="0">
                    <a:solidFill>
                      <a:srgbClr val="0000FF"/>
                    </a:solidFill>
                    <a:latin typeface="+mn-lt"/>
                    <a:ea typeface="微软雅黑" panose="020B0503020204020204" pitchFamily="34" charset="-122"/>
                  </a:rPr>
                  <a:t> </a:t>
                </a:r>
                <a:r>
                  <a:rPr lang="zh-CN" altLang="en-US" sz="2800" dirty="0">
                    <a:solidFill>
                      <a:srgbClr val="0000FF"/>
                    </a:solidFill>
                    <a:latin typeface="+mn-lt"/>
                    <a:ea typeface="微软雅黑" panose="020B0503020204020204" pitchFamily="34" charset="-122"/>
                  </a:rPr>
                  <a:t>在点电荷</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lang="zh-CN" altLang="en-US" sz="2800" dirty="0">
                    <a:solidFill>
                      <a:srgbClr val="0000FF"/>
                    </a:solidFill>
                    <a:latin typeface="+mn-lt"/>
                    <a:ea typeface="微软雅黑" panose="020B0503020204020204" pitchFamily="34" charset="-122"/>
                  </a:rPr>
                  <a:t>的静电场中，做如下的三个闭合面</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ea"/>
                    <a:ea typeface="+mn-ea"/>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a14:m>
                <a:r>
                  <a:rPr lang="zh-CN" altLang="en-US" sz="2800" dirty="0">
                    <a:solidFill>
                      <a:srgbClr val="0000FF"/>
                    </a:solidFill>
                    <a:latin typeface="+mn-lt"/>
                    <a:ea typeface="微软雅黑" panose="020B0503020204020204" pitchFamily="34" charset="-122"/>
                  </a:rPr>
                  <a:t>。求通过各闭合面的电通量。</a:t>
                </a:r>
                <a:endParaRPr lang="en-US" altLang="zh-CN" sz="2800" dirty="0">
                  <a:solidFill>
                    <a:srgbClr val="0000FF"/>
                  </a:solidFill>
                  <a:latin typeface="+mn-lt"/>
                  <a:ea typeface="微软雅黑" panose="020B0503020204020204" pitchFamily="34" charset="-122"/>
                </a:endParaRPr>
              </a:p>
            </p:txBody>
          </p:sp>
        </mc:Choice>
        <mc:Fallback xmlns="">
          <p:sp>
            <p:nvSpPr>
              <p:cNvPr id="147494" name="Text Box 31"/>
              <p:cNvSpPr txBox="1">
                <a:spLocks noRot="1" noChangeAspect="1" noMove="1" noResize="1" noEditPoints="1" noAdjustHandles="1" noChangeArrowheads="1" noChangeShapeType="1" noTextEdit="1"/>
              </p:cNvSpPr>
              <p:nvPr/>
            </p:nvSpPr>
            <p:spPr bwMode="auto">
              <a:xfrm>
                <a:off x="754368" y="2936527"/>
                <a:ext cx="8534400" cy="954107"/>
              </a:xfrm>
              <a:prstGeom prst="rect">
                <a:avLst/>
              </a:prstGeom>
              <a:blipFill>
                <a:blip r:embed="rId4"/>
                <a:stretch>
                  <a:fillRect l="-1500" t="-7051" r="-1429"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147463" name="Group 35"/>
          <p:cNvGrpSpPr>
            <a:grpSpLocks/>
          </p:cNvGrpSpPr>
          <p:nvPr/>
        </p:nvGrpSpPr>
        <p:grpSpPr bwMode="auto">
          <a:xfrm>
            <a:off x="754368" y="587027"/>
            <a:ext cx="1295400" cy="838200"/>
            <a:chOff x="240" y="480"/>
            <a:chExt cx="816" cy="528"/>
          </a:xfrm>
        </p:grpSpPr>
        <p:sp>
          <p:nvSpPr>
            <p:cNvPr id="147492" name="AutoShape 36"/>
            <p:cNvSpPr>
              <a:spLocks noChangeArrowheads="1"/>
            </p:cNvSpPr>
            <p:nvPr/>
          </p:nvSpPr>
          <p:spPr bwMode="auto">
            <a:xfrm>
              <a:off x="240" y="480"/>
              <a:ext cx="816" cy="528"/>
            </a:xfrm>
            <a:prstGeom prst="horizontalScroll">
              <a:avLst>
                <a:gd name="adj" fmla="val 12500"/>
              </a:avLst>
            </a:prstGeom>
            <a:solidFill>
              <a:schemeClr val="accent1"/>
            </a:solidFill>
            <a:ln w="9525">
              <a:solidFill>
                <a:schemeClr val="tx1"/>
              </a:solidFill>
              <a:round/>
              <a:headEnd/>
              <a:tailEnd/>
            </a:ln>
            <a:effectLst>
              <a:outerShdw dist="107763" dir="13500000" algn="ctr" rotWithShape="0">
                <a:srgbClr val="009900"/>
              </a:outerShdw>
            </a:effec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93" name="Text Box 37"/>
            <p:cNvSpPr txBox="1">
              <a:spLocks noChangeArrowheads="1"/>
            </p:cNvSpPr>
            <p:nvPr/>
          </p:nvSpPr>
          <p:spPr bwMode="auto">
            <a:xfrm>
              <a:off x="345" y="575"/>
              <a:ext cx="64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lang="zh-CN" altLang="en-US" sz="2800" dirty="0">
                  <a:solidFill>
                    <a:srgbClr val="FFFF00"/>
                  </a:solidFill>
                  <a:latin typeface="+mn-lt"/>
                  <a:ea typeface="微软雅黑" panose="020B0503020204020204" pitchFamily="34" charset="-122"/>
                </a:rPr>
                <a:t>讨论</a:t>
              </a:r>
            </a:p>
          </p:txBody>
        </p:sp>
      </p:grpSp>
      <mc:AlternateContent xmlns:mc="http://schemas.openxmlformats.org/markup-compatibility/2006" xmlns:a14="http://schemas.microsoft.com/office/drawing/2010/main">
        <mc:Choice Requires="a14">
          <p:sp>
            <p:nvSpPr>
              <p:cNvPr id="147488" name="Text Box 40"/>
              <p:cNvSpPr txBox="1">
                <a:spLocks noChangeArrowheads="1"/>
              </p:cNvSpPr>
              <p:nvPr/>
            </p:nvSpPr>
            <p:spPr bwMode="auto">
              <a:xfrm>
                <a:off x="754368" y="1492870"/>
                <a:ext cx="5218114"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Blip>
                    <a:blip r:embed="rId3"/>
                  </a:buBlip>
                </a:pPr>
                <a:r>
                  <a:rPr lang="en-US" altLang="zh-CN" sz="2800" dirty="0">
                    <a:solidFill>
                      <a:srgbClr val="0000FF"/>
                    </a:solidFill>
                    <a:latin typeface="+mn-lt"/>
                    <a:ea typeface="微软雅黑" panose="020B0503020204020204" pitchFamily="34" charset="-122"/>
                  </a:rPr>
                  <a:t> </a:t>
                </a:r>
                <a:r>
                  <a:rPr lang="zh-CN" altLang="en-US" sz="2800" dirty="0">
                    <a:solidFill>
                      <a:srgbClr val="0000FF"/>
                    </a:solidFill>
                    <a:latin typeface="+mn-lt"/>
                    <a:ea typeface="微软雅黑" panose="020B0503020204020204" pitchFamily="34" charset="-122"/>
                  </a:rPr>
                  <a:t>将</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微软雅黑" panose="020B0503020204020204" pitchFamily="34" charset="-122"/>
                  </a:rPr>
                  <a:t>从</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mn-lt"/>
                    <a:ea typeface="微软雅黑" panose="020B0503020204020204" pitchFamily="34" charset="-122"/>
                  </a:rPr>
                  <a:t>移到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ea typeface="微软雅黑" panose="020B0503020204020204" pitchFamily="34" charset="-122"/>
                  </a:rPr>
                  <a:t>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ea typeface="微软雅黑" panose="020B0503020204020204" pitchFamily="34" charset="-122"/>
                  </a:rPr>
                  <a:t>电场强度是否变化？穿过高斯面</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dirty="0">
                    <a:solidFill>
                      <a:srgbClr val="0000FF"/>
                    </a:solidFill>
                    <a:ea typeface="微软雅黑" panose="020B0503020204020204" pitchFamily="34" charset="-122"/>
                  </a:rPr>
                  <a:t>的</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oMath>
                </a14:m>
                <a:r>
                  <a:rPr lang="zh-CN" altLang="en-US" sz="2800" dirty="0">
                    <a:solidFill>
                      <a:srgbClr val="0000FF"/>
                    </a:solidFill>
                    <a:ea typeface="微软雅黑" panose="020B0503020204020204" pitchFamily="34" charset="-122"/>
                  </a:rPr>
                  <a:t>有否变化？</a:t>
                </a:r>
              </a:p>
            </p:txBody>
          </p:sp>
        </mc:Choice>
        <mc:Fallback xmlns="">
          <p:sp>
            <p:nvSpPr>
              <p:cNvPr id="147488" name="Text Box 40"/>
              <p:cNvSpPr txBox="1">
                <a:spLocks noRot="1" noChangeAspect="1" noMove="1" noResize="1" noEditPoints="1" noAdjustHandles="1" noChangeArrowheads="1" noChangeShapeType="1" noTextEdit="1"/>
              </p:cNvSpPr>
              <p:nvPr/>
            </p:nvSpPr>
            <p:spPr bwMode="auto">
              <a:xfrm>
                <a:off x="754368" y="1492870"/>
                <a:ext cx="5218114" cy="1384995"/>
              </a:xfrm>
              <a:prstGeom prst="rect">
                <a:avLst/>
              </a:prstGeom>
              <a:blipFill>
                <a:blip r:embed="rId5"/>
                <a:stretch>
                  <a:fillRect l="-2453" t="-4846" r="-2336"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4" name="组合 3"/>
          <p:cNvGrpSpPr/>
          <p:nvPr/>
        </p:nvGrpSpPr>
        <p:grpSpPr>
          <a:xfrm>
            <a:off x="6324895" y="421927"/>
            <a:ext cx="3457587" cy="2514600"/>
            <a:chOff x="5981995" y="419926"/>
            <a:chExt cx="3457587" cy="2514600"/>
          </a:xfrm>
        </p:grpSpPr>
        <p:grpSp>
          <p:nvGrpSpPr>
            <p:cNvPr id="147465" name="Group 48"/>
            <p:cNvGrpSpPr>
              <a:grpSpLocks/>
            </p:cNvGrpSpPr>
            <p:nvPr/>
          </p:nvGrpSpPr>
          <p:grpSpPr bwMode="auto">
            <a:xfrm>
              <a:off x="6010582" y="419926"/>
              <a:ext cx="3429000" cy="2514600"/>
              <a:chOff x="3456" y="432"/>
              <a:chExt cx="2160" cy="1584"/>
            </a:xfrm>
          </p:grpSpPr>
          <p:sp>
            <p:nvSpPr>
              <p:cNvPr id="147466" name="Rectangle 49"/>
              <p:cNvSpPr>
                <a:spLocks noChangeArrowheads="1"/>
              </p:cNvSpPr>
              <p:nvPr/>
            </p:nvSpPr>
            <p:spPr bwMode="auto">
              <a:xfrm>
                <a:off x="3456" y="432"/>
                <a:ext cx="2160" cy="1584"/>
              </a:xfrm>
              <a:prstGeom prst="rect">
                <a:avLst/>
              </a:prstGeom>
              <a:noFill/>
              <a:ln w="9525">
                <a:solidFill>
                  <a:srgbClr val="0066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67" name="Freeform 50"/>
              <p:cNvSpPr>
                <a:spLocks/>
              </p:cNvSpPr>
              <p:nvPr/>
            </p:nvSpPr>
            <p:spPr bwMode="auto">
              <a:xfrm>
                <a:off x="4320" y="866"/>
                <a:ext cx="1160" cy="804"/>
              </a:xfrm>
              <a:custGeom>
                <a:avLst/>
                <a:gdLst>
                  <a:gd name="T0" fmla="*/ 164 w 1160"/>
                  <a:gd name="T1" fmla="*/ 264 h 804"/>
                  <a:gd name="T2" fmla="*/ 248 w 1160"/>
                  <a:gd name="T3" fmla="*/ 144 h 804"/>
                  <a:gd name="T4" fmla="*/ 320 w 1160"/>
                  <a:gd name="T5" fmla="*/ 120 h 804"/>
                  <a:gd name="T6" fmla="*/ 428 w 1160"/>
                  <a:gd name="T7" fmla="*/ 60 h 804"/>
                  <a:gd name="T8" fmla="*/ 548 w 1160"/>
                  <a:gd name="T9" fmla="*/ 12 h 804"/>
                  <a:gd name="T10" fmla="*/ 584 w 1160"/>
                  <a:gd name="T11" fmla="*/ 0 h 804"/>
                  <a:gd name="T12" fmla="*/ 780 w 1160"/>
                  <a:gd name="T13" fmla="*/ 16 h 804"/>
                  <a:gd name="T14" fmla="*/ 908 w 1160"/>
                  <a:gd name="T15" fmla="*/ 48 h 804"/>
                  <a:gd name="T16" fmla="*/ 980 w 1160"/>
                  <a:gd name="T17" fmla="*/ 96 h 804"/>
                  <a:gd name="T18" fmla="*/ 1088 w 1160"/>
                  <a:gd name="T19" fmla="*/ 156 h 804"/>
                  <a:gd name="T20" fmla="*/ 1124 w 1160"/>
                  <a:gd name="T21" fmla="*/ 228 h 804"/>
                  <a:gd name="T22" fmla="*/ 1160 w 1160"/>
                  <a:gd name="T23" fmla="*/ 372 h 804"/>
                  <a:gd name="T24" fmla="*/ 1148 w 1160"/>
                  <a:gd name="T25" fmla="*/ 648 h 804"/>
                  <a:gd name="T26" fmla="*/ 1052 w 1160"/>
                  <a:gd name="T27" fmla="*/ 720 h 804"/>
                  <a:gd name="T28" fmla="*/ 764 w 1160"/>
                  <a:gd name="T29" fmla="*/ 804 h 804"/>
                  <a:gd name="T30" fmla="*/ 284 w 1160"/>
                  <a:gd name="T31" fmla="*/ 792 h 804"/>
                  <a:gd name="T32" fmla="*/ 212 w 1160"/>
                  <a:gd name="T33" fmla="*/ 744 h 804"/>
                  <a:gd name="T34" fmla="*/ 128 w 1160"/>
                  <a:gd name="T35" fmla="*/ 708 h 804"/>
                  <a:gd name="T36" fmla="*/ 56 w 1160"/>
                  <a:gd name="T37" fmla="*/ 660 h 804"/>
                  <a:gd name="T38" fmla="*/ 164 w 1160"/>
                  <a:gd name="T39" fmla="*/ 264 h 8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60"/>
                  <a:gd name="T61" fmla="*/ 0 h 804"/>
                  <a:gd name="T62" fmla="*/ 1160 w 1160"/>
                  <a:gd name="T63" fmla="*/ 804 h 8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gradFill rotWithShape="0">
                <a:gsLst>
                  <a:gs pos="0">
                    <a:schemeClr val="bg1"/>
                  </a:gs>
                  <a:gs pos="100000">
                    <a:srgbClr val="99CCFF"/>
                  </a:gs>
                </a:gsLst>
                <a:path path="rect">
                  <a:fillToRect l="50000" t="50000" r="50000" b="50000"/>
                </a:path>
              </a:gradFill>
              <a:ln w="9525">
                <a:solidFill>
                  <a:schemeClr val="tx1"/>
                </a:solidFill>
                <a:round/>
                <a:headEnd/>
                <a:tailEnd/>
              </a:ln>
            </p:spPr>
            <p:txBody>
              <a:bodyPr wrap="none" anchor="ctr"/>
              <a:lstStyle/>
              <a:p>
                <a:pPr algn="just"/>
                <a:endParaRPr lang="zh-CN" altLang="en-US" sz="2800" dirty="0">
                  <a:latin typeface="+mn-lt"/>
                  <a:ea typeface="微软雅黑" panose="020B0503020204020204" pitchFamily="34" charset="-122"/>
                </a:endParaRPr>
              </a:p>
            </p:txBody>
          </p:sp>
          <p:sp>
            <p:nvSpPr>
              <p:cNvPr id="147468" name="Oval 51"/>
              <p:cNvSpPr>
                <a:spLocks noChangeArrowheads="1"/>
              </p:cNvSpPr>
              <p:nvPr/>
            </p:nvSpPr>
            <p:spPr bwMode="auto">
              <a:xfrm>
                <a:off x="4896" y="1200"/>
                <a:ext cx="144" cy="144"/>
              </a:xfrm>
              <a:prstGeom prst="ellipse">
                <a:avLst/>
              </a:prstGeom>
              <a:gradFill rotWithShape="0">
                <a:gsLst>
                  <a:gs pos="0">
                    <a:srgbClr val="FF6600"/>
                  </a:gs>
                  <a:gs pos="100000">
                    <a:srgbClr val="C24E00"/>
                  </a:gs>
                </a:gsLst>
                <a:path path="shape">
                  <a:fillToRect l="50000" t="50000" r="50000" b="50000"/>
                </a:path>
              </a:gradFill>
              <a:ln w="28575">
                <a:solidFill>
                  <a:srgbClr val="CC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0" name="Oval 53"/>
              <p:cNvSpPr>
                <a:spLocks noChangeArrowheads="1"/>
              </p:cNvSpPr>
              <p:nvPr/>
            </p:nvSpPr>
            <p:spPr bwMode="auto">
              <a:xfrm>
                <a:off x="3792" y="816"/>
                <a:ext cx="96" cy="96"/>
              </a:xfrm>
              <a:prstGeom prst="ellipse">
                <a:avLst/>
              </a:prstGeom>
              <a:solidFill>
                <a:srgbClr val="E43A67"/>
              </a:solidFill>
              <a:ln w="2857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2" name="Oval 55"/>
              <p:cNvSpPr>
                <a:spLocks noChangeArrowheads="1"/>
              </p:cNvSpPr>
              <p:nvPr/>
            </p:nvSpPr>
            <p:spPr bwMode="auto">
              <a:xfrm>
                <a:off x="4080" y="1632"/>
                <a:ext cx="96" cy="96"/>
              </a:xfrm>
              <a:prstGeom prst="ellipse">
                <a:avLst/>
              </a:prstGeom>
              <a:solidFill>
                <a:srgbClr val="E43A67"/>
              </a:solidFill>
              <a:ln w="19050">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3" name="Oval 56"/>
              <p:cNvSpPr>
                <a:spLocks noChangeArrowheads="1"/>
              </p:cNvSpPr>
              <p:nvPr/>
            </p:nvSpPr>
            <p:spPr bwMode="auto">
              <a:xfrm>
                <a:off x="3792" y="816"/>
                <a:ext cx="96" cy="96"/>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474" name="Freeform 57"/>
              <p:cNvSpPr>
                <a:spLocks/>
              </p:cNvSpPr>
              <p:nvPr/>
            </p:nvSpPr>
            <p:spPr bwMode="auto">
              <a:xfrm>
                <a:off x="3840" y="912"/>
                <a:ext cx="288" cy="768"/>
              </a:xfrm>
              <a:custGeom>
                <a:avLst/>
                <a:gdLst>
                  <a:gd name="T0" fmla="*/ 0 w 288"/>
                  <a:gd name="T1" fmla="*/ 0 h 768"/>
                  <a:gd name="T2" fmla="*/ 48 w 288"/>
                  <a:gd name="T3" fmla="*/ 384 h 768"/>
                  <a:gd name="T4" fmla="*/ 288 w 288"/>
                  <a:gd name="T5" fmla="*/ 768 h 768"/>
                  <a:gd name="T6" fmla="*/ 0 60000 65536"/>
                  <a:gd name="T7" fmla="*/ 0 60000 65536"/>
                  <a:gd name="T8" fmla="*/ 0 60000 65536"/>
                  <a:gd name="T9" fmla="*/ 0 w 288"/>
                  <a:gd name="T10" fmla="*/ 0 h 768"/>
                  <a:gd name="T11" fmla="*/ 288 w 288"/>
                  <a:gd name="T12" fmla="*/ 768 h 768"/>
                </a:gdLst>
                <a:ahLst/>
                <a:cxnLst>
                  <a:cxn ang="T6">
                    <a:pos x="T0" y="T1"/>
                  </a:cxn>
                  <a:cxn ang="T7">
                    <a:pos x="T2" y="T3"/>
                  </a:cxn>
                  <a:cxn ang="T8">
                    <a:pos x="T4" y="T5"/>
                  </a:cxn>
                </a:cxnLst>
                <a:rect l="T9" t="T10" r="T11" b="T12"/>
                <a:pathLst>
                  <a:path w="288" h="768">
                    <a:moveTo>
                      <a:pt x="0" y="0"/>
                    </a:moveTo>
                    <a:cubicBezTo>
                      <a:pt x="0" y="128"/>
                      <a:pt x="0" y="256"/>
                      <a:pt x="48" y="384"/>
                    </a:cubicBezTo>
                    <a:cubicBezTo>
                      <a:pt x="96" y="512"/>
                      <a:pt x="248" y="704"/>
                      <a:pt x="288" y="768"/>
                    </a:cubicBezTo>
                  </a:path>
                </a:pathLst>
              </a:custGeom>
              <a:noFill/>
              <a:ln w="38100">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47475" name="Line 58"/>
              <p:cNvSpPr>
                <a:spLocks noChangeShapeType="1"/>
              </p:cNvSpPr>
              <p:nvPr/>
            </p:nvSpPr>
            <p:spPr bwMode="auto">
              <a:xfrm>
                <a:off x="3888" y="1296"/>
                <a:ext cx="48" cy="144"/>
              </a:xfrm>
              <a:prstGeom prst="line">
                <a:avLst/>
              </a:prstGeom>
              <a:noFill/>
              <a:ln w="38100">
                <a:solidFill>
                  <a:srgbClr val="FF0000"/>
                </a:solidFill>
                <a:round/>
                <a:headEnd/>
                <a:tailEnd type="triangle" w="sm" len="med"/>
              </a:ln>
              <a:extLst>
                <a:ext uri="{909E8E84-426E-40DD-AFC4-6F175D3DCCD1}">
                  <a14:hiddenFill xmlns:a14="http://schemas.microsoft.com/office/drawing/2010/main">
                    <a:noFill/>
                  </a14:hiddenFill>
                </a:ext>
              </a:extLst>
            </p:spPr>
            <p:txBody>
              <a:bodyPr wrap="none"/>
              <a:lstStyle/>
              <a:p>
                <a:pPr algn="just"/>
                <a:endParaRPr lang="zh-CN" altLang="en-US" sz="2800" dirty="0">
                  <a:latin typeface="+mn-lt"/>
                  <a:ea typeface="微软雅黑" panose="020B0503020204020204" pitchFamily="34" charset="-122"/>
                </a:endParaRPr>
              </a:p>
            </p:txBody>
          </p:sp>
          <p:sp>
            <p:nvSpPr>
              <p:cNvPr id="147478" name="Freeform 61"/>
              <p:cNvSpPr>
                <a:spLocks/>
              </p:cNvSpPr>
              <p:nvPr/>
            </p:nvSpPr>
            <p:spPr bwMode="auto">
              <a:xfrm>
                <a:off x="4320" y="864"/>
                <a:ext cx="1160" cy="804"/>
              </a:xfrm>
              <a:custGeom>
                <a:avLst/>
                <a:gdLst>
                  <a:gd name="T0" fmla="*/ 164 w 1160"/>
                  <a:gd name="T1" fmla="*/ 264 h 804"/>
                  <a:gd name="T2" fmla="*/ 248 w 1160"/>
                  <a:gd name="T3" fmla="*/ 144 h 804"/>
                  <a:gd name="T4" fmla="*/ 320 w 1160"/>
                  <a:gd name="T5" fmla="*/ 120 h 804"/>
                  <a:gd name="T6" fmla="*/ 428 w 1160"/>
                  <a:gd name="T7" fmla="*/ 60 h 804"/>
                  <a:gd name="T8" fmla="*/ 548 w 1160"/>
                  <a:gd name="T9" fmla="*/ 12 h 804"/>
                  <a:gd name="T10" fmla="*/ 584 w 1160"/>
                  <a:gd name="T11" fmla="*/ 0 h 804"/>
                  <a:gd name="T12" fmla="*/ 780 w 1160"/>
                  <a:gd name="T13" fmla="*/ 16 h 804"/>
                  <a:gd name="T14" fmla="*/ 908 w 1160"/>
                  <a:gd name="T15" fmla="*/ 48 h 804"/>
                  <a:gd name="T16" fmla="*/ 980 w 1160"/>
                  <a:gd name="T17" fmla="*/ 96 h 804"/>
                  <a:gd name="T18" fmla="*/ 1088 w 1160"/>
                  <a:gd name="T19" fmla="*/ 156 h 804"/>
                  <a:gd name="T20" fmla="*/ 1124 w 1160"/>
                  <a:gd name="T21" fmla="*/ 228 h 804"/>
                  <a:gd name="T22" fmla="*/ 1160 w 1160"/>
                  <a:gd name="T23" fmla="*/ 372 h 804"/>
                  <a:gd name="T24" fmla="*/ 1148 w 1160"/>
                  <a:gd name="T25" fmla="*/ 648 h 804"/>
                  <a:gd name="T26" fmla="*/ 1052 w 1160"/>
                  <a:gd name="T27" fmla="*/ 720 h 804"/>
                  <a:gd name="T28" fmla="*/ 764 w 1160"/>
                  <a:gd name="T29" fmla="*/ 804 h 804"/>
                  <a:gd name="T30" fmla="*/ 284 w 1160"/>
                  <a:gd name="T31" fmla="*/ 792 h 804"/>
                  <a:gd name="T32" fmla="*/ 212 w 1160"/>
                  <a:gd name="T33" fmla="*/ 744 h 804"/>
                  <a:gd name="T34" fmla="*/ 128 w 1160"/>
                  <a:gd name="T35" fmla="*/ 708 h 804"/>
                  <a:gd name="T36" fmla="*/ 56 w 1160"/>
                  <a:gd name="T37" fmla="*/ 660 h 804"/>
                  <a:gd name="T38" fmla="*/ 164 w 1160"/>
                  <a:gd name="T39" fmla="*/ 264 h 804"/>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160"/>
                  <a:gd name="T61" fmla="*/ 0 h 804"/>
                  <a:gd name="T62" fmla="*/ 1160 w 1160"/>
                  <a:gd name="T63" fmla="*/ 804 h 804"/>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160" h="804">
                    <a:moveTo>
                      <a:pt x="164" y="264"/>
                    </a:moveTo>
                    <a:cubicBezTo>
                      <a:pt x="178" y="209"/>
                      <a:pt x="193" y="172"/>
                      <a:pt x="248" y="144"/>
                    </a:cubicBezTo>
                    <a:cubicBezTo>
                      <a:pt x="271" y="133"/>
                      <a:pt x="299" y="134"/>
                      <a:pt x="320" y="120"/>
                    </a:cubicBezTo>
                    <a:cubicBezTo>
                      <a:pt x="355" y="97"/>
                      <a:pt x="391" y="81"/>
                      <a:pt x="428" y="60"/>
                    </a:cubicBezTo>
                    <a:cubicBezTo>
                      <a:pt x="477" y="32"/>
                      <a:pt x="489" y="32"/>
                      <a:pt x="548" y="12"/>
                    </a:cubicBezTo>
                    <a:cubicBezTo>
                      <a:pt x="560" y="8"/>
                      <a:pt x="584" y="0"/>
                      <a:pt x="584" y="0"/>
                    </a:cubicBezTo>
                    <a:cubicBezTo>
                      <a:pt x="680" y="4"/>
                      <a:pt x="685" y="2"/>
                      <a:pt x="780" y="16"/>
                    </a:cubicBezTo>
                    <a:cubicBezTo>
                      <a:pt x="797" y="18"/>
                      <a:pt x="895" y="38"/>
                      <a:pt x="908" y="48"/>
                    </a:cubicBezTo>
                    <a:cubicBezTo>
                      <a:pt x="931" y="66"/>
                      <a:pt x="953" y="87"/>
                      <a:pt x="980" y="96"/>
                    </a:cubicBezTo>
                    <a:cubicBezTo>
                      <a:pt x="1019" y="109"/>
                      <a:pt x="1088" y="156"/>
                      <a:pt x="1088" y="156"/>
                    </a:cubicBezTo>
                    <a:cubicBezTo>
                      <a:pt x="1132" y="287"/>
                      <a:pt x="1062" y="88"/>
                      <a:pt x="1124" y="228"/>
                    </a:cubicBezTo>
                    <a:cubicBezTo>
                      <a:pt x="1149" y="285"/>
                      <a:pt x="1150" y="312"/>
                      <a:pt x="1160" y="372"/>
                    </a:cubicBezTo>
                    <a:cubicBezTo>
                      <a:pt x="1156" y="464"/>
                      <a:pt x="1159" y="557"/>
                      <a:pt x="1148" y="648"/>
                    </a:cubicBezTo>
                    <a:cubicBezTo>
                      <a:pt x="1143" y="693"/>
                      <a:pt x="1084" y="706"/>
                      <a:pt x="1052" y="720"/>
                    </a:cubicBezTo>
                    <a:cubicBezTo>
                      <a:pt x="961" y="759"/>
                      <a:pt x="863" y="788"/>
                      <a:pt x="764" y="804"/>
                    </a:cubicBezTo>
                    <a:cubicBezTo>
                      <a:pt x="604" y="800"/>
                      <a:pt x="444" y="799"/>
                      <a:pt x="284" y="792"/>
                    </a:cubicBezTo>
                    <a:cubicBezTo>
                      <a:pt x="240" y="790"/>
                      <a:pt x="246" y="768"/>
                      <a:pt x="212" y="744"/>
                    </a:cubicBezTo>
                    <a:cubicBezTo>
                      <a:pt x="128" y="684"/>
                      <a:pt x="199" y="747"/>
                      <a:pt x="128" y="708"/>
                    </a:cubicBezTo>
                    <a:cubicBezTo>
                      <a:pt x="103" y="694"/>
                      <a:pt x="56" y="660"/>
                      <a:pt x="56" y="660"/>
                    </a:cubicBezTo>
                    <a:cubicBezTo>
                      <a:pt x="1" y="496"/>
                      <a:pt x="0" y="346"/>
                      <a:pt x="164" y="264"/>
                    </a:cubicBezTo>
                    <a:close/>
                  </a:path>
                </a:pathLst>
              </a:custGeom>
              <a:solidFill>
                <a:srgbClr val="CCECFF">
                  <a:alpha val="50195"/>
                </a:srgbClr>
              </a:solidFill>
              <a:ln w="9525">
                <a:solidFill>
                  <a:schemeClr val="tx1"/>
                </a:solidFill>
                <a:round/>
                <a:headEnd/>
                <a:tailEnd/>
              </a:ln>
            </p:spPr>
            <p:txBody>
              <a:bodyPr wrap="none" anchor="ctr"/>
              <a:lstStyle/>
              <a:p>
                <a:pPr algn="just"/>
                <a:endParaRPr lang="zh-CN" altLang="en-US" sz="2800" dirty="0">
                  <a:latin typeface="+mn-lt"/>
                  <a:ea typeface="微软雅黑" panose="020B0503020204020204" pitchFamily="34" charset="-122"/>
                </a:endParaRPr>
              </a:p>
            </p:txBody>
          </p:sp>
          <p:sp>
            <p:nvSpPr>
              <p:cNvPr id="147482" name="Text Box 65"/>
              <p:cNvSpPr txBox="1">
                <a:spLocks noChangeArrowheads="1"/>
              </p:cNvSpPr>
              <p:nvPr/>
            </p:nvSpPr>
            <p:spPr bwMode="auto">
              <a:xfrm>
                <a:off x="4464" y="864"/>
                <a:ext cx="33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kumimoji="0" lang="en-US" altLang="zh-CN" sz="2800" dirty="0">
                    <a:solidFill>
                      <a:srgbClr val="0000FF"/>
                    </a:solidFill>
                    <a:latin typeface="+mn-lt"/>
                    <a:ea typeface="微软雅黑" panose="020B0503020204020204" pitchFamily="34" charset="-122"/>
                  </a:rPr>
                  <a:t>*</a:t>
                </a:r>
              </a:p>
            </p:txBody>
          </p:sp>
        </p:grpSp>
        <mc:AlternateContent xmlns:mc="http://schemas.openxmlformats.org/markup-compatibility/2006" xmlns:a14="http://schemas.microsoft.com/office/drawing/2010/main">
          <mc:Choice Requires="a14">
            <p:sp>
              <p:nvSpPr>
                <p:cNvPr id="54" name="矩形 53"/>
                <p:cNvSpPr/>
                <p:nvPr/>
              </p:nvSpPr>
              <p:spPr>
                <a:xfrm>
                  <a:off x="6543982" y="2209366"/>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6543982" y="2209366"/>
                  <a:ext cx="63818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981995" y="716176"/>
                  <a:ext cx="63818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981995" y="716176"/>
                  <a:ext cx="63818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8422129" y="1500201"/>
                  <a:ext cx="629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8422129" y="1500201"/>
                  <a:ext cx="62991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7755257" y="1869175"/>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7755257" y="1869175"/>
                  <a:ext cx="48179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6614570" y="680478"/>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6614570" y="680478"/>
                  <a:ext cx="51520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060322" y="2140517"/>
                  <a:ext cx="5293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060322" y="2140517"/>
                  <a:ext cx="52931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499657" y="81699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7499657" y="816997"/>
                  <a:ext cx="515654"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 name="组合 2"/>
          <p:cNvGrpSpPr/>
          <p:nvPr/>
        </p:nvGrpSpPr>
        <p:grpSpPr>
          <a:xfrm>
            <a:off x="5667682" y="4110484"/>
            <a:ext cx="4114800" cy="2228850"/>
            <a:chOff x="5667682" y="4110484"/>
            <a:chExt cx="4114800" cy="2228850"/>
          </a:xfrm>
        </p:grpSpPr>
        <p:grpSp>
          <p:nvGrpSpPr>
            <p:cNvPr id="2" name="Group 14"/>
            <p:cNvGrpSpPr>
              <a:grpSpLocks/>
            </p:cNvGrpSpPr>
            <p:nvPr/>
          </p:nvGrpSpPr>
          <p:grpSpPr bwMode="auto">
            <a:xfrm>
              <a:off x="5667682" y="4110484"/>
              <a:ext cx="4114800" cy="2228850"/>
              <a:chOff x="3072" y="2676"/>
              <a:chExt cx="2592" cy="1404"/>
            </a:xfrm>
          </p:grpSpPr>
          <p:sp>
            <p:nvSpPr>
              <p:cNvPr id="147498" name="Rectangle 15"/>
              <p:cNvSpPr>
                <a:spLocks noChangeArrowheads="1"/>
              </p:cNvSpPr>
              <p:nvPr/>
            </p:nvSpPr>
            <p:spPr bwMode="auto">
              <a:xfrm>
                <a:off x="3072" y="2676"/>
                <a:ext cx="2592" cy="1404"/>
              </a:xfrm>
              <a:prstGeom prst="rect">
                <a:avLst/>
              </a:prstGeom>
              <a:noFill/>
              <a:ln w="9525">
                <a:solidFill>
                  <a:srgbClr val="006666"/>
                </a:solidFill>
                <a:miter lim="800000"/>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nvGrpSpPr>
              <p:cNvPr id="147499" name="Group 16"/>
              <p:cNvGrpSpPr>
                <a:grpSpLocks/>
              </p:cNvGrpSpPr>
              <p:nvPr/>
            </p:nvGrpSpPr>
            <p:grpSpPr bwMode="auto">
              <a:xfrm>
                <a:off x="3264" y="2772"/>
                <a:ext cx="2208" cy="864"/>
                <a:chOff x="768" y="2928"/>
                <a:chExt cx="2208" cy="864"/>
              </a:xfrm>
            </p:grpSpPr>
            <p:sp>
              <p:nvSpPr>
                <p:cNvPr id="147500" name="Oval 17"/>
                <p:cNvSpPr>
                  <a:spLocks noChangeArrowheads="1"/>
                </p:cNvSpPr>
                <p:nvPr/>
              </p:nvSpPr>
              <p:spPr bwMode="auto">
                <a:xfrm>
                  <a:off x="1170" y="3333"/>
                  <a:ext cx="96" cy="96"/>
                </a:xfrm>
                <a:prstGeom prst="ellipse">
                  <a:avLst/>
                </a:prstGeom>
                <a:solidFill>
                  <a:srgbClr val="FF00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1" name="Oval 18"/>
                <p:cNvSpPr>
                  <a:spLocks noChangeArrowheads="1"/>
                </p:cNvSpPr>
                <p:nvPr/>
              </p:nvSpPr>
              <p:spPr bwMode="auto">
                <a:xfrm>
                  <a:off x="2520" y="3342"/>
                  <a:ext cx="96" cy="96"/>
                </a:xfrm>
                <a:prstGeom prst="ellipse">
                  <a:avLst/>
                </a:prstGeom>
                <a:solidFill>
                  <a:schemeClr val="accent1"/>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7" name="Oval 24"/>
                <p:cNvSpPr>
                  <a:spLocks noChangeArrowheads="1"/>
                </p:cNvSpPr>
                <p:nvPr/>
              </p:nvSpPr>
              <p:spPr bwMode="auto">
                <a:xfrm>
                  <a:off x="768"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8" name="Oval 25"/>
                <p:cNvSpPr>
                  <a:spLocks noChangeArrowheads="1"/>
                </p:cNvSpPr>
                <p:nvPr/>
              </p:nvSpPr>
              <p:spPr bwMode="auto">
                <a:xfrm>
                  <a:off x="2112"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47509" name="Oval 26"/>
                <p:cNvSpPr>
                  <a:spLocks noChangeArrowheads="1"/>
                </p:cNvSpPr>
                <p:nvPr/>
              </p:nvSpPr>
              <p:spPr bwMode="auto">
                <a:xfrm>
                  <a:off x="1440" y="2928"/>
                  <a:ext cx="864" cy="864"/>
                </a:xfrm>
                <a:prstGeom prst="ellipse">
                  <a:avLst/>
                </a:prstGeom>
                <a:noFill/>
                <a:ln w="19050">
                  <a:solidFill>
                    <a:srgbClr val="33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grpSp>
        </p:grpSp>
        <mc:AlternateContent xmlns:mc="http://schemas.openxmlformats.org/markup-compatibility/2006" xmlns:a14="http://schemas.microsoft.com/office/drawing/2010/main">
          <mc:Choice Requires="a14">
            <p:sp>
              <p:nvSpPr>
                <p:cNvPr id="61" name="矩形 60"/>
                <p:cNvSpPr/>
                <p:nvPr/>
              </p:nvSpPr>
              <p:spPr>
                <a:xfrm>
                  <a:off x="6301088" y="444268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6301088" y="4442684"/>
                  <a:ext cx="75661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451518" y="442546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8451518" y="4425464"/>
                  <a:ext cx="756617"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553834" y="5708631"/>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8553834" y="5708631"/>
                  <a:ext cx="62619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7483367" y="5719442"/>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7483367" y="5719442"/>
                  <a:ext cx="62619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6387419" y="5719442"/>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6387419" y="5719442"/>
                  <a:ext cx="617925"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6" name="矩形 65"/>
              <p:cNvSpPr/>
              <p:nvPr/>
            </p:nvSpPr>
            <p:spPr>
              <a:xfrm>
                <a:off x="748428" y="4070638"/>
                <a:ext cx="2652072" cy="10267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748428" y="4070638"/>
                <a:ext cx="2652072" cy="102675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293546" y="4116303"/>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293546" y="4116303"/>
                <a:ext cx="975908" cy="90345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49090" y="5431043"/>
                <a:ext cx="15051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49090" y="5431043"/>
                <a:ext cx="1505156"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699949" y="5256905"/>
                <a:ext cx="1778949"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2699949" y="5256905"/>
                <a:ext cx="1778949" cy="903452"/>
              </a:xfrm>
              <a:prstGeom prst="rect">
                <a:avLst/>
              </a:prstGeom>
              <a:blipFill>
                <a:blip r:embed="rId2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0544976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7463"/>
                                        </p:tgtEl>
                                        <p:attrNameLst>
                                          <p:attrName>style.visibility</p:attrName>
                                        </p:attrNameLst>
                                      </p:cBhvr>
                                      <p:to>
                                        <p:strVal val="visible"/>
                                      </p:to>
                                    </p:set>
                                    <p:animEffect transition="in" filter="wipe(left)">
                                      <p:cBhvr>
                                        <p:cTn id="7" dur="500"/>
                                        <p:tgtEl>
                                          <p:spTgt spid="14746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7488"/>
                                        </p:tgtEl>
                                        <p:attrNameLst>
                                          <p:attrName>style.visibility</p:attrName>
                                        </p:attrNameLst>
                                      </p:cBhvr>
                                      <p:to>
                                        <p:strVal val="visible"/>
                                      </p:to>
                                    </p:set>
                                    <p:animEffect transition="in" filter="wipe(left)">
                                      <p:cBhvr>
                                        <p:cTn id="17" dur="500"/>
                                        <p:tgtEl>
                                          <p:spTgt spid="14748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7494"/>
                                        </p:tgtEl>
                                        <p:attrNameLst>
                                          <p:attrName>style.visibility</p:attrName>
                                        </p:attrNameLst>
                                      </p:cBhvr>
                                      <p:to>
                                        <p:strVal val="visible"/>
                                      </p:to>
                                    </p:set>
                                    <p:animEffect transition="in" filter="wipe(left)">
                                      <p:cBhvr>
                                        <p:cTn id="22" dur="500"/>
                                        <p:tgtEl>
                                          <p:spTgt spid="14749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494" grpId="0"/>
      <p:bldP spid="147488" grpId="0"/>
      <p:bldP spid="66" grpId="0"/>
      <p:bldP spid="67" grpId="0"/>
      <p:bldP spid="68" grpId="0"/>
      <p:bldP spid="69"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373313" y="334963"/>
            <a:ext cx="8213725" cy="224790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下列几种说法是否正确，为什么？</a:t>
            </a:r>
          </a:p>
          <a:p>
            <a:pPr algn="just"/>
            <a:r>
              <a:rPr lang="en-US" altLang="zh-CN" sz="2800" b="1" dirty="0">
                <a:solidFill>
                  <a:srgbClr val="FF0000"/>
                </a:solidFill>
                <a:latin typeface="楷体" pitchFamily="49" charset="-122"/>
                <a:ea typeface="楷体" pitchFamily="49" charset="-122"/>
              </a:rPr>
              <a:t>0401</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cs typeface="Times New Roman" pitchFamily="18" charset="0"/>
              </a:rPr>
              <a:t>1</a:t>
            </a:r>
            <a:r>
              <a:rPr lang="zh-CN" altLang="en-US" sz="2800" b="1" dirty="0">
                <a:solidFill>
                  <a:srgbClr val="0000FF"/>
                </a:solidFill>
                <a:latin typeface="楷体" pitchFamily="49" charset="-122"/>
                <a:ea typeface="楷体" pitchFamily="49" charset="-122"/>
              </a:rPr>
              <a:t>）高斯面上电场强度处处为零时，高斯面内必定没有电荷。</a:t>
            </a:r>
          </a:p>
          <a:p>
            <a:pPr algn="just"/>
            <a:r>
              <a:rPr lang="en-US" altLang="zh-CN" sz="2800" b="1" dirty="0">
                <a:solidFill>
                  <a:srgbClr val="FF0000"/>
                </a:solidFill>
                <a:latin typeface="楷体" pitchFamily="49" charset="-122"/>
                <a:ea typeface="楷体" pitchFamily="49" charset="-122"/>
              </a:rPr>
              <a:t>0402</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rPr>
              <a:t>2</a:t>
            </a:r>
            <a:r>
              <a:rPr lang="zh-CN" altLang="en-US" sz="2800" b="1" dirty="0">
                <a:solidFill>
                  <a:srgbClr val="0000FF"/>
                </a:solidFill>
                <a:latin typeface="楷体" pitchFamily="49" charset="-122"/>
                <a:ea typeface="楷体" pitchFamily="49" charset="-122"/>
              </a:rPr>
              <a:t>）高斯面内净电荷数为零时，高斯面上各点的电场强度必为零。</a:t>
            </a:r>
          </a:p>
        </p:txBody>
      </p:sp>
      <p:grpSp>
        <p:nvGrpSpPr>
          <p:cNvPr id="3" name="组合 2"/>
          <p:cNvGrpSpPr>
            <a:grpSpLocks/>
          </p:cNvGrpSpPr>
          <p:nvPr/>
        </p:nvGrpSpPr>
        <p:grpSpPr bwMode="auto">
          <a:xfrm>
            <a:off x="10768013" y="334963"/>
            <a:ext cx="1103312" cy="1103312"/>
            <a:chOff x="1161143" y="1538514"/>
            <a:chExt cx="1103086" cy="1103086"/>
          </a:xfrm>
        </p:grpSpPr>
        <p:sp>
          <p:nvSpPr>
            <p:cNvPr id="5" name="圆角矩形 4"/>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0" name="文本框 5"/>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7" name="组合 6"/>
          <p:cNvGrpSpPr>
            <a:grpSpLocks/>
          </p:cNvGrpSpPr>
          <p:nvPr/>
        </p:nvGrpSpPr>
        <p:grpSpPr bwMode="auto">
          <a:xfrm>
            <a:off x="10750550" y="2897188"/>
            <a:ext cx="1103313"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198" name="文本框 8"/>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2" name="矩形 1"/>
              <p:cNvSpPr>
                <a:spLocks noChangeArrowheads="1"/>
              </p:cNvSpPr>
              <p:nvPr/>
            </p:nvSpPr>
            <p:spPr bwMode="auto">
              <a:xfrm>
                <a:off x="2373313" y="2897188"/>
                <a:ext cx="8226425" cy="2677656"/>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1</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因为依高斯定理，</a:t>
                </a:r>
                <a14:m>
                  <m:oMath xmlns:m="http://schemas.openxmlformats.org/officeDocument/2006/math">
                    <m:r>
                      <a:rPr lang="en-US" altLang="zh-CN" sz="2800" i="1">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=0</m:t>
                    </m:r>
                  </m:oMath>
                </a14:m>
                <a:r>
                  <a:rPr lang="zh-CN" altLang="en-US" sz="2800" b="1" dirty="0">
                    <a:solidFill>
                      <a:srgbClr val="0000FF"/>
                    </a:solidFill>
                    <a:latin typeface="楷体" pitchFamily="49" charset="-122"/>
                    <a:ea typeface="楷体" pitchFamily="49" charset="-122"/>
                  </a:rPr>
                  <a:t>只说明高斯面内净电荷数（所有电荷的代数和）为零。</a:t>
                </a:r>
              </a:p>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2</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高斯面内净电荷数为零，只说明穿过整个高斯面的电通量为零。并不一定电场强度处处为零。</a:t>
                </a:r>
              </a:p>
            </p:txBody>
          </p:sp>
        </mc:Choice>
        <mc:Fallback xmlns="">
          <p:sp>
            <p:nvSpPr>
              <p:cNvPr id="2" name="矩形 1"/>
              <p:cNvSpPr>
                <a:spLocks noRot="1" noChangeAspect="1" noMove="1" noResize="1" noEditPoints="1" noAdjustHandles="1" noChangeArrowheads="1" noChangeShapeType="1" noTextEdit="1"/>
              </p:cNvSpPr>
              <p:nvPr/>
            </p:nvSpPr>
            <p:spPr bwMode="auto">
              <a:xfrm>
                <a:off x="2373313" y="2897188"/>
                <a:ext cx="8226425" cy="2677656"/>
              </a:xfrm>
              <a:prstGeom prst="rect">
                <a:avLst/>
              </a:prstGeom>
              <a:blipFill>
                <a:blip r:embed="rId2"/>
                <a:stretch>
                  <a:fillRect l="-1481" t="-2273" r="-1481" b="-5227"/>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44829138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anim calcmode="lin" valueType="num">
                                      <p:cBhvr>
                                        <p:cTn id="8" dur="750" fill="hold"/>
                                        <p:tgtEl>
                                          <p:spTgt spid="3"/>
                                        </p:tgtEl>
                                        <p:attrNameLst>
                                          <p:attrName>ppt_x</p:attrName>
                                        </p:attrNameLst>
                                      </p:cBhvr>
                                      <p:tavLst>
                                        <p:tav tm="0">
                                          <p:val>
                                            <p:strVal val="#ppt_x"/>
                                          </p:val>
                                        </p:tav>
                                        <p:tav tm="100000">
                                          <p:val>
                                            <p:strVal val="#ppt_x"/>
                                          </p:val>
                                        </p:tav>
                                      </p:tavLst>
                                    </p:anim>
                                    <p:anim calcmode="lin" valueType="num">
                                      <p:cBhvr>
                                        <p:cTn id="9" dur="75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750"/>
                                        <p:tgtEl>
                                          <p:spTgt spid="7"/>
                                        </p:tgtEl>
                                      </p:cBhvr>
                                    </p:animEffect>
                                    <p:anim calcmode="lin" valueType="num">
                                      <p:cBhvr>
                                        <p:cTn id="19" dur="750" fill="hold"/>
                                        <p:tgtEl>
                                          <p:spTgt spid="7"/>
                                        </p:tgtEl>
                                        <p:attrNameLst>
                                          <p:attrName>ppt_x</p:attrName>
                                        </p:attrNameLst>
                                      </p:cBhvr>
                                      <p:tavLst>
                                        <p:tav tm="0">
                                          <p:val>
                                            <p:strVal val="#ppt_x"/>
                                          </p:val>
                                        </p:tav>
                                        <p:tav tm="100000">
                                          <p:val>
                                            <p:strVal val="#ppt_x"/>
                                          </p:val>
                                        </p:tav>
                                      </p:tavLst>
                                    </p:anim>
                                    <p:anim calcmode="lin" valueType="num">
                                      <p:cBhvr>
                                        <p:cTn id="20" dur="75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a:spLocks noChangeArrowheads="1"/>
          </p:cNvSpPr>
          <p:nvPr/>
        </p:nvSpPr>
        <p:spPr bwMode="auto">
          <a:xfrm>
            <a:off x="2582863" y="425450"/>
            <a:ext cx="7842250" cy="2246313"/>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下列几种说法是否正确，为什么？</a:t>
            </a:r>
          </a:p>
          <a:p>
            <a:pPr algn="just"/>
            <a:r>
              <a:rPr lang="en-US" altLang="zh-CN" sz="2800" b="1" dirty="0">
                <a:solidFill>
                  <a:srgbClr val="FF0000"/>
                </a:solidFill>
                <a:latin typeface="楷体" pitchFamily="49" charset="-122"/>
                <a:ea typeface="楷体" pitchFamily="49" charset="-122"/>
              </a:rPr>
              <a:t>0403</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cs typeface="Times New Roman" pitchFamily="18" charset="0"/>
              </a:rPr>
              <a:t>3</a:t>
            </a:r>
            <a:r>
              <a:rPr lang="zh-CN" altLang="en-US" sz="2800" b="1" dirty="0">
                <a:solidFill>
                  <a:srgbClr val="0000FF"/>
                </a:solidFill>
                <a:latin typeface="楷体" pitchFamily="49" charset="-122"/>
                <a:ea typeface="楷体" pitchFamily="49" charset="-122"/>
              </a:rPr>
              <a:t>）穿过高斯面的电通量为零时，高斯面上各点的电场强度必为零。</a:t>
            </a:r>
          </a:p>
          <a:p>
            <a:pPr algn="just"/>
            <a:r>
              <a:rPr lang="en-US" altLang="zh-CN" sz="2800" b="1" dirty="0">
                <a:solidFill>
                  <a:srgbClr val="FF0000"/>
                </a:solidFill>
                <a:latin typeface="楷体" pitchFamily="49" charset="-122"/>
                <a:ea typeface="楷体" pitchFamily="49" charset="-122"/>
              </a:rPr>
              <a:t>0404</a:t>
            </a:r>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Times New Roman" pitchFamily="18" charset="0"/>
                <a:ea typeface="楷体" pitchFamily="49" charset="-122"/>
              </a:rPr>
              <a:t>4</a:t>
            </a:r>
            <a:r>
              <a:rPr lang="zh-CN" altLang="en-US" sz="2800" b="1" dirty="0">
                <a:solidFill>
                  <a:srgbClr val="0000FF"/>
                </a:solidFill>
                <a:latin typeface="楷体" pitchFamily="49" charset="-122"/>
                <a:ea typeface="楷体" pitchFamily="49" charset="-122"/>
              </a:rPr>
              <a:t>）高斯面上各点的电场强度为零时，穿过高斯面的电通量一定为零。</a:t>
            </a:r>
          </a:p>
        </p:txBody>
      </p:sp>
      <p:grpSp>
        <p:nvGrpSpPr>
          <p:cNvPr id="7" name="组合 6"/>
          <p:cNvGrpSpPr>
            <a:grpSpLocks/>
          </p:cNvGrpSpPr>
          <p:nvPr/>
        </p:nvGrpSpPr>
        <p:grpSpPr bwMode="auto">
          <a:xfrm>
            <a:off x="10768013" y="334963"/>
            <a:ext cx="1103312" cy="1103312"/>
            <a:chOff x="1161143" y="1538514"/>
            <a:chExt cx="1103086" cy="1103086"/>
          </a:xfrm>
        </p:grpSpPr>
        <p:sp>
          <p:nvSpPr>
            <p:cNvPr id="8"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65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10" name="组合 9"/>
          <p:cNvGrpSpPr>
            <a:grpSpLocks/>
          </p:cNvGrpSpPr>
          <p:nvPr/>
        </p:nvGrpSpPr>
        <p:grpSpPr bwMode="auto">
          <a:xfrm>
            <a:off x="10768013" y="2828925"/>
            <a:ext cx="1103312" cy="1103313"/>
            <a:chOff x="1161143" y="1538514"/>
            <a:chExt cx="1103086" cy="1103086"/>
          </a:xfrm>
        </p:grpSpPr>
        <p:sp>
          <p:nvSpPr>
            <p:cNvPr id="11"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654"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 name="矩形 1"/>
          <p:cNvSpPr>
            <a:spLocks noChangeArrowheads="1"/>
          </p:cNvSpPr>
          <p:nvPr/>
        </p:nvSpPr>
        <p:spPr bwMode="auto">
          <a:xfrm>
            <a:off x="2582863" y="2828925"/>
            <a:ext cx="7842250" cy="1384995"/>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3</a:t>
            </a:r>
            <a:r>
              <a:rPr lang="zh-CN" altLang="en-US" sz="2800" b="1" dirty="0">
                <a:solidFill>
                  <a:srgbClr val="0000FF"/>
                </a:solidFill>
                <a:latin typeface="楷体" pitchFamily="49" charset="-122"/>
                <a:ea typeface="楷体" pitchFamily="49" charset="-122"/>
              </a:rPr>
              <a:t>）错</a:t>
            </a:r>
          </a:p>
          <a:p>
            <a:pPr algn="just"/>
            <a:r>
              <a:rPr lang="zh-CN" altLang="en-US" sz="2800" b="1" dirty="0">
                <a:solidFill>
                  <a:srgbClr val="0000FF"/>
                </a:solidFill>
                <a:latin typeface="楷体" pitchFamily="49" charset="-122"/>
                <a:ea typeface="楷体" pitchFamily="49" charset="-122"/>
              </a:rPr>
              <a:t>穿过高斯面的电通量为零时，只说明整个高斯面的电通量为零。并不一定电场强度处处为零。</a:t>
            </a:r>
          </a:p>
        </p:txBody>
      </p:sp>
      <p:grpSp>
        <p:nvGrpSpPr>
          <p:cNvPr id="3" name="组合 2"/>
          <p:cNvGrpSpPr/>
          <p:nvPr/>
        </p:nvGrpSpPr>
        <p:grpSpPr>
          <a:xfrm>
            <a:off x="2582863" y="4801970"/>
            <a:ext cx="7842250" cy="1105753"/>
            <a:chOff x="2285206" y="4526964"/>
            <a:chExt cx="7842250" cy="1105753"/>
          </a:xfrm>
        </p:grpSpPr>
        <mc:AlternateContent xmlns:mc="http://schemas.openxmlformats.org/markup-compatibility/2006" xmlns:a14="http://schemas.microsoft.com/office/drawing/2010/main">
          <mc:Choice Requires="a14">
            <p:sp>
              <p:nvSpPr>
                <p:cNvPr id="69657" name="Rectangle 4"/>
                <p:cNvSpPr>
                  <a:spLocks noChangeArrowheads="1"/>
                </p:cNvSpPr>
                <p:nvPr/>
              </p:nvSpPr>
              <p:spPr bwMode="auto">
                <a:xfrm>
                  <a:off x="2285206" y="4678610"/>
                  <a:ext cx="7842250" cy="954107"/>
                </a:xfrm>
                <a:prstGeom prst="rect">
                  <a:avLst/>
                </a:prstGeom>
                <a:noFill/>
                <a:ln w="9525">
                  <a:noFill/>
                  <a:miter lim="800000"/>
                  <a:headEnd/>
                  <a:tailEnd/>
                </a:ln>
              </p:spPr>
              <p:txBody>
                <a:bodyPr wrap="square" anchor="ctr">
                  <a:spAutoFit/>
                </a:bodyPr>
                <a:lstStyle/>
                <a:p>
                  <a:pPr algn="just" eaLnBrk="0" hangingPunct="0"/>
                  <a14:m>
                    <m:oMath xmlns:m="http://schemas.openxmlformats.org/officeDocument/2006/math">
                      <m:r>
                        <a:rPr lang="en-US" altLang="zh-CN" sz="2800" i="1">
                          <a:solidFill>
                            <a:srgbClr val="0000FF"/>
                          </a:solidFill>
                          <a:latin typeface="Cambria Math" panose="02040503050406030204" pitchFamily="18" charset="0"/>
                        </a:rPr>
                        <m:t>𝐸</m:t>
                      </m:r>
                      <m:r>
                        <a:rPr lang="en-US" altLang="zh-CN" sz="2800" i="1">
                          <a:solidFill>
                            <a:srgbClr val="0000FF"/>
                          </a:solidFill>
                          <a:latin typeface="Cambria Math" panose="02040503050406030204" pitchFamily="18" charset="0"/>
                        </a:rPr>
                        <m:t>=0</m:t>
                      </m:r>
                    </m:oMath>
                  </a14:m>
                  <a:r>
                    <a:rPr lang="zh-CN" altLang="en-US" sz="2800" b="1" dirty="0">
                      <a:solidFill>
                        <a:srgbClr val="0000FF"/>
                      </a:solidFill>
                      <a:latin typeface="楷体" pitchFamily="49" charset="-122"/>
                      <a:ea typeface="楷体" pitchFamily="49" charset="-122"/>
                      <a:cs typeface="Times New Roman" pitchFamily="18" charset="0"/>
                    </a:rPr>
                    <a:t>，则整个高斯面的       为零。所以电通量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b="1" dirty="0">
                      <a:solidFill>
                        <a:srgbClr val="0000FF"/>
                      </a:solidFill>
                      <a:latin typeface="楷体" pitchFamily="49" charset="-122"/>
                      <a:ea typeface="楷体" pitchFamily="49" charset="-122"/>
                      <a:cs typeface="Times New Roman" pitchFamily="18" charset="0"/>
                    </a:rPr>
                    <a:t>。</a:t>
                  </a:r>
                </a:p>
              </p:txBody>
            </p:sp>
          </mc:Choice>
          <mc:Fallback xmlns="">
            <p:sp>
              <p:nvSpPr>
                <p:cNvPr id="69657" name="Rectangle 4"/>
                <p:cNvSpPr>
                  <a:spLocks noRot="1" noChangeAspect="1" noMove="1" noResize="1" noEditPoints="1" noAdjustHandles="1" noChangeArrowheads="1" noChangeShapeType="1" noTextEdit="1"/>
                </p:cNvSpPr>
                <p:nvPr/>
              </p:nvSpPr>
              <p:spPr bwMode="auto">
                <a:xfrm>
                  <a:off x="2285206" y="4678610"/>
                  <a:ext cx="7842250" cy="954107"/>
                </a:xfrm>
                <a:prstGeom prst="rect">
                  <a:avLst/>
                </a:prstGeom>
                <a:blipFill>
                  <a:blip r:embed="rId2"/>
                  <a:stretch>
                    <a:fillRect l="-1633" t="-7692" r="-1555" b="-16026"/>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6082641" y="4526964"/>
                  <a:ext cx="1507272"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6082641" y="4526964"/>
                  <a:ext cx="1507272" cy="976165"/>
                </a:xfrm>
                <a:prstGeom prst="rect">
                  <a:avLst/>
                </a:prstGeom>
                <a:blipFill>
                  <a:blip r:embed="rId3"/>
                  <a:stretch>
                    <a:fillRect/>
                  </a:stretch>
                </a:blipFill>
              </p:spPr>
              <p:txBody>
                <a:bodyPr/>
                <a:lstStyle/>
                <a:p>
                  <a:r>
                    <a:rPr lang="zh-CN" altLang="en-US">
                      <a:noFill/>
                    </a:rPr>
                    <a:t> </a:t>
                  </a:r>
                </a:p>
              </p:txBody>
            </p:sp>
          </mc:Fallback>
        </mc:AlternateContent>
      </p:grpSp>
      <p:sp>
        <p:nvSpPr>
          <p:cNvPr id="5" name="矩形 4"/>
          <p:cNvSpPr/>
          <p:nvPr/>
        </p:nvSpPr>
        <p:spPr>
          <a:xfrm>
            <a:off x="2582863" y="4322158"/>
            <a:ext cx="1447832" cy="523220"/>
          </a:xfrm>
          <a:prstGeom prst="rect">
            <a:avLst/>
          </a:prstGeom>
          <a:noFill/>
          <a:ln w="9525">
            <a:noFill/>
            <a:miter lim="800000"/>
            <a:headEnd/>
            <a:tailEnd/>
          </a:ln>
        </p:spPr>
        <p:txBody>
          <a:bodyPr>
            <a:spAutoFit/>
          </a:bodyPr>
          <a:lstStyle/>
          <a:p>
            <a:pPr algn="just"/>
            <a:r>
              <a:rPr lang="zh-CN" altLang="en-US" sz="2800" b="1" dirty="0">
                <a:solidFill>
                  <a:srgbClr val="0000FF"/>
                </a:solidFill>
                <a:latin typeface="楷体" pitchFamily="49" charset="-122"/>
                <a:ea typeface="楷体" pitchFamily="49" charset="-122"/>
              </a:rPr>
              <a:t>（</a:t>
            </a:r>
            <a:r>
              <a:rPr lang="en-US" altLang="zh-CN" sz="2800" b="1" dirty="0">
                <a:solidFill>
                  <a:srgbClr val="0000FF"/>
                </a:solidFill>
                <a:latin typeface="楷体" pitchFamily="49" charset="-122"/>
                <a:ea typeface="楷体" pitchFamily="49" charset="-122"/>
              </a:rPr>
              <a:t>4</a:t>
            </a:r>
            <a:r>
              <a:rPr lang="zh-CN" altLang="en-US" sz="2800" b="1" dirty="0">
                <a:solidFill>
                  <a:srgbClr val="0000FF"/>
                </a:solidFill>
                <a:latin typeface="楷体" pitchFamily="49" charset="-122"/>
                <a:ea typeface="楷体" pitchFamily="49" charset="-122"/>
              </a:rPr>
              <a:t>）对</a:t>
            </a:r>
          </a:p>
        </p:txBody>
      </p:sp>
    </p:spTree>
    <p:extLst>
      <p:ext uri="{BB962C8B-B14F-4D97-AF65-F5344CB8AC3E}">
        <p14:creationId xmlns:p14="http://schemas.microsoft.com/office/powerpoint/2010/main" val="252173751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anim calcmode="lin" valueType="num">
                                      <p:cBhvr>
                                        <p:cTn id="8" dur="750" fill="hold"/>
                                        <p:tgtEl>
                                          <p:spTgt spid="7"/>
                                        </p:tgtEl>
                                        <p:attrNameLst>
                                          <p:attrName>ppt_x</p:attrName>
                                        </p:attrNameLst>
                                      </p:cBhvr>
                                      <p:tavLst>
                                        <p:tav tm="0">
                                          <p:val>
                                            <p:strVal val="#ppt_x"/>
                                          </p:val>
                                        </p:tav>
                                        <p:tav tm="100000">
                                          <p:val>
                                            <p:strVal val="#ppt_x"/>
                                          </p:val>
                                        </p:tav>
                                      </p:tavLst>
                                    </p:anim>
                                    <p:anim calcmode="lin" valueType="num">
                                      <p:cBhvr>
                                        <p:cTn id="9" dur="75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right)">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750"/>
                                        <p:tgtEl>
                                          <p:spTgt spid="10"/>
                                        </p:tgtEl>
                                      </p:cBhvr>
                                    </p:animEffect>
                                    <p:anim calcmode="lin" valueType="num">
                                      <p:cBhvr>
                                        <p:cTn id="19" dur="750" fill="hold"/>
                                        <p:tgtEl>
                                          <p:spTgt spid="10"/>
                                        </p:tgtEl>
                                        <p:attrNameLst>
                                          <p:attrName>ppt_x</p:attrName>
                                        </p:attrNameLst>
                                      </p:cBhvr>
                                      <p:tavLst>
                                        <p:tav tm="0">
                                          <p:val>
                                            <p:strVal val="#ppt_x"/>
                                          </p:val>
                                        </p:tav>
                                        <p:tav tm="100000">
                                          <p:val>
                                            <p:strVal val="#ppt_x"/>
                                          </p:val>
                                        </p:tav>
                                      </p:tavLst>
                                    </p:anim>
                                    <p:anim calcmode="lin" valueType="num">
                                      <p:cBhvr>
                                        <p:cTn id="20" dur="75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wipe(left)">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 grpId="0"/>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1966913"/>
            <a:ext cx="8669337" cy="954087"/>
            <a:chOff x="1616982" y="2544721"/>
            <a:chExt cx="8670018" cy="954107"/>
          </a:xfrm>
        </p:grpSpPr>
        <p:grpSp>
          <p:nvGrpSpPr>
            <p:cNvPr id="78878" name="组合 3"/>
            <p:cNvGrpSpPr>
              <a:grpSpLocks/>
            </p:cNvGrpSpPr>
            <p:nvPr/>
          </p:nvGrpSpPr>
          <p:grpSpPr bwMode="auto">
            <a:xfrm>
              <a:off x="1616982" y="2568618"/>
              <a:ext cx="743946" cy="859387"/>
              <a:chOff x="1616982" y="1979050"/>
              <a:chExt cx="743946" cy="859387"/>
            </a:xfrm>
          </p:grpSpPr>
          <p:grpSp>
            <p:nvGrpSpPr>
              <p:cNvPr id="78880" name="组合 4"/>
              <p:cNvGrpSpPr>
                <a:grpSpLocks/>
              </p:cNvGrpSpPr>
              <p:nvPr/>
            </p:nvGrpSpPr>
            <p:grpSpPr bwMode="auto">
              <a:xfrm>
                <a:off x="1616982" y="2412325"/>
                <a:ext cx="743946" cy="426112"/>
                <a:chOff x="1459367" y="2127931"/>
                <a:chExt cx="5060950" cy="2898775"/>
              </a:xfrm>
            </p:grpSpPr>
            <p:sp>
              <p:nvSpPr>
                <p:cNvPr id="7888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8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81"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8879" name="文本框 18"/>
            <p:cNvSpPr txBox="1">
              <a:spLocks noChangeArrowheads="1"/>
            </p:cNvSpPr>
            <p:nvPr/>
          </p:nvSpPr>
          <p:spPr bwMode="auto">
            <a:xfrm>
              <a:off x="2547615" y="2544721"/>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闭合曲面上各点电场强度都为零时，曲面内一定没有电荷</a:t>
              </a:r>
            </a:p>
          </p:txBody>
        </p:sp>
      </p:grpSp>
      <p:grpSp>
        <p:nvGrpSpPr>
          <p:cNvPr id="37" name="组合 36"/>
          <p:cNvGrpSpPr>
            <a:grpSpLocks/>
          </p:cNvGrpSpPr>
          <p:nvPr/>
        </p:nvGrpSpPr>
        <p:grpSpPr bwMode="auto">
          <a:xfrm>
            <a:off x="1617663" y="2949575"/>
            <a:ext cx="8669337" cy="954088"/>
            <a:chOff x="1616982" y="3297888"/>
            <a:chExt cx="8670018" cy="954107"/>
          </a:xfrm>
        </p:grpSpPr>
        <p:grpSp>
          <p:nvGrpSpPr>
            <p:cNvPr id="78872" name="组合 8"/>
            <p:cNvGrpSpPr>
              <a:grpSpLocks/>
            </p:cNvGrpSpPr>
            <p:nvPr/>
          </p:nvGrpSpPr>
          <p:grpSpPr bwMode="auto">
            <a:xfrm>
              <a:off x="1616982" y="3350397"/>
              <a:ext cx="743946" cy="859387"/>
              <a:chOff x="1616982" y="3488536"/>
              <a:chExt cx="743946" cy="859387"/>
            </a:xfrm>
          </p:grpSpPr>
          <p:grpSp>
            <p:nvGrpSpPr>
              <p:cNvPr id="78874" name="组合 9"/>
              <p:cNvGrpSpPr>
                <a:grpSpLocks/>
              </p:cNvGrpSpPr>
              <p:nvPr/>
            </p:nvGrpSpPr>
            <p:grpSpPr bwMode="auto">
              <a:xfrm>
                <a:off x="1616982" y="3921811"/>
                <a:ext cx="743946" cy="426112"/>
                <a:chOff x="1459367" y="2127931"/>
                <a:chExt cx="5060950" cy="2898775"/>
              </a:xfrm>
            </p:grpSpPr>
            <p:sp>
              <p:nvSpPr>
                <p:cNvPr id="788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75"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8873" name="文本框 19"/>
            <p:cNvSpPr txBox="1">
              <a:spLocks noChangeArrowheads="1"/>
            </p:cNvSpPr>
            <p:nvPr/>
          </p:nvSpPr>
          <p:spPr bwMode="auto">
            <a:xfrm>
              <a:off x="2547615" y="3297888"/>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闭合曲面上各点电场强度都为零时，曲面内电荷的代数和必定为零</a:t>
              </a:r>
            </a:p>
          </p:txBody>
        </p:sp>
      </p:grpSp>
      <p:grpSp>
        <p:nvGrpSpPr>
          <p:cNvPr id="38" name="组合 37"/>
          <p:cNvGrpSpPr>
            <a:grpSpLocks/>
          </p:cNvGrpSpPr>
          <p:nvPr/>
        </p:nvGrpSpPr>
        <p:grpSpPr bwMode="auto">
          <a:xfrm>
            <a:off x="1617663" y="3975100"/>
            <a:ext cx="8669337" cy="954088"/>
            <a:chOff x="1616982" y="4123769"/>
            <a:chExt cx="8670018" cy="954107"/>
          </a:xfrm>
        </p:grpSpPr>
        <p:grpSp>
          <p:nvGrpSpPr>
            <p:cNvPr id="78866" name="组合 13"/>
            <p:cNvGrpSpPr>
              <a:grpSpLocks/>
            </p:cNvGrpSpPr>
            <p:nvPr/>
          </p:nvGrpSpPr>
          <p:grpSpPr bwMode="auto">
            <a:xfrm>
              <a:off x="1616982" y="4199905"/>
              <a:ext cx="743946" cy="859387"/>
              <a:chOff x="1616982" y="4998022"/>
              <a:chExt cx="743946" cy="859387"/>
            </a:xfrm>
          </p:grpSpPr>
          <p:grpSp>
            <p:nvGrpSpPr>
              <p:cNvPr id="78868" name="组合 14"/>
              <p:cNvGrpSpPr>
                <a:grpSpLocks/>
              </p:cNvGrpSpPr>
              <p:nvPr/>
            </p:nvGrpSpPr>
            <p:grpSpPr bwMode="auto">
              <a:xfrm>
                <a:off x="1616982" y="5431297"/>
                <a:ext cx="743946" cy="426112"/>
                <a:chOff x="1459367" y="2127931"/>
                <a:chExt cx="5060950" cy="2898775"/>
              </a:xfrm>
            </p:grpSpPr>
            <p:sp>
              <p:nvSpPr>
                <p:cNvPr id="7887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7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9"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8867" name="文本框 20"/>
            <p:cNvSpPr txBox="1">
              <a:spLocks noChangeArrowheads="1"/>
            </p:cNvSpPr>
            <p:nvPr/>
          </p:nvSpPr>
          <p:spPr bwMode="auto">
            <a:xfrm>
              <a:off x="2547615" y="4123769"/>
              <a:ext cx="7739385" cy="954107"/>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闭合曲面的电通量为零时，曲面上各点的电场强度必定为零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65"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086350"/>
            <a:ext cx="8869362" cy="954088"/>
            <a:chOff x="1616982" y="4978226"/>
            <a:chExt cx="8870043" cy="954107"/>
          </a:xfrm>
        </p:grpSpPr>
        <p:grpSp>
          <p:nvGrpSpPr>
            <p:cNvPr id="78858" name="组合 26"/>
            <p:cNvGrpSpPr>
              <a:grpSpLocks/>
            </p:cNvGrpSpPr>
            <p:nvPr/>
          </p:nvGrpSpPr>
          <p:grpSpPr bwMode="auto">
            <a:xfrm>
              <a:off x="1616982" y="5054362"/>
              <a:ext cx="743946" cy="859387"/>
              <a:chOff x="1616982" y="4998022"/>
              <a:chExt cx="743946" cy="859387"/>
            </a:xfrm>
          </p:grpSpPr>
          <p:grpSp>
            <p:nvGrpSpPr>
              <p:cNvPr id="78860" name="组合 27"/>
              <p:cNvGrpSpPr>
                <a:grpSpLocks/>
              </p:cNvGrpSpPr>
              <p:nvPr/>
            </p:nvGrpSpPr>
            <p:grpSpPr bwMode="auto">
              <a:xfrm>
                <a:off x="1616982" y="5431297"/>
                <a:ext cx="743946" cy="426112"/>
                <a:chOff x="1459367" y="2127926"/>
                <a:chExt cx="5060950" cy="2898773"/>
              </a:xfrm>
            </p:grpSpPr>
            <p:sp>
              <p:nvSpPr>
                <p:cNvPr id="78862" name="Freeform 15"/>
                <p:cNvSpPr>
                  <a:spLocks noEditPoints="1"/>
                </p:cNvSpPr>
                <p:nvPr/>
              </p:nvSpPr>
              <p:spPr bwMode="auto">
                <a:xfrm>
                  <a:off x="1459367" y="2127926"/>
                  <a:ext cx="4589465" cy="2898773"/>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886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8861"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8859" name="文本框 31"/>
            <p:cNvSpPr txBox="1">
              <a:spLocks noChangeArrowheads="1"/>
            </p:cNvSpPr>
            <p:nvPr/>
          </p:nvSpPr>
          <p:spPr bwMode="auto">
            <a:xfrm>
              <a:off x="2547615" y="4978226"/>
              <a:ext cx="7939410" cy="954107"/>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闭合曲面的电通量不为零时，曲面上任意一点的电场强度都不可能为零</a:t>
              </a:r>
            </a:p>
          </p:txBody>
        </p:sp>
      </p:grpSp>
      <p:grpSp>
        <p:nvGrpSpPr>
          <p:cNvPr id="33" name="组合 32"/>
          <p:cNvGrpSpPr>
            <a:grpSpLocks/>
          </p:cNvGrpSpPr>
          <p:nvPr/>
        </p:nvGrpSpPr>
        <p:grpSpPr bwMode="auto">
          <a:xfrm>
            <a:off x="695325" y="300196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885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159750" cy="637675"/>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0405</a:t>
            </a:r>
            <a:r>
              <a:rPr kumimoji="1" lang="zh-CN" altLang="en-US" sz="2800" b="1" dirty="0">
                <a:solidFill>
                  <a:srgbClr val="0000FF"/>
                </a:solidFill>
                <a:latin typeface="楷体" pitchFamily="49" charset="-122"/>
                <a:ea typeface="楷体" pitchFamily="49" charset="-122"/>
              </a:rPr>
              <a:t>下列说法中正确的是</a:t>
            </a:r>
          </a:p>
        </p:txBody>
      </p:sp>
    </p:spTree>
    <p:extLst>
      <p:ext uri="{BB962C8B-B14F-4D97-AF65-F5344CB8AC3E}">
        <p14:creationId xmlns:p14="http://schemas.microsoft.com/office/powerpoint/2010/main" val="142581704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103454" name="组合 3"/>
            <p:cNvGrpSpPr>
              <a:grpSpLocks/>
            </p:cNvGrpSpPr>
            <p:nvPr/>
          </p:nvGrpSpPr>
          <p:grpSpPr bwMode="auto">
            <a:xfrm>
              <a:off x="1616982" y="2568618"/>
              <a:ext cx="743946" cy="859387"/>
              <a:chOff x="1616982" y="1979050"/>
              <a:chExt cx="743946" cy="859387"/>
            </a:xfrm>
          </p:grpSpPr>
          <p:grpSp>
            <p:nvGrpSpPr>
              <p:cNvPr id="103456" name="组合 4"/>
              <p:cNvGrpSpPr>
                <a:grpSpLocks/>
              </p:cNvGrpSpPr>
              <p:nvPr/>
            </p:nvGrpSpPr>
            <p:grpSpPr bwMode="auto">
              <a:xfrm>
                <a:off x="1616982" y="2412325"/>
                <a:ext cx="743946" cy="426112"/>
                <a:chOff x="1459367" y="2127931"/>
                <a:chExt cx="5060950" cy="2898775"/>
              </a:xfrm>
            </p:grpSpPr>
            <p:sp>
              <p:nvSpPr>
                <p:cNvPr id="1034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3455" name="文本框 18"/>
            <p:cNvSpPr txBox="1">
              <a:spLocks noChangeArrowheads="1"/>
            </p:cNvSpPr>
            <p:nvPr/>
          </p:nvSpPr>
          <p:spPr bwMode="auto">
            <a:xfrm>
              <a:off x="2547615" y="2748740"/>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场强是高斯面内外电荷产生的合场强</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103448" name="组合 8"/>
            <p:cNvGrpSpPr>
              <a:grpSpLocks/>
            </p:cNvGrpSpPr>
            <p:nvPr/>
          </p:nvGrpSpPr>
          <p:grpSpPr bwMode="auto">
            <a:xfrm>
              <a:off x="1616982" y="3350397"/>
              <a:ext cx="743946" cy="859387"/>
              <a:chOff x="1616982" y="3488536"/>
              <a:chExt cx="743946" cy="859387"/>
            </a:xfrm>
          </p:grpSpPr>
          <p:grpSp>
            <p:nvGrpSpPr>
              <p:cNvPr id="103450" name="组合 9"/>
              <p:cNvGrpSpPr>
                <a:grpSpLocks/>
              </p:cNvGrpSpPr>
              <p:nvPr/>
            </p:nvGrpSpPr>
            <p:grpSpPr bwMode="auto">
              <a:xfrm>
                <a:off x="1616982" y="3921811"/>
                <a:ext cx="743946" cy="426112"/>
                <a:chOff x="1459367" y="2127931"/>
                <a:chExt cx="5060950" cy="2898775"/>
              </a:xfrm>
            </p:grpSpPr>
            <p:sp>
              <p:nvSpPr>
                <p:cNvPr id="1034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03449" name="文本框 19"/>
            <p:cNvSpPr txBox="1">
              <a:spLocks noChangeArrowheads="1"/>
            </p:cNvSpPr>
            <p:nvPr/>
          </p:nvSpPr>
          <p:spPr bwMode="auto">
            <a:xfrm>
              <a:off x="2547615" y="353081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静电场是无源场</a:t>
              </a:r>
            </a:p>
          </p:txBody>
        </p:sp>
      </p:grpSp>
      <p:grpSp>
        <p:nvGrpSpPr>
          <p:cNvPr id="38" name="组合 37"/>
          <p:cNvGrpSpPr>
            <a:grpSpLocks/>
          </p:cNvGrpSpPr>
          <p:nvPr/>
        </p:nvGrpSpPr>
        <p:grpSpPr bwMode="auto">
          <a:xfrm>
            <a:off x="1617663" y="3736975"/>
            <a:ext cx="7526337" cy="858838"/>
            <a:chOff x="1616982" y="4199905"/>
            <a:chExt cx="7527018" cy="859387"/>
          </a:xfrm>
        </p:grpSpPr>
        <p:grpSp>
          <p:nvGrpSpPr>
            <p:cNvPr id="103442" name="组合 13"/>
            <p:cNvGrpSpPr>
              <a:grpSpLocks/>
            </p:cNvGrpSpPr>
            <p:nvPr/>
          </p:nvGrpSpPr>
          <p:grpSpPr bwMode="auto">
            <a:xfrm>
              <a:off x="1616982" y="4199905"/>
              <a:ext cx="743946" cy="859387"/>
              <a:chOff x="1616982" y="4998022"/>
              <a:chExt cx="743946" cy="859387"/>
            </a:xfrm>
          </p:grpSpPr>
          <p:grpSp>
            <p:nvGrpSpPr>
              <p:cNvPr id="103444" name="组合 14"/>
              <p:cNvGrpSpPr>
                <a:grpSpLocks/>
              </p:cNvGrpSpPr>
              <p:nvPr/>
            </p:nvGrpSpPr>
            <p:grpSpPr bwMode="auto">
              <a:xfrm>
                <a:off x="1616982" y="5431297"/>
                <a:ext cx="743946" cy="426112"/>
                <a:chOff x="1459367" y="2127931"/>
                <a:chExt cx="5060950" cy="2898775"/>
              </a:xfrm>
            </p:grpSpPr>
            <p:sp>
              <p:nvSpPr>
                <p:cNvPr id="1034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3443" name="文本框 20"/>
            <p:cNvSpPr txBox="1">
              <a:spLocks noChangeArrowheads="1"/>
            </p:cNvSpPr>
            <p:nvPr/>
          </p:nvSpPr>
          <p:spPr bwMode="auto">
            <a:xfrm>
              <a:off x="2547615" y="4385272"/>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若电通量为零，则高斯面外没有电荷</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632700" cy="858838"/>
            <a:chOff x="1616982" y="5054362"/>
            <a:chExt cx="7633896" cy="859387"/>
          </a:xfrm>
        </p:grpSpPr>
        <p:grpSp>
          <p:nvGrpSpPr>
            <p:cNvPr id="103434" name="组合 26"/>
            <p:cNvGrpSpPr>
              <a:grpSpLocks/>
            </p:cNvGrpSpPr>
            <p:nvPr/>
          </p:nvGrpSpPr>
          <p:grpSpPr bwMode="auto">
            <a:xfrm>
              <a:off x="1616982" y="5054362"/>
              <a:ext cx="743946" cy="859387"/>
              <a:chOff x="1616982" y="4998022"/>
              <a:chExt cx="743946" cy="859387"/>
            </a:xfrm>
          </p:grpSpPr>
          <p:grpSp>
            <p:nvGrpSpPr>
              <p:cNvPr id="103436" name="组合 27"/>
              <p:cNvGrpSpPr>
                <a:grpSpLocks/>
              </p:cNvGrpSpPr>
              <p:nvPr/>
            </p:nvGrpSpPr>
            <p:grpSpPr bwMode="auto">
              <a:xfrm>
                <a:off x="1616982" y="5431297"/>
                <a:ext cx="743946" cy="426112"/>
                <a:chOff x="1459367" y="2127931"/>
                <a:chExt cx="5060950" cy="2898775"/>
              </a:xfrm>
            </p:grpSpPr>
            <p:sp>
              <p:nvSpPr>
                <p:cNvPr id="1034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3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3435" name="文本框 31"/>
            <p:cNvSpPr txBox="1">
              <a:spLocks noChangeArrowheads="1"/>
            </p:cNvSpPr>
            <p:nvPr/>
          </p:nvSpPr>
          <p:spPr bwMode="auto">
            <a:xfrm>
              <a:off x="2547615" y="5250362"/>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若电通量为零，高斯面上各点场强为零</a:t>
              </a:r>
            </a:p>
          </p:txBody>
        </p:sp>
      </p:grpSp>
      <p:grpSp>
        <p:nvGrpSpPr>
          <p:cNvPr id="33" name="组合 32"/>
          <p:cNvGrpSpPr>
            <a:grpSpLocks/>
          </p:cNvGrpSpPr>
          <p:nvPr/>
        </p:nvGrpSpPr>
        <p:grpSpPr bwMode="auto">
          <a:xfrm>
            <a:off x="752475" y="2189163"/>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3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779463"/>
            <a:ext cx="8159750" cy="1284006"/>
          </a:xfrm>
          <a:prstGeom prst="rect">
            <a:avLst/>
          </a:prstGeom>
          <a:noFill/>
          <a:ln w="9525">
            <a:noFill/>
            <a:miter lim="800000"/>
            <a:headEnd/>
            <a:tailEnd/>
          </a:ln>
        </p:spPr>
        <p:txBody>
          <a:bodyPr>
            <a:spAutoFit/>
          </a:bodyPr>
          <a:lstStyle/>
          <a:p>
            <a:pPr>
              <a:lnSpc>
                <a:spcPct val="150000"/>
              </a:lnSpc>
            </a:pPr>
            <a:r>
              <a:rPr kumimoji="1" lang="en-US" altLang="zh-CN" sz="2800" b="1" dirty="0">
                <a:solidFill>
                  <a:srgbClr val="FF0000"/>
                </a:solidFill>
                <a:latin typeface="楷体" pitchFamily="49" charset="-122"/>
                <a:ea typeface="楷体" pitchFamily="49" charset="-122"/>
              </a:rPr>
              <a:t>0406</a:t>
            </a:r>
            <a:r>
              <a:rPr kumimoji="1" lang="zh-CN" altLang="en-US" sz="2800" b="1" dirty="0">
                <a:solidFill>
                  <a:srgbClr val="0000FF"/>
                </a:solidFill>
                <a:latin typeface="楷体" pitchFamily="49" charset="-122"/>
                <a:ea typeface="楷体" pitchFamily="49" charset="-122"/>
              </a:rPr>
              <a:t>对静电场的高斯定理的理解，下列说法中正确的是</a:t>
            </a:r>
          </a:p>
        </p:txBody>
      </p:sp>
    </p:spTree>
    <p:extLst>
      <p:ext uri="{BB962C8B-B14F-4D97-AF65-F5344CB8AC3E}">
        <p14:creationId xmlns:p14="http://schemas.microsoft.com/office/powerpoint/2010/main" val="418872924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05" name="Text Box 97"/>
          <p:cNvSpPr txBox="1">
            <a:spLocks noChangeArrowheads="1"/>
          </p:cNvSpPr>
          <p:nvPr/>
        </p:nvSpPr>
        <p:spPr bwMode="auto">
          <a:xfrm>
            <a:off x="652463" y="479427"/>
            <a:ext cx="4610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6600CC"/>
                </a:solidFill>
                <a:latin typeface="微软雅黑" panose="020B0503020204020204" pitchFamily="34" charset="-122"/>
                <a:ea typeface="微软雅黑" panose="020B0503020204020204" pitchFamily="34" charset="-122"/>
              </a:rPr>
              <a:t>一、电荷 电荷守恒定律</a:t>
            </a:r>
          </a:p>
        </p:txBody>
      </p:sp>
      <p:sp>
        <p:nvSpPr>
          <p:cNvPr id="14" name="Rectangle 1073"/>
          <p:cNvSpPr>
            <a:spLocks noChangeArrowheads="1"/>
          </p:cNvSpPr>
          <p:nvPr/>
        </p:nvSpPr>
        <p:spPr bwMode="auto">
          <a:xfrm>
            <a:off x="652463" y="1943984"/>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摩擦起电和雷电：对电的最早认识</a:t>
            </a:r>
          </a:p>
        </p:txBody>
      </p:sp>
      <p:sp>
        <p:nvSpPr>
          <p:cNvPr id="15" name="Rectangle 1075"/>
          <p:cNvSpPr>
            <a:spLocks noChangeArrowheads="1"/>
          </p:cNvSpPr>
          <p:nvPr/>
        </p:nvSpPr>
        <p:spPr bwMode="auto">
          <a:xfrm>
            <a:off x="652463" y="3970364"/>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两种电荷：正电荷和负电荷</a:t>
            </a:r>
          </a:p>
        </p:txBody>
      </p:sp>
      <p:sp>
        <p:nvSpPr>
          <p:cNvPr id="16" name="Rectangle 1078"/>
          <p:cNvSpPr>
            <a:spLocks noChangeArrowheads="1"/>
          </p:cNvSpPr>
          <p:nvPr/>
        </p:nvSpPr>
        <p:spPr bwMode="auto">
          <a:xfrm>
            <a:off x="652463" y="4645824"/>
            <a:ext cx="51816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zh-CN" altLang="en-US" sz="2800" dirty="0">
                <a:solidFill>
                  <a:srgbClr val="0000FF"/>
                </a:solidFill>
                <a:latin typeface="Times New Roman" panose="02020603050405020304" pitchFamily="18" charset="0"/>
                <a:ea typeface="微软雅黑" panose="020B0503020204020204" pitchFamily="34" charset="-122"/>
              </a:rPr>
              <a:t>电性力：同种电荷相互排斥、异种电荷相互吸引</a:t>
            </a:r>
          </a:p>
        </p:txBody>
      </p:sp>
      <p:pic>
        <p:nvPicPr>
          <p:cNvPr id="18" name="Picture 1076" descr="静电演示"/>
          <p:cNvPicPr>
            <a:picLocks noChangeAspect="1" noChangeArrowheads="1"/>
          </p:cNvPicPr>
          <p:nvPr/>
        </p:nvPicPr>
        <p:blipFill>
          <a:blip r:embed="rId3">
            <a:lum bright="-6000"/>
            <a:extLst>
              <a:ext uri="{28A0092B-C50C-407E-A947-70E740481C1C}">
                <a14:useLocalDpi xmlns:a14="http://schemas.microsoft.com/office/drawing/2010/main" val="0"/>
              </a:ext>
            </a:extLst>
          </a:blip>
          <a:srcRect/>
          <a:stretch>
            <a:fillRect/>
          </a:stretch>
        </p:blipFill>
        <p:spPr bwMode="auto">
          <a:xfrm>
            <a:off x="6705600" y="3432175"/>
            <a:ext cx="2214562"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080" descr="雷电"/>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10362" y="1136650"/>
            <a:ext cx="2209800"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2"/>
          <p:cNvSpPr txBox="1">
            <a:spLocks noChangeArrowheads="1"/>
          </p:cNvSpPr>
          <p:nvPr/>
        </p:nvSpPr>
        <p:spPr bwMode="auto">
          <a:xfrm>
            <a:off x="652463" y="5756276"/>
            <a:ext cx="5943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FF0000"/>
                </a:solidFill>
                <a:latin typeface="微软雅黑" panose="020B0503020204020204" pitchFamily="34" charset="-122"/>
                <a:ea typeface="微软雅黑" panose="020B0503020204020204" pitchFamily="34" charset="-122"/>
              </a:rPr>
              <a:t>电量</a:t>
            </a:r>
            <a:r>
              <a:rPr lang="zh-CN" altLang="en-US" sz="2800" dirty="0">
                <a:solidFill>
                  <a:srgbClr val="0000FF"/>
                </a:solidFill>
                <a:latin typeface="微软雅黑" panose="020B0503020204020204" pitchFamily="34" charset="-122"/>
                <a:ea typeface="微软雅黑" panose="020B0503020204020204" pitchFamily="34" charset="-122"/>
              </a:rPr>
              <a:t>：物体所带电荷数量的多少</a:t>
            </a:r>
            <a:r>
              <a:rPr lang="zh-CN" altLang="en-US" sz="2800" dirty="0">
                <a:solidFill>
                  <a:srgbClr val="0000FF"/>
                </a:solidFill>
                <a:ea typeface="微软雅黑" panose="020B0503020204020204" pitchFamily="34" charset="-122"/>
              </a:rPr>
              <a:t> </a:t>
            </a:r>
          </a:p>
        </p:txBody>
      </p:sp>
      <p:sp>
        <p:nvSpPr>
          <p:cNvPr id="22" name="Text Box 7"/>
          <p:cNvSpPr txBox="1">
            <a:spLocks noChangeArrowheads="1"/>
          </p:cNvSpPr>
          <p:nvPr/>
        </p:nvSpPr>
        <p:spPr bwMode="auto">
          <a:xfrm>
            <a:off x="652463" y="2619444"/>
            <a:ext cx="4495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带电体：带电的物体</a:t>
            </a:r>
            <a:r>
              <a:rPr lang="zh-CN" altLang="en-US" sz="2800" dirty="0">
                <a:solidFill>
                  <a:srgbClr val="0000FF"/>
                </a:solidFill>
                <a:ea typeface="微软雅黑" panose="020B0503020204020204" pitchFamily="34" charset="-122"/>
              </a:rPr>
              <a:t> </a:t>
            </a:r>
          </a:p>
        </p:txBody>
      </p:sp>
      <p:sp>
        <p:nvSpPr>
          <p:cNvPr id="23" name="Text Box 8"/>
          <p:cNvSpPr txBox="1">
            <a:spLocks noChangeArrowheads="1"/>
          </p:cNvSpPr>
          <p:nvPr/>
        </p:nvSpPr>
        <p:spPr bwMode="auto">
          <a:xfrm>
            <a:off x="652463" y="3294904"/>
            <a:ext cx="4191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微软雅黑" panose="020B0503020204020204" pitchFamily="34" charset="-122"/>
                <a:ea typeface="微软雅黑" panose="020B0503020204020204" pitchFamily="34" charset="-122"/>
              </a:rPr>
              <a:t>起电：使物体带电</a:t>
            </a:r>
            <a:r>
              <a:rPr lang="zh-CN" altLang="en-US" sz="2800" dirty="0">
                <a:solidFill>
                  <a:srgbClr val="0000FF"/>
                </a:solidFill>
                <a:ea typeface="微软雅黑" panose="020B0503020204020204" pitchFamily="34" charset="-122"/>
              </a:rPr>
              <a:t> </a:t>
            </a:r>
          </a:p>
        </p:txBody>
      </p:sp>
      <p:sp>
        <p:nvSpPr>
          <p:cNvPr id="24" name="Rectangle 1075"/>
          <p:cNvSpPr>
            <a:spLocks noChangeArrowheads="1"/>
          </p:cNvSpPr>
          <p:nvPr/>
        </p:nvSpPr>
        <p:spPr bwMode="auto">
          <a:xfrm>
            <a:off x="652463" y="1268524"/>
            <a:ext cx="5334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spcBef>
                <a:spcPct val="50000"/>
              </a:spcBef>
            </a:pPr>
            <a:r>
              <a:rPr kumimoji="1" lang="en-US" altLang="zh-CN" sz="2800" dirty="0">
                <a:solidFill>
                  <a:srgbClr val="0000FF"/>
                </a:solidFill>
                <a:latin typeface="Times New Roman" panose="02020603050405020304" pitchFamily="18" charset="0"/>
                <a:ea typeface="微软雅黑" panose="020B0503020204020204" pitchFamily="34" charset="-122"/>
              </a:rPr>
              <a:t>1</a:t>
            </a:r>
            <a:r>
              <a:rPr kumimoji="1" lang="zh-CN" altLang="en-US" sz="2800" dirty="0">
                <a:solidFill>
                  <a:srgbClr val="0000FF"/>
                </a:solidFill>
                <a:latin typeface="Times New Roman" panose="02020603050405020304" pitchFamily="18" charset="0"/>
                <a:ea typeface="微软雅黑" panose="020B0503020204020204" pitchFamily="34" charset="-122"/>
              </a:rPr>
              <a:t>、两种电荷</a:t>
            </a:r>
          </a:p>
        </p:txBody>
      </p:sp>
    </p:spTree>
    <p:extLst>
      <p:ext uri="{BB962C8B-B14F-4D97-AF65-F5344CB8AC3E}">
        <p14:creationId xmlns:p14="http://schemas.microsoft.com/office/powerpoint/2010/main" val="82744531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wipe(left)">
                                      <p:cBhvr>
                                        <p:cTn id="22" dur="500"/>
                                        <p:tgtEl>
                                          <p:spTgt spid="2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wipe(left)">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1" grpId="0"/>
      <p:bldP spid="22" grpId="0"/>
      <p:bldP spid="23" grpId="0"/>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522190" cy="860425"/>
            <a:chOff x="1616982" y="2568618"/>
            <a:chExt cx="8522072" cy="859387"/>
          </a:xfrm>
        </p:grpSpPr>
        <p:grpSp>
          <p:nvGrpSpPr>
            <p:cNvPr id="103454" name="组合 3"/>
            <p:cNvGrpSpPr>
              <a:grpSpLocks/>
            </p:cNvGrpSpPr>
            <p:nvPr/>
          </p:nvGrpSpPr>
          <p:grpSpPr bwMode="auto">
            <a:xfrm>
              <a:off x="1616982" y="2568618"/>
              <a:ext cx="743946" cy="859387"/>
              <a:chOff x="1616982" y="1979050"/>
              <a:chExt cx="743946" cy="859387"/>
            </a:xfrm>
          </p:grpSpPr>
          <p:grpSp>
            <p:nvGrpSpPr>
              <p:cNvPr id="103456" name="组合 4"/>
              <p:cNvGrpSpPr>
                <a:grpSpLocks/>
              </p:cNvGrpSpPr>
              <p:nvPr/>
            </p:nvGrpSpPr>
            <p:grpSpPr bwMode="auto">
              <a:xfrm>
                <a:off x="1616982" y="2412325"/>
                <a:ext cx="743946" cy="426112"/>
                <a:chOff x="1459367" y="2127931"/>
                <a:chExt cx="5060950" cy="2898775"/>
              </a:xfrm>
            </p:grpSpPr>
            <p:sp>
              <p:nvSpPr>
                <p:cNvPr id="1034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7"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03455" name="文本框 18"/>
            <p:cNvSpPr txBox="1">
              <a:spLocks noChangeArrowheads="1"/>
            </p:cNvSpPr>
            <p:nvPr/>
          </p:nvSpPr>
          <p:spPr bwMode="auto">
            <a:xfrm>
              <a:off x="2547615" y="2748739"/>
              <a:ext cx="7591439" cy="522589"/>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如果高斯面内无电荷，则高斯面上</a:t>
              </a:r>
              <a:r>
                <a:rPr kumimoji="1" lang="en-US" altLang="zh-CN" sz="2800" b="1" i="1" dirty="0">
                  <a:solidFill>
                    <a:srgbClr val="0000FF"/>
                  </a:solidFill>
                  <a:latin typeface="Times New Roman" panose="02020603050405020304" pitchFamily="18" charset="0"/>
                  <a:ea typeface="楷体" pitchFamily="49" charset="-122"/>
                  <a:cs typeface="Times New Roman" panose="02020603050405020304" pitchFamily="18" charset="0"/>
                </a:rPr>
                <a:t>E</a:t>
              </a:r>
              <a:r>
                <a:rPr kumimoji="1" lang="zh-CN" altLang="en-US" sz="2800" b="1" dirty="0">
                  <a:solidFill>
                    <a:srgbClr val="0000FF"/>
                  </a:solidFill>
                  <a:latin typeface="楷体" pitchFamily="49" charset="-122"/>
                  <a:ea typeface="楷体" pitchFamily="49" charset="-122"/>
                </a:rPr>
                <a:t>处处为零</a:t>
              </a:r>
            </a:p>
          </p:txBody>
        </p:sp>
      </p:grpSp>
      <p:grpSp>
        <p:nvGrpSpPr>
          <p:cNvPr id="37" name="组合 36"/>
          <p:cNvGrpSpPr>
            <a:grpSpLocks/>
          </p:cNvGrpSpPr>
          <p:nvPr/>
        </p:nvGrpSpPr>
        <p:grpSpPr bwMode="auto">
          <a:xfrm>
            <a:off x="1617663" y="2887663"/>
            <a:ext cx="8522189" cy="858837"/>
            <a:chOff x="1616982" y="3350397"/>
            <a:chExt cx="8522071" cy="859387"/>
          </a:xfrm>
        </p:grpSpPr>
        <p:grpSp>
          <p:nvGrpSpPr>
            <p:cNvPr id="103448" name="组合 8"/>
            <p:cNvGrpSpPr>
              <a:grpSpLocks/>
            </p:cNvGrpSpPr>
            <p:nvPr/>
          </p:nvGrpSpPr>
          <p:grpSpPr bwMode="auto">
            <a:xfrm>
              <a:off x="1616982" y="3350397"/>
              <a:ext cx="743946" cy="859387"/>
              <a:chOff x="1616982" y="3488536"/>
              <a:chExt cx="743946" cy="859387"/>
            </a:xfrm>
          </p:grpSpPr>
          <p:grpSp>
            <p:nvGrpSpPr>
              <p:cNvPr id="103450" name="组合 9"/>
              <p:cNvGrpSpPr>
                <a:grpSpLocks/>
              </p:cNvGrpSpPr>
              <p:nvPr/>
            </p:nvGrpSpPr>
            <p:grpSpPr bwMode="auto">
              <a:xfrm>
                <a:off x="1616982" y="3921811"/>
                <a:ext cx="743946" cy="426112"/>
                <a:chOff x="1459367" y="2127931"/>
                <a:chExt cx="5060950" cy="2898775"/>
              </a:xfrm>
            </p:grpSpPr>
            <p:sp>
              <p:nvSpPr>
                <p:cNvPr id="1034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5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103449" name="文本框 19"/>
                <p:cNvSpPr txBox="1">
                  <a:spLocks noChangeArrowheads="1"/>
                </p:cNvSpPr>
                <p:nvPr/>
              </p:nvSpPr>
              <p:spPr bwMode="auto">
                <a:xfrm>
                  <a:off x="2547615" y="3530814"/>
                  <a:ext cx="7591438" cy="523555"/>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如果高斯面上</a:t>
                  </a:r>
                  <a14:m>
                    <m:oMath xmlns:m="http://schemas.openxmlformats.org/officeDocument/2006/math">
                      <m:r>
                        <a:rPr lang="en-US" altLang="zh-CN" sz="2800" i="1">
                          <a:solidFill>
                            <a:srgbClr val="0000FF"/>
                          </a:solidFill>
                          <a:latin typeface="Cambria Math" panose="02040503050406030204" pitchFamily="18" charset="0"/>
                        </a:rPr>
                        <m:t>𝐸</m:t>
                      </m:r>
                    </m:oMath>
                  </a14:m>
                  <a:r>
                    <a:rPr kumimoji="1" lang="zh-CN" altLang="en-US" sz="2800" b="1" dirty="0">
                      <a:solidFill>
                        <a:srgbClr val="0000FF"/>
                      </a:solidFill>
                      <a:latin typeface="楷体" pitchFamily="49" charset="-122"/>
                      <a:ea typeface="楷体" pitchFamily="49" charset="-122"/>
                    </a:rPr>
                    <a:t>处处不为零，则该面内必无电荷</a:t>
                  </a:r>
                </a:p>
              </p:txBody>
            </p:sp>
          </mc:Choice>
          <mc:Fallback xmlns="">
            <p:sp>
              <p:nvSpPr>
                <p:cNvPr id="103449" name="文本框 19"/>
                <p:cNvSpPr txBox="1">
                  <a:spLocks noRot="1" noChangeAspect="1" noMove="1" noResize="1" noEditPoints="1" noAdjustHandles="1" noChangeArrowheads="1" noChangeShapeType="1" noTextEdit="1"/>
                </p:cNvSpPr>
                <p:nvPr/>
              </p:nvSpPr>
              <p:spPr bwMode="auto">
                <a:xfrm>
                  <a:off x="2547615" y="3530814"/>
                  <a:ext cx="7591438" cy="523555"/>
                </a:xfrm>
                <a:prstGeom prst="rect">
                  <a:avLst/>
                </a:prstGeom>
                <a:blipFill>
                  <a:blip r:embed="rId2"/>
                  <a:stretch>
                    <a:fillRect l="-1606" t="-13953" r="-1365" b="-29070"/>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0"/>
            <a:ext cx="8428037" cy="974254"/>
            <a:chOff x="1616982" y="4199905"/>
            <a:chExt cx="8428799" cy="974878"/>
          </a:xfrm>
        </p:grpSpPr>
        <p:grpSp>
          <p:nvGrpSpPr>
            <p:cNvPr id="103442" name="组合 13"/>
            <p:cNvGrpSpPr>
              <a:grpSpLocks/>
            </p:cNvGrpSpPr>
            <p:nvPr/>
          </p:nvGrpSpPr>
          <p:grpSpPr bwMode="auto">
            <a:xfrm>
              <a:off x="1616982" y="4199905"/>
              <a:ext cx="743946" cy="859387"/>
              <a:chOff x="1616982" y="4998022"/>
              <a:chExt cx="743946" cy="859387"/>
            </a:xfrm>
          </p:grpSpPr>
          <p:grpSp>
            <p:nvGrpSpPr>
              <p:cNvPr id="103444" name="组合 14"/>
              <p:cNvGrpSpPr>
                <a:grpSpLocks/>
              </p:cNvGrpSpPr>
              <p:nvPr/>
            </p:nvGrpSpPr>
            <p:grpSpPr bwMode="auto">
              <a:xfrm>
                <a:off x="1616982" y="5431297"/>
                <a:ext cx="743946" cy="426112"/>
                <a:chOff x="1459367" y="2127931"/>
                <a:chExt cx="5060950" cy="2898775"/>
              </a:xfrm>
            </p:grpSpPr>
            <p:sp>
              <p:nvSpPr>
                <p:cNvPr id="1034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45"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03443" name="文本框 20"/>
            <p:cNvSpPr txBox="1">
              <a:spLocks noChangeArrowheads="1"/>
            </p:cNvSpPr>
            <p:nvPr/>
          </p:nvSpPr>
          <p:spPr bwMode="auto">
            <a:xfrm>
              <a:off x="2547614" y="4220066"/>
              <a:ext cx="7498167" cy="954717"/>
            </a:xfrm>
            <a:prstGeom prst="rect">
              <a:avLst/>
            </a:prstGeom>
            <a:noFill/>
            <a:ln w="9525">
              <a:noFill/>
              <a:miter lim="800000"/>
              <a:headEnd/>
              <a:tailEnd/>
            </a:ln>
          </p:spPr>
          <p:txBody>
            <a:bodyPr wrap="square">
              <a:spAutoFit/>
            </a:bodyPr>
            <a:lstStyle/>
            <a:p>
              <a:pPr algn="just"/>
              <a:r>
                <a:rPr kumimoji="1" lang="zh-CN" altLang="en-US" sz="2800" b="1" dirty="0">
                  <a:solidFill>
                    <a:srgbClr val="0000FF"/>
                  </a:solidFill>
                  <a:latin typeface="楷体" pitchFamily="49" charset="-122"/>
                  <a:ea typeface="楷体" pitchFamily="49" charset="-122"/>
                </a:rPr>
                <a:t>如果高斯面内有净电荷，则通过该面的电通量必不为零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41"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522190" cy="858838"/>
            <a:chOff x="1616982" y="5054362"/>
            <a:chExt cx="8523525" cy="859387"/>
          </a:xfrm>
        </p:grpSpPr>
        <p:grpSp>
          <p:nvGrpSpPr>
            <p:cNvPr id="103434" name="组合 26"/>
            <p:cNvGrpSpPr>
              <a:grpSpLocks/>
            </p:cNvGrpSpPr>
            <p:nvPr/>
          </p:nvGrpSpPr>
          <p:grpSpPr bwMode="auto">
            <a:xfrm>
              <a:off x="1616982" y="5054362"/>
              <a:ext cx="743946" cy="859387"/>
              <a:chOff x="1616982" y="4998022"/>
              <a:chExt cx="743946" cy="859387"/>
            </a:xfrm>
          </p:grpSpPr>
          <p:grpSp>
            <p:nvGrpSpPr>
              <p:cNvPr id="103436" name="组合 27"/>
              <p:cNvGrpSpPr>
                <a:grpSpLocks/>
              </p:cNvGrpSpPr>
              <p:nvPr/>
            </p:nvGrpSpPr>
            <p:grpSpPr bwMode="auto">
              <a:xfrm>
                <a:off x="1616982" y="5431297"/>
                <a:ext cx="743946" cy="426112"/>
                <a:chOff x="1459367" y="2127931"/>
                <a:chExt cx="5060950" cy="2898775"/>
              </a:xfrm>
            </p:grpSpPr>
            <p:sp>
              <p:nvSpPr>
                <p:cNvPr id="10343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0343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0343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03435" name="文本框 31"/>
            <p:cNvSpPr txBox="1">
              <a:spLocks noChangeArrowheads="1"/>
            </p:cNvSpPr>
            <p:nvPr/>
          </p:nvSpPr>
          <p:spPr bwMode="auto">
            <a:xfrm>
              <a:off x="2547615" y="5250362"/>
              <a:ext cx="7592892" cy="523554"/>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如果高斯面上</a:t>
              </a:r>
              <a:r>
                <a:rPr kumimoji="1" lang="en-US" altLang="zh-CN" sz="2800" b="1" i="1" dirty="0">
                  <a:solidFill>
                    <a:srgbClr val="0000FF"/>
                  </a:solidFill>
                  <a:latin typeface="Times New Roman" panose="02020603050405020304" pitchFamily="18" charset="0"/>
                  <a:ea typeface="楷体" pitchFamily="49" charset="-122"/>
                  <a:cs typeface="Times New Roman" panose="02020603050405020304" pitchFamily="18" charset="0"/>
                </a:rPr>
                <a:t>E</a:t>
              </a:r>
              <a:r>
                <a:rPr kumimoji="1" lang="zh-CN" altLang="en-US" sz="2800" b="1" dirty="0">
                  <a:solidFill>
                    <a:srgbClr val="0000FF"/>
                  </a:solidFill>
                  <a:latin typeface="楷体" pitchFamily="49" charset="-122"/>
                  <a:ea typeface="楷体" pitchFamily="49" charset="-122"/>
                </a:rPr>
                <a:t>处处为零，则该面内必无电荷</a:t>
              </a:r>
            </a:p>
          </p:txBody>
        </p:sp>
      </p:grpSp>
      <p:grpSp>
        <p:nvGrpSpPr>
          <p:cNvPr id="33" name="组合 32"/>
          <p:cNvGrpSpPr>
            <a:grpSpLocks/>
          </p:cNvGrpSpPr>
          <p:nvPr/>
        </p:nvGrpSpPr>
        <p:grpSpPr bwMode="auto">
          <a:xfrm>
            <a:off x="695325" y="3823008"/>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3433"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80103" y="639118"/>
            <a:ext cx="8159750"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0407</a:t>
            </a:r>
            <a:r>
              <a:rPr kumimoji="1" lang="zh-CN" altLang="en-US" sz="2800" b="1" dirty="0">
                <a:solidFill>
                  <a:srgbClr val="0000FF"/>
                </a:solidFill>
                <a:latin typeface="楷体" pitchFamily="49" charset="-122"/>
                <a:ea typeface="楷体" pitchFamily="49" charset="-122"/>
              </a:rPr>
              <a:t>关于静电场高斯定理的理解有下面几种说法，其中正确的是</a:t>
            </a:r>
          </a:p>
        </p:txBody>
      </p:sp>
    </p:spTree>
    <p:extLst>
      <p:ext uri="{BB962C8B-B14F-4D97-AF65-F5344CB8AC3E}">
        <p14:creationId xmlns:p14="http://schemas.microsoft.com/office/powerpoint/2010/main" val="159724921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322"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0563" y="31496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5320"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71663" y="731838"/>
                <a:ext cx="8350510" cy="1384300"/>
              </a:xfrm>
              <a:prstGeom prst="rect">
                <a:avLst/>
              </a:prstGeom>
              <a:noFill/>
              <a:ln w="9525">
                <a:noFill/>
                <a:miter lim="800000"/>
                <a:headEnd/>
                <a:tailEnd/>
              </a:ln>
            </p:spPr>
            <p:txBody>
              <a:bodyPr wrap="square">
                <a:spAutoFit/>
              </a:bodyPr>
              <a:lstStyle/>
              <a:p>
                <a:r>
                  <a:rPr kumimoji="1" lang="en-US" altLang="zh-CN" sz="2800" b="1" dirty="0">
                    <a:solidFill>
                      <a:srgbClr val="FF0000"/>
                    </a:solidFill>
                    <a:latin typeface="楷体" pitchFamily="49" charset="-122"/>
                    <a:ea typeface="楷体" pitchFamily="49" charset="-122"/>
                  </a:rPr>
                  <a:t>0408</a:t>
                </a:r>
                <a:r>
                  <a:rPr kumimoji="1" lang="zh-CN" altLang="en-US" sz="2800" b="1" dirty="0">
                    <a:solidFill>
                      <a:srgbClr val="0000FF"/>
                    </a:solidFill>
                    <a:latin typeface="楷体" pitchFamily="49" charset="-122"/>
                    <a:ea typeface="楷体" pitchFamily="49" charset="-122"/>
                  </a:rPr>
                  <a:t>一封闭高斯面内有两个点电荷，电量为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，封闭面外也有一带电</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1" lang="zh-CN" altLang="en-US" sz="2800" b="1" dirty="0">
                    <a:solidFill>
                      <a:srgbClr val="0000FF"/>
                    </a:solidFill>
                    <a:latin typeface="楷体" pitchFamily="49" charset="-122"/>
                    <a:ea typeface="楷体" pitchFamily="49" charset="-122"/>
                  </a:rPr>
                  <a:t>的点电荷（如图），则下述正确的是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71663" y="731838"/>
                <a:ext cx="8350510" cy="1384300"/>
              </a:xfrm>
              <a:prstGeom prst="rect">
                <a:avLst/>
              </a:prstGeom>
              <a:blipFill>
                <a:blip r:embed="rId3"/>
                <a:stretch>
                  <a:fillRect l="-1460" t="-5286" r="-5766" b="-11454"/>
                </a:stretch>
              </a:blipFill>
              <a:ln w="9525">
                <a:noFill/>
                <a:miter lim="800000"/>
                <a:headEnd/>
                <a:tailEnd/>
              </a:ln>
            </p:spPr>
            <p:txBody>
              <a:bodyPr/>
              <a:lstStyle/>
              <a:p>
                <a:r>
                  <a:rPr lang="zh-CN" altLang="en-US">
                    <a:noFill/>
                  </a:rPr>
                  <a:t> </a:t>
                </a:r>
              </a:p>
            </p:txBody>
          </p:sp>
        </mc:Fallback>
      </mc:AlternateContent>
      <p:grpSp>
        <p:nvGrpSpPr>
          <p:cNvPr id="36" name="组合 35"/>
          <p:cNvGrpSpPr>
            <a:grpSpLocks/>
          </p:cNvGrpSpPr>
          <p:nvPr/>
        </p:nvGrpSpPr>
        <p:grpSpPr bwMode="auto">
          <a:xfrm>
            <a:off x="1617663" y="2247900"/>
            <a:ext cx="8504237" cy="858838"/>
            <a:chOff x="1616982" y="2568618"/>
            <a:chExt cx="8505694" cy="859387"/>
          </a:xfrm>
        </p:grpSpPr>
        <p:grpSp>
          <p:nvGrpSpPr>
            <p:cNvPr id="45313" name="组合 3"/>
            <p:cNvGrpSpPr>
              <a:grpSpLocks/>
            </p:cNvGrpSpPr>
            <p:nvPr/>
          </p:nvGrpSpPr>
          <p:grpSpPr bwMode="auto">
            <a:xfrm>
              <a:off x="1616982" y="2568618"/>
              <a:ext cx="743946" cy="859387"/>
              <a:chOff x="1616982" y="1979050"/>
              <a:chExt cx="743946" cy="859387"/>
            </a:xfrm>
          </p:grpSpPr>
          <p:grpSp>
            <p:nvGrpSpPr>
              <p:cNvPr id="45315" name="组合 4"/>
              <p:cNvGrpSpPr>
                <a:grpSpLocks/>
              </p:cNvGrpSpPr>
              <p:nvPr/>
            </p:nvGrpSpPr>
            <p:grpSpPr bwMode="auto">
              <a:xfrm>
                <a:off x="1616982" y="2412325"/>
                <a:ext cx="743946" cy="426112"/>
                <a:chOff x="1459367" y="2127931"/>
                <a:chExt cx="5060950" cy="2898775"/>
              </a:xfrm>
            </p:grpSpPr>
            <p:sp>
              <p:nvSpPr>
                <p:cNvPr id="45317"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18"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16"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45314" name="文本框 18"/>
            <p:cNvSpPr txBox="1">
              <a:spLocks noChangeArrowheads="1"/>
            </p:cNvSpPr>
            <p:nvPr/>
          </p:nvSpPr>
          <p:spPr bwMode="auto">
            <a:xfrm>
              <a:off x="2547615" y="2801905"/>
              <a:ext cx="7575061"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高斯面上场强处处为零 </a:t>
              </a:r>
            </a:p>
          </p:txBody>
        </p:sp>
      </p:grpSp>
      <p:grpSp>
        <p:nvGrpSpPr>
          <p:cNvPr id="39" name="组合 38"/>
          <p:cNvGrpSpPr>
            <a:grpSpLocks/>
          </p:cNvGrpSpPr>
          <p:nvPr/>
        </p:nvGrpSpPr>
        <p:grpSpPr bwMode="auto">
          <a:xfrm>
            <a:off x="1617663" y="4733925"/>
            <a:ext cx="9617075" cy="858838"/>
            <a:chOff x="1616982" y="5054362"/>
            <a:chExt cx="9617075" cy="859387"/>
          </a:xfrm>
        </p:grpSpPr>
        <p:grpSp>
          <p:nvGrpSpPr>
            <p:cNvPr id="45307" name="组合 26"/>
            <p:cNvGrpSpPr>
              <a:grpSpLocks/>
            </p:cNvGrpSpPr>
            <p:nvPr/>
          </p:nvGrpSpPr>
          <p:grpSpPr bwMode="auto">
            <a:xfrm>
              <a:off x="1616982" y="5054362"/>
              <a:ext cx="743946" cy="859387"/>
              <a:chOff x="1616982" y="4998022"/>
              <a:chExt cx="743946" cy="859387"/>
            </a:xfrm>
          </p:grpSpPr>
          <p:grpSp>
            <p:nvGrpSpPr>
              <p:cNvPr id="45309" name="组合 27"/>
              <p:cNvGrpSpPr>
                <a:grpSpLocks/>
              </p:cNvGrpSpPr>
              <p:nvPr/>
            </p:nvGrpSpPr>
            <p:grpSpPr bwMode="auto">
              <a:xfrm>
                <a:off x="1616982" y="5431297"/>
                <a:ext cx="743946" cy="426112"/>
                <a:chOff x="1459367" y="2127931"/>
                <a:chExt cx="5060950" cy="2898775"/>
              </a:xfrm>
            </p:grpSpPr>
            <p:sp>
              <p:nvSpPr>
                <p:cNvPr id="45311"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12"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10"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45308" name="文本框 31"/>
            <p:cNvSpPr txBox="1">
              <a:spLocks noChangeArrowheads="1"/>
            </p:cNvSpPr>
            <p:nvPr/>
          </p:nvSpPr>
          <p:spPr bwMode="auto">
            <a:xfrm>
              <a:off x="2547615" y="5335426"/>
              <a:ext cx="8686442"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高斯面上场强不为零，但仅与面内电荷有关</a:t>
              </a:r>
            </a:p>
          </p:txBody>
        </p:sp>
      </p:grpSp>
      <p:grpSp>
        <p:nvGrpSpPr>
          <p:cNvPr id="3" name="组合 2"/>
          <p:cNvGrpSpPr/>
          <p:nvPr/>
        </p:nvGrpSpPr>
        <p:grpSpPr>
          <a:xfrm>
            <a:off x="1617663" y="3028949"/>
            <a:ext cx="5606043" cy="1057721"/>
            <a:chOff x="1617663" y="3028949"/>
            <a:chExt cx="5606043" cy="1057721"/>
          </a:xfrm>
        </p:grpSpPr>
        <p:grpSp>
          <p:nvGrpSpPr>
            <p:cNvPr id="45297" name="组合 36"/>
            <p:cNvGrpSpPr>
              <a:grpSpLocks/>
            </p:cNvGrpSpPr>
            <p:nvPr/>
          </p:nvGrpSpPr>
          <p:grpSpPr bwMode="auto">
            <a:xfrm>
              <a:off x="1617663" y="3028949"/>
              <a:ext cx="5606043" cy="860602"/>
              <a:chOff x="1616982" y="3350397"/>
              <a:chExt cx="5606349" cy="859387"/>
            </a:xfrm>
          </p:grpSpPr>
          <p:grpSp>
            <p:nvGrpSpPr>
              <p:cNvPr id="45298" name="组合 8"/>
              <p:cNvGrpSpPr>
                <a:grpSpLocks/>
              </p:cNvGrpSpPr>
              <p:nvPr/>
            </p:nvGrpSpPr>
            <p:grpSpPr bwMode="auto">
              <a:xfrm>
                <a:off x="1616982" y="3350397"/>
                <a:ext cx="743946" cy="859387"/>
                <a:chOff x="1616982" y="3488536"/>
                <a:chExt cx="743946" cy="859387"/>
              </a:xfrm>
            </p:grpSpPr>
            <p:grpSp>
              <p:nvGrpSpPr>
                <p:cNvPr id="45300" name="组合 9"/>
                <p:cNvGrpSpPr>
                  <a:grpSpLocks/>
                </p:cNvGrpSpPr>
                <p:nvPr/>
              </p:nvGrpSpPr>
              <p:grpSpPr bwMode="auto">
                <a:xfrm>
                  <a:off x="1616982" y="3921811"/>
                  <a:ext cx="743946" cy="426112"/>
                  <a:chOff x="1459367" y="2127931"/>
                  <a:chExt cx="5060950" cy="2898775"/>
                </a:xfrm>
              </p:grpSpPr>
              <p:sp>
                <p:nvSpPr>
                  <p:cNvPr id="453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3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301"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45299" name="文本框 19"/>
              <p:cNvSpPr txBox="1">
                <a:spLocks noChangeArrowheads="1"/>
              </p:cNvSpPr>
              <p:nvPr/>
            </p:nvSpPr>
            <p:spPr bwMode="auto">
              <a:xfrm>
                <a:off x="2547615" y="3626512"/>
                <a:ext cx="4675716"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对封闭曲面有</a:t>
                </a:r>
              </a:p>
            </p:txBody>
          </p:sp>
        </p:grpSp>
        <mc:AlternateContent xmlns:mc="http://schemas.openxmlformats.org/markup-compatibility/2006" xmlns:a14="http://schemas.microsoft.com/office/drawing/2010/main">
          <mc:Choice Requires="a14">
            <p:sp>
              <p:nvSpPr>
                <p:cNvPr id="2" name="矩形 1"/>
                <p:cNvSpPr/>
                <p:nvPr/>
              </p:nvSpPr>
              <p:spPr>
                <a:xfrm>
                  <a:off x="4684260" y="3110505"/>
                  <a:ext cx="217328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4684260" y="3110505"/>
                  <a:ext cx="2173287" cy="976165"/>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617663" y="3879850"/>
            <a:ext cx="6060174" cy="1111330"/>
            <a:chOff x="1617663" y="3879850"/>
            <a:chExt cx="6060174" cy="1111330"/>
          </a:xfrm>
        </p:grpSpPr>
        <p:grpSp>
          <p:nvGrpSpPr>
            <p:cNvPr id="45290" name="组合 37"/>
            <p:cNvGrpSpPr>
              <a:grpSpLocks/>
            </p:cNvGrpSpPr>
            <p:nvPr/>
          </p:nvGrpSpPr>
          <p:grpSpPr bwMode="auto">
            <a:xfrm>
              <a:off x="1617663" y="3879850"/>
              <a:ext cx="6060174" cy="859028"/>
              <a:chOff x="1616982" y="4199905"/>
              <a:chExt cx="6061071" cy="859387"/>
            </a:xfrm>
          </p:grpSpPr>
          <p:grpSp>
            <p:nvGrpSpPr>
              <p:cNvPr id="45291" name="组合 13"/>
              <p:cNvGrpSpPr>
                <a:grpSpLocks/>
              </p:cNvGrpSpPr>
              <p:nvPr/>
            </p:nvGrpSpPr>
            <p:grpSpPr bwMode="auto">
              <a:xfrm>
                <a:off x="1616982" y="4199905"/>
                <a:ext cx="743946" cy="859387"/>
                <a:chOff x="1616982" y="4998022"/>
                <a:chExt cx="743946" cy="859387"/>
              </a:xfrm>
            </p:grpSpPr>
            <p:grpSp>
              <p:nvGrpSpPr>
                <p:cNvPr id="45293" name="组合 14"/>
                <p:cNvGrpSpPr>
                  <a:grpSpLocks/>
                </p:cNvGrpSpPr>
                <p:nvPr/>
              </p:nvGrpSpPr>
              <p:grpSpPr bwMode="auto">
                <a:xfrm>
                  <a:off x="1616982" y="5431297"/>
                  <a:ext cx="743946" cy="426112"/>
                  <a:chOff x="1459367" y="2127931"/>
                  <a:chExt cx="5060950" cy="2898775"/>
                </a:xfrm>
              </p:grpSpPr>
              <p:sp>
                <p:nvSpPr>
                  <p:cNvPr id="45295"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2147483647 w 146"/>
                      <a:gd name="T41" fmla="*/ 2147483647 h 92"/>
                      <a:gd name="T42" fmla="*/ 2147483647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45296"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2147483647 h 36"/>
                      <a:gd name="T4" fmla="*/ 2147483647 w 90"/>
                      <a:gd name="T5" fmla="*/ 0 h 36"/>
                      <a:gd name="T6" fmla="*/ 2147483647 w 90"/>
                      <a:gd name="T7" fmla="*/ 2147483647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2147483647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45294"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45292" name="文本框 20"/>
              <p:cNvSpPr txBox="1">
                <a:spLocks noChangeArrowheads="1"/>
              </p:cNvSpPr>
              <p:nvPr/>
            </p:nvSpPr>
            <p:spPr bwMode="auto">
              <a:xfrm>
                <a:off x="2547614" y="4480969"/>
                <a:ext cx="5130439" cy="523220"/>
              </a:xfrm>
              <a:prstGeom prst="rect">
                <a:avLst/>
              </a:prstGeom>
              <a:noFill/>
              <a:ln w="9525">
                <a:noFill/>
                <a:miter lim="800000"/>
                <a:headEnd/>
                <a:tailEnd/>
              </a:ln>
            </p:spPr>
            <p:txBody>
              <a:bodyPr wrap="square">
                <a:spAutoFit/>
              </a:bodyPr>
              <a:lstStyle/>
              <a:p>
                <a:r>
                  <a:rPr kumimoji="1" lang="zh-CN" altLang="en-US" sz="2800" b="1" dirty="0">
                    <a:solidFill>
                      <a:srgbClr val="0000FF"/>
                    </a:solidFill>
                    <a:latin typeface="楷体" pitchFamily="49" charset="-122"/>
                    <a:ea typeface="楷体" pitchFamily="49" charset="-122"/>
                  </a:rPr>
                  <a:t>对封闭曲面有</a:t>
                </a:r>
              </a:p>
            </p:txBody>
          </p:sp>
        </p:grpSp>
        <mc:AlternateContent xmlns:mc="http://schemas.openxmlformats.org/markup-compatibility/2006" xmlns:a14="http://schemas.microsoft.com/office/drawing/2010/main">
          <mc:Choice Requires="a14">
            <p:sp>
              <p:nvSpPr>
                <p:cNvPr id="52" name="矩形 51"/>
                <p:cNvSpPr/>
                <p:nvPr/>
              </p:nvSpPr>
              <p:spPr>
                <a:xfrm>
                  <a:off x="4684197" y="4015015"/>
                  <a:ext cx="2173287"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84197" y="4015015"/>
                  <a:ext cx="2173287" cy="976165"/>
                </a:xfrm>
                <a:prstGeom prst="rect">
                  <a:avLst/>
                </a:prstGeom>
                <a:blipFill>
                  <a:blip r:embed="rId5"/>
                  <a:stretch>
                    <a:fillRect/>
                  </a:stretch>
                </a:blipFill>
              </p:spPr>
              <p:txBody>
                <a:bodyPr/>
                <a:lstStyle/>
                <a:p>
                  <a:r>
                    <a:rPr lang="zh-CN" altLang="en-US">
                      <a:noFill/>
                    </a:rPr>
                    <a:t> </a:t>
                  </a:r>
                </a:p>
              </p:txBody>
            </p:sp>
          </mc:Fallback>
        </mc:AlternateContent>
      </p:grpSp>
      <p:grpSp>
        <p:nvGrpSpPr>
          <p:cNvPr id="5" name="组合 4"/>
          <p:cNvGrpSpPr/>
          <p:nvPr/>
        </p:nvGrpSpPr>
        <p:grpSpPr>
          <a:xfrm>
            <a:off x="7864475" y="2287588"/>
            <a:ext cx="2971800" cy="2133600"/>
            <a:chOff x="7864475" y="2287588"/>
            <a:chExt cx="2971800" cy="2133600"/>
          </a:xfrm>
        </p:grpSpPr>
        <p:grpSp>
          <p:nvGrpSpPr>
            <p:cNvPr id="57" name="Group 2"/>
            <p:cNvGrpSpPr>
              <a:grpSpLocks/>
            </p:cNvGrpSpPr>
            <p:nvPr/>
          </p:nvGrpSpPr>
          <p:grpSpPr bwMode="auto">
            <a:xfrm>
              <a:off x="7864475" y="2287588"/>
              <a:ext cx="2971800" cy="2133600"/>
              <a:chOff x="3696" y="1680"/>
              <a:chExt cx="1872" cy="1344"/>
            </a:xfrm>
          </p:grpSpPr>
          <p:sp>
            <p:nvSpPr>
              <p:cNvPr id="45304" name="Rectangle 3"/>
              <p:cNvSpPr>
                <a:spLocks noChangeArrowheads="1"/>
              </p:cNvSpPr>
              <p:nvPr/>
            </p:nvSpPr>
            <p:spPr bwMode="auto">
              <a:xfrm>
                <a:off x="3696" y="1680"/>
                <a:ext cx="1872" cy="1344"/>
              </a:xfrm>
              <a:prstGeom prst="rect">
                <a:avLst/>
              </a:prstGeom>
              <a:noFill/>
              <a:ln w="9525">
                <a:solidFill>
                  <a:schemeClr val="tx1"/>
                </a:solidFill>
                <a:miter lim="800000"/>
                <a:headEnd/>
                <a:tailEnd type="none" w="sm" len="lg"/>
              </a:ln>
            </p:spPr>
            <p:txBody>
              <a:bodyPr wrap="none" anchor="ctr"/>
              <a:lstStyle/>
              <a:p>
                <a:endParaRPr lang="zh-CN" altLang="en-US">
                  <a:latin typeface="等线" pitchFamily="2" charset="-122"/>
                  <a:ea typeface="等线" pitchFamily="2" charset="-122"/>
                </a:endParaRPr>
              </a:p>
            </p:txBody>
          </p:sp>
          <p:grpSp>
            <p:nvGrpSpPr>
              <p:cNvPr id="45305" name="Group 4"/>
              <p:cNvGrpSpPr>
                <a:grpSpLocks/>
              </p:cNvGrpSpPr>
              <p:nvPr/>
            </p:nvGrpSpPr>
            <p:grpSpPr bwMode="auto">
              <a:xfrm>
                <a:off x="3937" y="1839"/>
                <a:ext cx="1406" cy="1040"/>
                <a:chOff x="7620" y="10176"/>
                <a:chExt cx="1704" cy="1260"/>
              </a:xfrm>
            </p:grpSpPr>
            <p:sp>
              <p:nvSpPr>
                <p:cNvPr id="45306" name="Oval 5"/>
                <p:cNvSpPr>
                  <a:spLocks noChangeArrowheads="1"/>
                </p:cNvSpPr>
                <p:nvPr/>
              </p:nvSpPr>
              <p:spPr bwMode="auto">
                <a:xfrm>
                  <a:off x="7620" y="10176"/>
                  <a:ext cx="1260" cy="1260"/>
                </a:xfrm>
                <a:prstGeom prst="ellipse">
                  <a:avLst/>
                </a:prstGeom>
                <a:solidFill>
                  <a:srgbClr val="FFFFFF"/>
                </a:solidFill>
                <a:ln w="12700">
                  <a:solidFill>
                    <a:srgbClr val="000000"/>
                  </a:solidFill>
                  <a:round/>
                  <a:headEnd/>
                  <a:tailEnd/>
                </a:ln>
              </p:spPr>
              <p:txBody>
                <a:bodyPr/>
                <a:lstStyle/>
                <a:p>
                  <a:endParaRPr lang="zh-CN" altLang="en-US">
                    <a:latin typeface="等线" pitchFamily="2" charset="-122"/>
                    <a:ea typeface="等线" pitchFamily="2" charset="-122"/>
                  </a:endParaRPr>
                </a:p>
              </p:txBody>
            </p:sp>
            <mc:AlternateContent xmlns:mc="http://schemas.openxmlformats.org/markup-compatibility/2006" xmlns:a14="http://schemas.microsoft.com/office/drawing/2010/main">
              <mc:Choice Requires="a14">
                <p:graphicFrame>
                  <p:nvGraphicFramePr>
                    <p:cNvPr id="45276" name="Object 220"/>
                    <p:cNvGraphicFramePr>
                      <a:graphicFrameLocks noChangeAspect="1"/>
                    </p:cNvGraphicFramePr>
                    <p:nvPr/>
                  </p:nvGraphicFramePr>
                  <p:xfrm>
                    <a:off x="7920" y="10944"/>
                    <a:ext cx="327" cy="324"/>
                  </p:xfrm>
                  <a:graphic>
                    <a:graphicData uri="http://schemas.openxmlformats.org/presentationml/2006/ole">
                      <mc:AlternateContent>
                        <mc:Choice xmlns:v="urn:schemas-microsoft-com:vml" Requires="v">
                          <p:oleObj spid="_x0000_s70760" r:id="rId6" imgW="114102" imgH="114102" progId="Equation.3">
                            <p:embed/>
                          </p:oleObj>
                        </mc:Choice>
                        <mc:Fallback>
                          <p:oleObj r:id="rId6" imgW="114102" imgH="114102" progId="Equation.3">
                            <p:embed/>
                            <p:pic>
                              <p:nvPicPr>
                                <p:cNvPr id="45276" name="Object 220"/>
                                <p:cNvPicPr>
                                  <a:picLocks noChangeAspect="1" noChangeArrowheads="1"/>
                                </p:cNvPicPr>
                                <p:nvPr/>
                              </p:nvPicPr>
                              <p:blipFill>
                                <a:blip r:embed="rId7">
                                  <a:extLst>
                                    <a:ext uri="{28A0092B-C50C-407E-A947-70E740481C1C}">
                                      <a14:useLocalDpi val="0"/>
                                    </a:ext>
                                  </a:extLst>
                                </a:blip>
                                <a:srcRect/>
                                <a:stretch>
                                  <a:fillRect/>
                                </a:stretch>
                              </p:blipFill>
                              <p:spPr bwMode="auto">
                                <a:xfrm>
                                  <a:off x="7920" y="10944"/>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6" name="Object 220"/>
                    <p:cNvGraphicFramePr>
                      <a:graphicFrameLocks noChangeAspect="1"/>
                    </p:cNvGraphicFramePr>
                    <p:nvPr/>
                  </p:nvGraphicFramePr>
                  <p:xfrm>
                    <a:off x="7920" y="10944"/>
                    <a:ext cx="327" cy="324"/>
                  </p:xfrm>
                  <a:graphic>
                    <a:graphicData uri="http://schemas.openxmlformats.org/presentationml/2006/ole">
                      <mc:AlternateContent>
                        <mc:Choice xmlns:v="urn:schemas-microsoft-com:vml" Requires="v">
                          <p:oleObj spid="_x0000_s100480" r:id="rId8" imgW="114102" imgH="114102" progId="Equation.3">
                            <p:embed/>
                          </p:oleObj>
                        </mc:Choice>
                        <mc:Fallback>
                          <p:oleObj r:id="rId8" imgW="114102" imgH="114102" progId="Equation.3">
                            <p:embed/>
                            <p:pic>
                              <p:nvPicPr>
                                <p:cNvPr id="45276" name="Object 2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920" y="10944"/>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277" name="Object 221"/>
                    <p:cNvGraphicFramePr>
                      <a:graphicFrameLocks noChangeAspect="1"/>
                    </p:cNvGraphicFramePr>
                    <p:nvPr/>
                  </p:nvGraphicFramePr>
                  <p:xfrm>
                    <a:off x="8280" y="10488"/>
                    <a:ext cx="327" cy="324"/>
                  </p:xfrm>
                  <a:graphic>
                    <a:graphicData uri="http://schemas.openxmlformats.org/presentationml/2006/ole">
                      <mc:AlternateContent>
                        <mc:Choice xmlns:v="urn:schemas-microsoft-com:vml" Requires="v">
                          <p:oleObj spid="_x0000_s70761" r:id="rId10" imgW="114102" imgH="114102" progId="Equation.3">
                            <p:embed/>
                          </p:oleObj>
                        </mc:Choice>
                        <mc:Fallback>
                          <p:oleObj r:id="rId10" imgW="114102" imgH="114102" progId="Equation.3">
                            <p:embed/>
                            <p:pic>
                              <p:nvPicPr>
                                <p:cNvPr id="45277" name="Object 221"/>
                                <p:cNvPicPr>
                                  <a:picLocks noChangeAspect="1" noChangeArrowheads="1"/>
                                </p:cNvPicPr>
                                <p:nvPr/>
                              </p:nvPicPr>
                              <p:blipFill>
                                <a:blip r:embed="rId11">
                                  <a:extLst>
                                    <a:ext uri="{28A0092B-C50C-407E-A947-70E740481C1C}">
                                      <a14:useLocalDpi val="0"/>
                                    </a:ext>
                                  </a:extLst>
                                </a:blip>
                                <a:srcRect/>
                                <a:stretch>
                                  <a:fillRect/>
                                </a:stretch>
                              </p:blipFill>
                              <p:spPr bwMode="auto">
                                <a:xfrm>
                                  <a:off x="8280" y="10488"/>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7" name="Object 221"/>
                    <p:cNvGraphicFramePr>
                      <a:graphicFrameLocks noChangeAspect="1"/>
                    </p:cNvGraphicFramePr>
                    <p:nvPr/>
                  </p:nvGraphicFramePr>
                  <p:xfrm>
                    <a:off x="8280" y="10488"/>
                    <a:ext cx="327" cy="324"/>
                  </p:xfrm>
                  <a:graphic>
                    <a:graphicData uri="http://schemas.openxmlformats.org/presentationml/2006/ole">
                      <mc:AlternateContent>
                        <mc:Choice xmlns:v="urn:schemas-microsoft-com:vml" Requires="v">
                          <p:oleObj spid="_x0000_s100481" r:id="rId12" imgW="114102" imgH="114102" progId="Equation.3">
                            <p:embed/>
                          </p:oleObj>
                        </mc:Choice>
                        <mc:Fallback>
                          <p:oleObj r:id="rId12" imgW="114102" imgH="114102" progId="Equation.3">
                            <p:embed/>
                            <p:pic>
                              <p:nvPicPr>
                                <p:cNvPr id="45277" name="Object 22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280" y="10488"/>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mc:AlternateContent xmlns:mc="http://schemas.openxmlformats.org/markup-compatibility/2006" xmlns:a14="http://schemas.microsoft.com/office/drawing/2010/main">
              <mc:Choice Requires="a14">
                <p:graphicFrame>
                  <p:nvGraphicFramePr>
                    <p:cNvPr id="45279" name="Object 223"/>
                    <p:cNvGraphicFramePr>
                      <a:graphicFrameLocks noChangeAspect="1"/>
                    </p:cNvGraphicFramePr>
                    <p:nvPr/>
                  </p:nvGraphicFramePr>
                  <p:xfrm>
                    <a:off x="8997" y="10476"/>
                    <a:ext cx="327" cy="324"/>
                  </p:xfrm>
                  <a:graphic>
                    <a:graphicData uri="http://schemas.openxmlformats.org/presentationml/2006/ole">
                      <mc:AlternateContent>
                        <mc:Choice xmlns:v="urn:schemas-microsoft-com:vml" Requires="v">
                          <p:oleObj spid="_x0000_s70762" r:id="rId14" imgW="114102" imgH="114102" progId="Equation.3">
                            <p:embed/>
                          </p:oleObj>
                        </mc:Choice>
                        <mc:Fallback>
                          <p:oleObj r:id="rId14" imgW="114102" imgH="114102" progId="Equation.3">
                            <p:embed/>
                            <p:pic>
                              <p:nvPicPr>
                                <p:cNvPr id="45279" name="Object 223"/>
                                <p:cNvPicPr>
                                  <a:picLocks noChangeAspect="1" noChangeArrowheads="1"/>
                                </p:cNvPicPr>
                                <p:nvPr/>
                              </p:nvPicPr>
                              <p:blipFill>
                                <a:blip r:embed="rId15">
                                  <a:extLst>
                                    <a:ext uri="{28A0092B-C50C-407E-A947-70E740481C1C}">
                                      <a14:useLocalDpi val="0"/>
                                    </a:ext>
                                  </a:extLst>
                                </a:blip>
                                <a:srcRect/>
                                <a:stretch>
                                  <a:fillRect/>
                                </a:stretch>
                              </p:blipFill>
                              <p:spPr bwMode="auto">
                                <a:xfrm>
                                  <a:off x="8997" y="10476"/>
                                  <a:ext cx="327" cy="324"/>
                                </a:xfrm>
                                <a:prstGeom prst="rect">
                                  <a:avLst/>
                                </a:prstGeom>
                                <a:noFill/>
                                <a:extLst>
                                  <a:ext uri="{909E8E84-426E-40DD-AFC4-6F175D3DCCD1}">
                                    <a14:hiddenFill>
                                      <a:solidFill>
                                        <a:srgbClr val="FFFFFF"/>
                                      </a:solidFill>
                                    </a14:hiddenFill>
                                  </a:ext>
                                </a:extLst>
                              </p:spPr>
                            </p:pic>
                          </p:oleObj>
                        </mc:Fallback>
                      </mc:AlternateContent>
                    </a:graphicData>
                  </a:graphic>
                </p:graphicFrame>
              </mc:Choice>
              <mc:Fallback xmlns="">
                <p:graphicFrame>
                  <p:nvGraphicFramePr>
                    <p:cNvPr id="45279" name="Object 223"/>
                    <p:cNvGraphicFramePr>
                      <a:graphicFrameLocks noChangeAspect="1"/>
                    </p:cNvGraphicFramePr>
                    <p:nvPr/>
                  </p:nvGraphicFramePr>
                  <p:xfrm>
                    <a:off x="8997" y="10476"/>
                    <a:ext cx="327" cy="324"/>
                  </p:xfrm>
                  <a:graphic>
                    <a:graphicData uri="http://schemas.openxmlformats.org/presentationml/2006/ole">
                      <mc:AlternateContent>
                        <mc:Choice xmlns:v="urn:schemas-microsoft-com:vml" Requires="v">
                          <p:oleObj spid="_x0000_s100482" r:id="rId16" imgW="114102" imgH="114102" progId="Equation.3">
                            <p:embed/>
                          </p:oleObj>
                        </mc:Choice>
                        <mc:Fallback>
                          <p:oleObj r:id="rId16" imgW="114102" imgH="114102" progId="Equation.3">
                            <p:embed/>
                            <p:pic>
                              <p:nvPicPr>
                                <p:cNvPr id="45279" name="Object 223"/>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997" y="10476"/>
                                  <a:ext cx="327" cy="32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mc:Fallback>
            </mc:AlternateContent>
          </p:grpSp>
        </p:grpSp>
        <mc:AlternateContent xmlns:mc="http://schemas.openxmlformats.org/markup-compatibility/2006" xmlns:a14="http://schemas.microsoft.com/office/drawing/2010/main">
          <mc:Choice Requires="a14">
            <p:sp>
              <p:nvSpPr>
                <p:cNvPr id="53" name="矩形 52"/>
                <p:cNvSpPr/>
                <p:nvPr/>
              </p:nvSpPr>
              <p:spPr>
                <a:xfrm>
                  <a:off x="8936954" y="2618014"/>
                  <a:ext cx="75661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8936954" y="2618014"/>
                  <a:ext cx="756617"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8867122" y="3442764"/>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8867122" y="3442764"/>
                  <a:ext cx="488915"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0011464" y="2540001"/>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10011464" y="2540001"/>
                  <a:ext cx="488915" cy="523220"/>
                </a:xfrm>
                <a:prstGeom prst="rect">
                  <a:avLst/>
                </a:prstGeom>
                <a:blipFill>
                  <a:blip r:embed="rId2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33556404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32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2318" name="组合 32"/>
          <p:cNvGrpSpPr>
            <a:grpSpLocks/>
          </p:cNvGrpSpPr>
          <p:nvPr/>
        </p:nvGrpSpPr>
        <p:grpSpPr bwMode="auto">
          <a:xfrm>
            <a:off x="1719263" y="582613"/>
            <a:ext cx="8586787" cy="1384300"/>
            <a:chOff x="772016" y="664809"/>
            <a:chExt cx="8586770" cy="1384995"/>
          </a:xfrm>
        </p:grpSpPr>
        <p:sp>
          <p:nvSpPr>
            <p:cNvPr id="34" name="任意多边形 33"/>
            <p:cNvSpPr/>
            <p:nvPr/>
          </p:nvSpPr>
          <p:spPr>
            <a:xfrm>
              <a:off x="772016" y="748988"/>
              <a:ext cx="161925" cy="37007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42320" name="文本框 34"/>
                <p:cNvSpPr txBox="1">
                  <a:spLocks noChangeArrowheads="1"/>
                </p:cNvSpPr>
                <p:nvPr/>
              </p:nvSpPr>
              <p:spPr bwMode="auto">
                <a:xfrm>
                  <a:off x="852724" y="664809"/>
                  <a:ext cx="8506062"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0409</a:t>
                  </a:r>
                  <a:r>
                    <a:rPr lang="zh-CN" altLang="en-US" sz="2800" b="1" dirty="0">
                      <a:solidFill>
                        <a:srgbClr val="0000FF"/>
                      </a:solidFill>
                      <a:latin typeface="楷体" pitchFamily="49" charset="-122"/>
                      <a:ea typeface="楷体" pitchFamily="49" charset="-122"/>
                    </a:rPr>
                    <a:t>有一边长为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oMath>
                  </a14:m>
                  <a:r>
                    <a:rPr lang="zh-CN" altLang="en-US" sz="2800" b="1" dirty="0">
                      <a:solidFill>
                        <a:srgbClr val="0000FF"/>
                      </a:solidFill>
                      <a:latin typeface="楷体" pitchFamily="49" charset="-122"/>
                      <a:ea typeface="楷体" pitchFamily="49" charset="-122"/>
                    </a:rPr>
                    <a:t>的正方形平面，其中垂线上距正方形中心</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a14:m>
                  <a:r>
                    <a:rPr lang="zh-CN" altLang="en-US" sz="2800" b="1" dirty="0">
                      <a:solidFill>
                        <a:srgbClr val="0000FF"/>
                      </a:solidFill>
                      <a:latin typeface="楷体" pitchFamily="49" charset="-122"/>
                      <a:ea typeface="楷体" pitchFamily="49" charset="-122"/>
                    </a:rPr>
                    <a:t>点为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/2</m:t>
                      </m:r>
                    </m:oMath>
                  </a14:m>
                  <a:r>
                    <a:rPr lang="zh-CN" altLang="en-US" sz="2800" b="1" dirty="0">
                      <a:solidFill>
                        <a:srgbClr val="0000FF"/>
                      </a:solidFill>
                      <a:latin typeface="楷体" pitchFamily="49" charset="-122"/>
                      <a:ea typeface="楷体" pitchFamily="49" charset="-122"/>
                    </a:rPr>
                    <a:t>处有一电量为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a14:m>
                  <a:r>
                    <a:rPr lang="zh-CN" altLang="en-US" sz="2800" b="1" dirty="0">
                      <a:solidFill>
                        <a:srgbClr val="0000FF"/>
                      </a:solidFill>
                      <a:latin typeface="楷体" pitchFamily="49" charset="-122"/>
                      <a:ea typeface="楷体" pitchFamily="49" charset="-122"/>
                    </a:rPr>
                    <a:t>的正点电荷</a:t>
                  </a:r>
                  <a:r>
                    <a:rPr lang="en-US" altLang="zh-CN" sz="2800" b="1" dirty="0">
                      <a:solidFill>
                        <a:srgbClr val="0000FF"/>
                      </a:solidFill>
                      <a:latin typeface="楷体" pitchFamily="49" charset="-122"/>
                      <a:ea typeface="楷体" pitchFamily="49" charset="-122"/>
                    </a:rPr>
                    <a:t>,</a:t>
                  </a:r>
                  <a:r>
                    <a:rPr lang="zh-CN" altLang="en-US" sz="2800" b="1" dirty="0">
                      <a:solidFill>
                        <a:srgbClr val="0000FF"/>
                      </a:solidFill>
                      <a:latin typeface="楷体" pitchFamily="49" charset="-122"/>
                      <a:ea typeface="楷体" pitchFamily="49" charset="-122"/>
                    </a:rPr>
                    <a:t>则通过该正方形平面的电通量为</a:t>
                  </a:r>
                </a:p>
              </p:txBody>
            </p:sp>
          </mc:Choice>
          <mc:Fallback xmlns="">
            <p:sp>
              <p:nvSpPr>
                <p:cNvPr id="42320" name="文本框 34"/>
                <p:cNvSpPr txBox="1">
                  <a:spLocks noRot="1" noChangeAspect="1" noMove="1" noResize="1" noEditPoints="1" noAdjustHandles="1" noChangeArrowheads="1" noChangeShapeType="1" noTextEdit="1"/>
                </p:cNvSpPr>
                <p:nvPr/>
              </p:nvSpPr>
              <p:spPr bwMode="auto">
                <a:xfrm>
                  <a:off x="852724" y="664809"/>
                  <a:ext cx="8506062" cy="1384995"/>
                </a:xfrm>
                <a:prstGeom prst="rect">
                  <a:avLst/>
                </a:prstGeom>
                <a:blipFill>
                  <a:blip r:embed="rId2"/>
                  <a:stretch>
                    <a:fillRect l="-1433" t="-5727"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864466" y="1616198"/>
              <a:ext cx="136525" cy="357367"/>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6" name="Group 38"/>
          <p:cNvGrpSpPr>
            <a:grpSpLocks/>
          </p:cNvGrpSpPr>
          <p:nvPr/>
        </p:nvGrpSpPr>
        <p:grpSpPr bwMode="auto">
          <a:xfrm>
            <a:off x="257175" y="2405064"/>
            <a:ext cx="1728788" cy="2133600"/>
            <a:chOff x="384" y="1680"/>
            <a:chExt cx="1089" cy="1344"/>
          </a:xfrm>
        </p:grpSpPr>
        <p:sp>
          <p:nvSpPr>
            <p:cNvPr id="77" name="AutoShape 19"/>
            <p:cNvSpPr>
              <a:spLocks noChangeArrowheads="1"/>
            </p:cNvSpPr>
            <p:nvPr/>
          </p:nvSpPr>
          <p:spPr bwMode="auto">
            <a:xfrm rot="-964747">
              <a:off x="384" y="1707"/>
              <a:ext cx="1043" cy="893"/>
            </a:xfrm>
            <a:prstGeom prst="parallelogram">
              <a:avLst>
                <a:gd name="adj" fmla="val 29199"/>
              </a:avLst>
            </a:prstGeom>
            <a:solidFill>
              <a:schemeClr val="accent6">
                <a:lumMod val="20000"/>
                <a:lumOff val="80000"/>
              </a:schemeClr>
            </a:solidFill>
            <a:ln w="9525">
              <a:solidFill>
                <a:schemeClr val="tx1"/>
              </a:solidFill>
              <a:miter lim="800000"/>
              <a:headEnd/>
              <a:tailEnd/>
            </a:ln>
            <a:effectLst/>
            <a:extLst/>
          </p:spPr>
          <p:txBody>
            <a:bodyPr wrap="none" anchor="ctr"/>
            <a:lstStyle/>
            <a:p>
              <a:pPr fontAlgn="auto">
                <a:spcBef>
                  <a:spcPts val="0"/>
                </a:spcBef>
                <a:spcAft>
                  <a:spcPts val="0"/>
                </a:spcAft>
                <a:defRPr/>
              </a:pPr>
              <a:endParaRPr lang="zh-CN" altLang="en-US">
                <a:latin typeface="+mn-lt"/>
                <a:ea typeface="+mn-ea"/>
              </a:endParaRPr>
            </a:p>
          </p:txBody>
        </p:sp>
        <p:sp>
          <p:nvSpPr>
            <p:cNvPr id="42311" name="Line 20"/>
            <p:cNvSpPr>
              <a:spLocks noChangeShapeType="1"/>
            </p:cNvSpPr>
            <p:nvPr/>
          </p:nvSpPr>
          <p:spPr bwMode="auto">
            <a:xfrm>
              <a:off x="897" y="2160"/>
              <a:ext cx="528" cy="0"/>
            </a:xfrm>
            <a:prstGeom prst="line">
              <a:avLst/>
            </a:prstGeom>
            <a:noFill/>
            <a:ln w="9525">
              <a:solidFill>
                <a:srgbClr val="FF0000"/>
              </a:solidFill>
              <a:round/>
              <a:headEnd/>
              <a:tailEnd/>
            </a:ln>
          </p:spPr>
          <p:txBody>
            <a:bodyPr/>
            <a:lstStyle/>
            <a:p>
              <a:endParaRPr lang="zh-CN" altLang="en-US"/>
            </a:p>
          </p:txBody>
        </p:sp>
        <p:sp>
          <p:nvSpPr>
            <p:cNvPr id="42313" name="Line 22"/>
            <p:cNvSpPr>
              <a:spLocks noChangeShapeType="1"/>
            </p:cNvSpPr>
            <p:nvPr/>
          </p:nvSpPr>
          <p:spPr bwMode="auto">
            <a:xfrm>
              <a:off x="897" y="1680"/>
              <a:ext cx="0" cy="1344"/>
            </a:xfrm>
            <a:prstGeom prst="line">
              <a:avLst/>
            </a:prstGeom>
            <a:noFill/>
            <a:ln w="9525">
              <a:solidFill>
                <a:schemeClr val="tx1"/>
              </a:solidFill>
              <a:prstDash val="dash"/>
              <a:round/>
              <a:headEnd/>
              <a:tailEnd/>
            </a:ln>
          </p:spPr>
          <p:txBody>
            <a:bodyPr/>
            <a:lstStyle/>
            <a:p>
              <a:endParaRPr lang="zh-CN" altLang="en-US"/>
            </a:p>
          </p:txBody>
        </p:sp>
        <p:sp>
          <p:nvSpPr>
            <p:cNvPr id="42314" name="Line 23"/>
            <p:cNvSpPr>
              <a:spLocks noChangeShapeType="1"/>
            </p:cNvSpPr>
            <p:nvPr/>
          </p:nvSpPr>
          <p:spPr bwMode="auto">
            <a:xfrm>
              <a:off x="1425" y="2160"/>
              <a:ext cx="0" cy="864"/>
            </a:xfrm>
            <a:prstGeom prst="line">
              <a:avLst/>
            </a:prstGeom>
            <a:noFill/>
            <a:ln w="9525">
              <a:solidFill>
                <a:schemeClr val="tx1"/>
              </a:solidFill>
              <a:prstDash val="dash"/>
              <a:round/>
              <a:headEnd/>
              <a:tailEnd/>
            </a:ln>
          </p:spPr>
          <p:txBody>
            <a:bodyPr/>
            <a:lstStyle/>
            <a:p>
              <a:endParaRPr lang="zh-CN" altLang="en-US"/>
            </a:p>
          </p:txBody>
        </p:sp>
        <p:sp>
          <p:nvSpPr>
            <p:cNvPr id="42315" name="Oval 24"/>
            <p:cNvSpPr>
              <a:spLocks noChangeArrowheads="1"/>
            </p:cNvSpPr>
            <p:nvPr/>
          </p:nvSpPr>
          <p:spPr bwMode="auto">
            <a:xfrm>
              <a:off x="1377" y="2112"/>
              <a:ext cx="96" cy="96"/>
            </a:xfrm>
            <a:prstGeom prst="ellipse">
              <a:avLst/>
            </a:prstGeom>
            <a:solidFill>
              <a:srgbClr val="FF0000"/>
            </a:solidFill>
            <a:ln w="9525">
              <a:solidFill>
                <a:schemeClr val="tx1"/>
              </a:solidFill>
              <a:round/>
              <a:headEnd/>
              <a:tailEnd/>
            </a:ln>
          </p:spPr>
          <p:txBody>
            <a:bodyPr wrap="none" anchor="ctr"/>
            <a:lstStyle/>
            <a:p>
              <a:endParaRPr lang="zh-CN" altLang="en-US">
                <a:latin typeface="等线" pitchFamily="2" charset="-122"/>
                <a:ea typeface="等线" pitchFamily="2" charset="-122"/>
              </a:endParaRPr>
            </a:p>
          </p:txBody>
        </p:sp>
        <p:sp>
          <p:nvSpPr>
            <p:cNvPr id="42317" name="Line 26"/>
            <p:cNvSpPr>
              <a:spLocks noChangeShapeType="1"/>
            </p:cNvSpPr>
            <p:nvPr/>
          </p:nvSpPr>
          <p:spPr bwMode="auto">
            <a:xfrm>
              <a:off x="897" y="2832"/>
              <a:ext cx="528" cy="0"/>
            </a:xfrm>
            <a:prstGeom prst="line">
              <a:avLst/>
            </a:prstGeom>
            <a:noFill/>
            <a:ln w="12700">
              <a:solidFill>
                <a:srgbClr val="0000FF"/>
              </a:solidFill>
              <a:round/>
              <a:headEnd type="triangle" w="sm" len="lg"/>
              <a:tailEnd type="triangle" w="sm" len="lg"/>
            </a:ln>
          </p:spPr>
          <p:txBody>
            <a:bodyPr/>
            <a:lstStyle/>
            <a:p>
              <a:endParaRPr lang="zh-CN" altLang="en-US"/>
            </a:p>
          </p:txBody>
        </p:sp>
      </p:grpSp>
      <p:grpSp>
        <p:nvGrpSpPr>
          <p:cNvPr id="86" name="Group 37"/>
          <p:cNvGrpSpPr>
            <a:grpSpLocks/>
          </p:cNvGrpSpPr>
          <p:nvPr/>
        </p:nvGrpSpPr>
        <p:grpSpPr bwMode="auto">
          <a:xfrm>
            <a:off x="3046413" y="2759075"/>
            <a:ext cx="1447800" cy="1371600"/>
            <a:chOff x="1440" y="3168"/>
            <a:chExt cx="912" cy="864"/>
          </a:xfrm>
        </p:grpSpPr>
        <p:sp>
          <p:nvSpPr>
            <p:cNvPr id="42302" name="Freeform 29"/>
            <p:cNvSpPr>
              <a:spLocks/>
            </p:cNvSpPr>
            <p:nvPr/>
          </p:nvSpPr>
          <p:spPr bwMode="auto">
            <a:xfrm>
              <a:off x="1444" y="3168"/>
              <a:ext cx="236" cy="864"/>
            </a:xfrm>
            <a:custGeom>
              <a:avLst/>
              <a:gdLst>
                <a:gd name="T0" fmla="*/ 236 w 236"/>
                <a:gd name="T1" fmla="*/ 0 h 864"/>
                <a:gd name="T2" fmla="*/ 236 w 236"/>
                <a:gd name="T3" fmla="*/ 624 h 864"/>
                <a:gd name="T4" fmla="*/ 0 w 236"/>
                <a:gd name="T5" fmla="*/ 864 h 864"/>
                <a:gd name="T6" fmla="*/ 0 60000 65536"/>
                <a:gd name="T7" fmla="*/ 0 60000 65536"/>
                <a:gd name="T8" fmla="*/ 0 60000 65536"/>
                <a:gd name="T9" fmla="*/ 0 w 236"/>
                <a:gd name="T10" fmla="*/ 0 h 864"/>
                <a:gd name="T11" fmla="*/ 236 w 236"/>
                <a:gd name="T12" fmla="*/ 864 h 864"/>
              </a:gdLst>
              <a:ahLst/>
              <a:cxnLst>
                <a:cxn ang="T6">
                  <a:pos x="T0" y="T1"/>
                </a:cxn>
                <a:cxn ang="T7">
                  <a:pos x="T2" y="T3"/>
                </a:cxn>
                <a:cxn ang="T8">
                  <a:pos x="T4" y="T5"/>
                </a:cxn>
              </a:cxnLst>
              <a:rect l="T9" t="T10" r="T11" b="T12"/>
              <a:pathLst>
                <a:path w="236" h="864">
                  <a:moveTo>
                    <a:pt x="236" y="0"/>
                  </a:moveTo>
                  <a:lnTo>
                    <a:pt x="236" y="624"/>
                  </a:lnTo>
                  <a:lnTo>
                    <a:pt x="0" y="864"/>
                  </a:lnTo>
                </a:path>
              </a:pathLst>
            </a:custGeom>
            <a:noFill/>
            <a:ln w="9525">
              <a:solidFill>
                <a:schemeClr val="tx1"/>
              </a:solidFill>
              <a:round/>
              <a:headEnd/>
              <a:tailEnd/>
            </a:ln>
          </p:spPr>
          <p:txBody>
            <a:bodyPr/>
            <a:lstStyle/>
            <a:p>
              <a:endParaRPr lang="zh-CN" altLang="en-US"/>
            </a:p>
          </p:txBody>
        </p:sp>
        <p:sp>
          <p:nvSpPr>
            <p:cNvPr id="42303" name="Line 31"/>
            <p:cNvSpPr>
              <a:spLocks noChangeShapeType="1"/>
            </p:cNvSpPr>
            <p:nvPr/>
          </p:nvSpPr>
          <p:spPr bwMode="auto">
            <a:xfrm>
              <a:off x="1680" y="3168"/>
              <a:ext cx="432" cy="864"/>
            </a:xfrm>
            <a:prstGeom prst="line">
              <a:avLst/>
            </a:prstGeom>
            <a:noFill/>
            <a:ln w="9525">
              <a:solidFill>
                <a:schemeClr val="tx1"/>
              </a:solidFill>
              <a:prstDash val="dash"/>
              <a:round/>
              <a:headEnd/>
              <a:tailEnd/>
            </a:ln>
          </p:spPr>
          <p:txBody>
            <a:bodyPr/>
            <a:lstStyle/>
            <a:p>
              <a:endParaRPr lang="zh-CN" altLang="en-US"/>
            </a:p>
          </p:txBody>
        </p:sp>
        <p:sp>
          <p:nvSpPr>
            <p:cNvPr id="42304" name="Line 32"/>
            <p:cNvSpPr>
              <a:spLocks noChangeShapeType="1"/>
            </p:cNvSpPr>
            <p:nvPr/>
          </p:nvSpPr>
          <p:spPr bwMode="auto">
            <a:xfrm flipH="1">
              <a:off x="1440" y="3168"/>
              <a:ext cx="912" cy="864"/>
            </a:xfrm>
            <a:prstGeom prst="line">
              <a:avLst/>
            </a:prstGeom>
            <a:noFill/>
            <a:ln w="9525">
              <a:solidFill>
                <a:schemeClr val="tx1"/>
              </a:solidFill>
              <a:prstDash val="dash"/>
              <a:round/>
              <a:headEnd/>
              <a:tailEnd/>
            </a:ln>
          </p:spPr>
          <p:txBody>
            <a:bodyPr/>
            <a:lstStyle/>
            <a:p>
              <a:endParaRPr lang="zh-CN" altLang="en-US"/>
            </a:p>
          </p:txBody>
        </p:sp>
        <p:sp>
          <p:nvSpPr>
            <p:cNvPr id="42305" name="Oval 33"/>
            <p:cNvSpPr>
              <a:spLocks noChangeArrowheads="1"/>
            </p:cNvSpPr>
            <p:nvPr/>
          </p:nvSpPr>
          <p:spPr bwMode="auto">
            <a:xfrm>
              <a:off x="1872" y="3577"/>
              <a:ext cx="48" cy="48"/>
            </a:xfrm>
            <a:prstGeom prst="ellipse">
              <a:avLst/>
            </a:prstGeom>
            <a:solidFill>
              <a:srgbClr val="FF0000"/>
            </a:solidFill>
            <a:ln w="9525">
              <a:solidFill>
                <a:srgbClr val="CC0000"/>
              </a:solidFill>
              <a:round/>
              <a:headEnd/>
              <a:tailEnd/>
            </a:ln>
          </p:spPr>
          <p:txBody>
            <a:bodyPr wrap="none" anchor="ctr"/>
            <a:lstStyle/>
            <a:p>
              <a:endParaRPr lang="zh-CN" altLang="en-US">
                <a:latin typeface="等线" pitchFamily="2" charset="-122"/>
                <a:ea typeface="等线" pitchFamily="2" charset="-122"/>
              </a:endParaRPr>
            </a:p>
          </p:txBody>
        </p:sp>
        <p:sp>
          <p:nvSpPr>
            <p:cNvPr id="42306" name="Text Box 34"/>
            <p:cNvSpPr txBox="1">
              <a:spLocks noChangeArrowheads="1"/>
            </p:cNvSpPr>
            <p:nvPr/>
          </p:nvSpPr>
          <p:spPr bwMode="auto">
            <a:xfrm>
              <a:off x="1680" y="3408"/>
              <a:ext cx="336" cy="330"/>
            </a:xfrm>
            <a:prstGeom prst="rect">
              <a:avLst/>
            </a:prstGeom>
            <a:noFill/>
            <a:ln w="9525">
              <a:noFill/>
              <a:miter lim="800000"/>
              <a:headEnd/>
              <a:tailEnd/>
            </a:ln>
          </p:spPr>
          <p:txBody>
            <a:bodyPr>
              <a:spAutoFit/>
            </a:bodyPr>
            <a:lstStyle/>
            <a:p>
              <a:pPr>
                <a:spcBef>
                  <a:spcPct val="50000"/>
                </a:spcBef>
              </a:pPr>
              <a:r>
                <a:rPr lang="en-US" altLang="zh-CN" sz="2800" i="1">
                  <a:solidFill>
                    <a:srgbClr val="CC0000"/>
                  </a:solidFill>
                  <a:latin typeface="Times New Roman" pitchFamily="18" charset="0"/>
                  <a:ea typeface="等线" pitchFamily="2" charset="-122"/>
                  <a:cs typeface="Times New Roman" pitchFamily="18" charset="0"/>
                </a:rPr>
                <a:t>q</a:t>
              </a:r>
            </a:p>
          </p:txBody>
        </p:sp>
        <p:sp>
          <p:nvSpPr>
            <p:cNvPr id="42308" name="Line 30"/>
            <p:cNvSpPr>
              <a:spLocks noChangeShapeType="1"/>
            </p:cNvSpPr>
            <p:nvPr/>
          </p:nvSpPr>
          <p:spPr bwMode="auto">
            <a:xfrm>
              <a:off x="1680" y="3792"/>
              <a:ext cx="672" cy="0"/>
            </a:xfrm>
            <a:prstGeom prst="line">
              <a:avLst/>
            </a:prstGeom>
            <a:noFill/>
            <a:ln w="9525">
              <a:solidFill>
                <a:schemeClr val="tx1"/>
              </a:solidFill>
              <a:round/>
              <a:headEnd/>
              <a:tailEnd/>
            </a:ln>
          </p:spPr>
          <p:txBody>
            <a:bodyPr/>
            <a:lstStyle/>
            <a:p>
              <a:endParaRPr lang="zh-CN" altLang="en-US"/>
            </a:p>
          </p:txBody>
        </p:sp>
        <p:sp>
          <p:nvSpPr>
            <p:cNvPr id="42309" name="AutoShape 28"/>
            <p:cNvSpPr>
              <a:spLocks noChangeArrowheads="1"/>
            </p:cNvSpPr>
            <p:nvPr/>
          </p:nvSpPr>
          <p:spPr bwMode="auto">
            <a:xfrm>
              <a:off x="1440" y="3168"/>
              <a:ext cx="912" cy="864"/>
            </a:xfrm>
            <a:prstGeom prst="cube">
              <a:avLst>
                <a:gd name="adj" fmla="val 25000"/>
              </a:avLst>
            </a:prstGeom>
            <a:solidFill>
              <a:srgbClr val="E1F7B5">
                <a:alpha val="50195"/>
              </a:srgbClr>
            </a:solidFill>
            <a:ln w="9525">
              <a:solidFill>
                <a:schemeClr val="tx1"/>
              </a:solidFill>
              <a:miter lim="800000"/>
              <a:headEnd/>
              <a:tailEnd/>
            </a:ln>
          </p:spPr>
          <p:txBody>
            <a:bodyPr wrap="none" anchor="ctr"/>
            <a:lstStyle/>
            <a:p>
              <a:endParaRPr lang="zh-CN" altLang="en-US">
                <a:latin typeface="等线" pitchFamily="2" charset="-122"/>
                <a:ea typeface="等线" pitchFamily="2" charset="-122"/>
              </a:endParaRPr>
            </a:p>
          </p:txBody>
        </p:sp>
      </p:grpSp>
      <mc:AlternateContent xmlns:mc="http://schemas.openxmlformats.org/markup-compatibility/2006" xmlns:a14="http://schemas.microsoft.com/office/drawing/2010/main">
        <mc:Choice Requires="a14">
          <p:sp>
            <p:nvSpPr>
              <p:cNvPr id="65" name="矩形 64"/>
              <p:cNvSpPr/>
              <p:nvPr/>
            </p:nvSpPr>
            <p:spPr>
              <a:xfrm>
                <a:off x="1846263" y="5098751"/>
                <a:ext cx="2304733"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1846263" y="5098751"/>
                <a:ext cx="2304733"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1095197" y="4190113"/>
                <a:ext cx="8683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1095197" y="4190113"/>
                <a:ext cx="86831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646813" y="298277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a:solidFill>
                            <a:srgbClr val="0000FF"/>
                          </a:solidFill>
                          <a:latin typeface="Cambria Math" panose="02040503050406030204" pitchFamily="18" charset="0"/>
                          <a:ea typeface="Cambria Math" panose="02040503050406030204" pitchFamily="18" charset="0"/>
                        </a:rPr>
                        <m:t>𝑂</m:t>
                      </m:r>
                    </m:oMath>
                  </m:oMathPara>
                </a14:m>
                <a:endParaRPr lang="zh-CN" altLang="en-US" sz="2800" i="1" dirty="0"/>
              </a:p>
            </p:txBody>
          </p:sp>
        </mc:Choice>
        <mc:Fallback xmlns="">
          <p:sp>
            <p:nvSpPr>
              <p:cNvPr id="4" name="矩形 3"/>
              <p:cNvSpPr>
                <a:spLocks noRot="1" noChangeAspect="1" noMove="1" noResize="1" noEditPoints="1" noAdjustHandles="1" noChangeArrowheads="1" noChangeShapeType="1" noTextEdit="1"/>
              </p:cNvSpPr>
              <p:nvPr/>
            </p:nvSpPr>
            <p:spPr>
              <a:xfrm>
                <a:off x="646813" y="2982774"/>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1906788" y="2857466"/>
                <a:ext cx="48891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1906788" y="2857466"/>
                <a:ext cx="48891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624769" y="3284829"/>
                <a:ext cx="4932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2624769" y="3284829"/>
                <a:ext cx="493212"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5068888" y="2552700"/>
            <a:ext cx="6640512" cy="3335338"/>
            <a:chOff x="5068888" y="2552700"/>
            <a:chExt cx="6640512" cy="3335338"/>
          </a:xfrm>
        </p:grpSpPr>
        <p:grpSp>
          <p:nvGrpSpPr>
            <p:cNvPr id="42326" name="组合 5"/>
            <p:cNvGrpSpPr>
              <a:grpSpLocks/>
            </p:cNvGrpSpPr>
            <p:nvPr/>
          </p:nvGrpSpPr>
          <p:grpSpPr bwMode="auto">
            <a:xfrm>
              <a:off x="5068888" y="2552700"/>
              <a:ext cx="6640512" cy="3335338"/>
              <a:chOff x="1930401" y="1699031"/>
              <a:chExt cx="8331198" cy="4357448"/>
            </a:xfrm>
          </p:grpSpPr>
          <p:sp>
            <p:nvSpPr>
              <p:cNvPr id="7" name="矩形 6"/>
              <p:cNvSpPr/>
              <p:nvPr/>
            </p:nvSpPr>
            <p:spPr>
              <a:xfrm rot="2700000">
                <a:off x="2543787" y="2288095"/>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099" y="2354411"/>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0877"/>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179" y="3406961"/>
                <a:ext cx="141653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3" y="1562148"/>
                <a:ext cx="0" cy="274388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760"/>
                <a:ext cx="969948" cy="83581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01" y="2364833"/>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1069" y="2398017"/>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5" y="3549028"/>
                <a:ext cx="1310526"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6" y="279253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87" y="2496479"/>
                <a:ext cx="141653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20" y="1993537"/>
                <a:ext cx="1955830" cy="19474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30" y="3067863"/>
                <a:ext cx="971940" cy="83581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248" y="2342018"/>
                <a:ext cx="1207061"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6" y="2368930"/>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40" y="1852506"/>
                <a:ext cx="1878154" cy="21839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100" y="3111417"/>
                <a:ext cx="948040" cy="8171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2344"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42345"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42346"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42347"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9" y="6002555"/>
                <a:ext cx="8020496" cy="5392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70" name="矩形 69"/>
                <p:cNvSpPr/>
                <p:nvPr/>
              </p:nvSpPr>
              <p:spPr>
                <a:xfrm>
                  <a:off x="5629488" y="4610515"/>
                  <a:ext cx="932435" cy="97340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0" name="矩形 69"/>
                <p:cNvSpPr>
                  <a:spLocks noRot="1" noChangeAspect="1" noMove="1" noResize="1" noEditPoints="1" noAdjustHandles="1" noChangeArrowheads="1" noChangeShapeType="1" noTextEdit="1"/>
                </p:cNvSpPr>
                <p:nvPr/>
              </p:nvSpPr>
              <p:spPr>
                <a:xfrm>
                  <a:off x="5629488" y="4610515"/>
                  <a:ext cx="932435" cy="973408"/>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280135" y="4645493"/>
                  <a:ext cx="807209"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1" name="矩形 70"/>
                <p:cNvSpPr>
                  <a:spLocks noRot="1" noChangeAspect="1" noMove="1" noResize="1" noEditPoints="1" noAdjustHandles="1" noChangeArrowheads="1" noChangeShapeType="1" noTextEdit="1"/>
                </p:cNvSpPr>
                <p:nvPr/>
              </p:nvSpPr>
              <p:spPr>
                <a:xfrm>
                  <a:off x="7280135" y="4645493"/>
                  <a:ext cx="807209" cy="90345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8727939" y="4645493"/>
                  <a:ext cx="10204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3</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𝜋𝜀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2" name="矩形 71"/>
                <p:cNvSpPr>
                  <a:spLocks noRot="1" noChangeAspect="1" noMove="1" noResize="1" noEditPoints="1" noAdjustHandles="1" noChangeArrowheads="1" noChangeShapeType="1" noTextEdit="1"/>
                </p:cNvSpPr>
                <p:nvPr/>
              </p:nvSpPr>
              <p:spPr>
                <a:xfrm>
                  <a:off x="8727939" y="4645493"/>
                  <a:ext cx="1020408" cy="90345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0270467" y="4645493"/>
                  <a:ext cx="10204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r>
                              <a:rPr lang="en-US" altLang="zh-CN" sz="2800" b="0" i="1" smtClean="0">
                                <a:solidFill>
                                  <a:srgbClr val="0000FF"/>
                                </a:solidFill>
                                <a:latin typeface="Cambria Math" panose="02040503050406030204" pitchFamily="18" charset="0"/>
                                <a:ea typeface="Cambria Math" panose="02040503050406030204" pitchFamily="18" charset="0"/>
                              </a:rPr>
                              <m:t>6</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𝜋𝜀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74" name="矩形 73"/>
                <p:cNvSpPr>
                  <a:spLocks noRot="1" noChangeAspect="1" noMove="1" noResize="1" noEditPoints="1" noAdjustHandles="1" noChangeArrowheads="1" noChangeShapeType="1" noTextEdit="1"/>
                </p:cNvSpPr>
                <p:nvPr/>
              </p:nvSpPr>
              <p:spPr>
                <a:xfrm>
                  <a:off x="10270467" y="4645493"/>
                  <a:ext cx="1020408" cy="903452"/>
                </a:xfrm>
                <a:prstGeom prst="rect">
                  <a:avLst/>
                </a:prstGeom>
                <a:blipFill>
                  <a:blip r:embed="rId11"/>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7161213" y="2387600"/>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232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167166717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2318"/>
                                        </p:tgtEl>
                                        <p:attrNameLst>
                                          <p:attrName>style.visibility</p:attrName>
                                        </p:attrNameLst>
                                      </p:cBhvr>
                                      <p:to>
                                        <p:strVal val="visible"/>
                                      </p:to>
                                    </p:set>
                                    <p:animEffect transition="in" filter="wipe(left)">
                                      <p:cBhvr>
                                        <p:cTn id="13" dur="500"/>
                                        <p:tgtEl>
                                          <p:spTgt spid="4231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wipe(left)">
                                      <p:cBhvr>
                                        <p:cTn id="17" dur="500"/>
                                        <p:tgtEl>
                                          <p:spTgt spid="76"/>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left)">
                                      <p:cBhvr>
                                        <p:cTn id="21" dur="500"/>
                                        <p:tgtEl>
                                          <p:spTgt spid="4"/>
                                        </p:tgtEl>
                                      </p:cBhvr>
                                    </p:animEffect>
                                  </p:childTnLst>
                                </p:cTn>
                              </p:par>
                            </p:childTnLst>
                          </p:cTn>
                        </p:par>
                        <p:par>
                          <p:cTn id="22" fill="hold">
                            <p:stCondLst>
                              <p:cond delay="2250"/>
                            </p:stCondLst>
                            <p:childTnLst>
                              <p:par>
                                <p:cTn id="23" presetID="22" presetClass="entr" presetSubtype="8"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750"/>
                            </p:stCondLst>
                            <p:childTnLst>
                              <p:par>
                                <p:cTn id="27" presetID="22" presetClass="entr" presetSubtype="8"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500"/>
                                        <p:tgtEl>
                                          <p:spTgt spid="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wipe(left)">
                                      <p:cBhvr>
                                        <p:cTn id="33" dur="500"/>
                                        <p:tgtEl>
                                          <p:spTgt spid="2"/>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nodeType="clickEffect">
                                  <p:stCondLst>
                                    <p:cond delay="0"/>
                                  </p:stCondLst>
                                  <p:childTnLst>
                                    <p:set>
                                      <p:cBhvr>
                                        <p:cTn id="37" dur="1" fill="hold">
                                          <p:stCondLst>
                                            <p:cond delay="0"/>
                                          </p:stCondLst>
                                        </p:cTn>
                                        <p:tgtEl>
                                          <p:spTgt spid="86"/>
                                        </p:tgtEl>
                                        <p:attrNameLst>
                                          <p:attrName>style.visibility</p:attrName>
                                        </p:attrNameLst>
                                      </p:cBhvr>
                                      <p:to>
                                        <p:strVal val="visible"/>
                                      </p:to>
                                    </p:set>
                                    <p:animEffect transition="in" filter="box(in)">
                                      <p:cBhvr>
                                        <p:cTn id="38" dur="500"/>
                                        <p:tgtEl>
                                          <p:spTgt spid="86"/>
                                        </p:tgtEl>
                                      </p:cBhvr>
                                    </p:animEffect>
                                  </p:childTnLst>
                                </p:cTn>
                              </p:par>
                            </p:childTnLst>
                          </p:cTn>
                        </p:par>
                        <p:par>
                          <p:cTn id="39" fill="hold">
                            <p:stCondLst>
                              <p:cond delay="500"/>
                            </p:stCondLst>
                            <p:childTnLst>
                              <p:par>
                                <p:cTn id="40" presetID="22" presetClass="entr" presetSubtype="8" fill="hold" grpId="0" nodeType="after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ipe(left)">
                                      <p:cBhvr>
                                        <p:cTn id="42" dur="500"/>
                                        <p:tgtEl>
                                          <p:spTgt spid="69"/>
                                        </p:tgtEl>
                                      </p:cBhvr>
                                    </p:animEffect>
                                  </p:childTnLst>
                                </p:cTn>
                              </p:par>
                            </p:childTnLst>
                          </p:cTn>
                        </p:par>
                        <p:par>
                          <p:cTn id="43" fill="hold">
                            <p:stCondLst>
                              <p:cond delay="1000"/>
                            </p:stCondLst>
                            <p:childTnLst>
                              <p:par>
                                <p:cTn id="44" presetID="22" presetClass="entr" presetSubtype="8" fill="hold" grpId="0" nodeType="afterEffect">
                                  <p:stCondLst>
                                    <p:cond delay="0"/>
                                  </p:stCondLst>
                                  <p:childTnLst>
                                    <p:set>
                                      <p:cBhvr>
                                        <p:cTn id="45" dur="1" fill="hold">
                                          <p:stCondLst>
                                            <p:cond delay="0"/>
                                          </p:stCondLst>
                                        </p:cTn>
                                        <p:tgtEl>
                                          <p:spTgt spid="65"/>
                                        </p:tgtEl>
                                        <p:attrNameLst>
                                          <p:attrName>style.visibility</p:attrName>
                                        </p:attrNameLst>
                                      </p:cBhvr>
                                      <p:to>
                                        <p:strVal val="visible"/>
                                      </p:to>
                                    </p:set>
                                    <p:animEffect transition="in" filter="wipe(left)">
                                      <p:cBhvr>
                                        <p:cTn id="46" dur="500"/>
                                        <p:tgtEl>
                                          <p:spTgt spid="6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7"/>
                                        </p:tgtEl>
                                        <p:attrNameLst>
                                          <p:attrName>style.visibility</p:attrName>
                                        </p:attrNameLst>
                                      </p:cBhvr>
                                      <p:to>
                                        <p:strVal val="visible"/>
                                      </p:to>
                                    </p:set>
                                    <p:animEffect transition="in" filter="fade">
                                      <p:cBhvr>
                                        <p:cTn id="51"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3" grpId="0"/>
      <p:bldP spid="4" grpId="0"/>
      <p:bldP spid="5" grpId="0"/>
      <p:bldP spid="6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Text Box 2"/>
          <p:cNvSpPr txBox="1">
            <a:spLocks noChangeArrowheads="1"/>
          </p:cNvSpPr>
          <p:nvPr/>
        </p:nvSpPr>
        <p:spPr bwMode="auto">
          <a:xfrm>
            <a:off x="694079" y="613980"/>
            <a:ext cx="42862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CC"/>
                </a:solidFill>
                <a:latin typeface="+mn-lt"/>
                <a:ea typeface="微软雅黑" panose="020B0503020204020204" pitchFamily="34" charset="-122"/>
              </a:rPr>
              <a:t>四、高斯定理的应用 </a:t>
            </a:r>
          </a:p>
        </p:txBody>
      </p:sp>
      <mc:AlternateContent xmlns:mc="http://schemas.openxmlformats.org/markup-compatibility/2006" xmlns:a14="http://schemas.microsoft.com/office/drawing/2010/main">
        <mc:Choice Requires="a14">
          <p:sp>
            <p:nvSpPr>
              <p:cNvPr id="16" name="Rectangle 4"/>
              <p:cNvSpPr>
                <a:spLocks noChangeArrowheads="1"/>
              </p:cNvSpPr>
              <p:nvPr/>
            </p:nvSpPr>
            <p:spPr bwMode="auto">
              <a:xfrm>
                <a:off x="5374976" y="1223065"/>
                <a:ext cx="3962400" cy="1572419"/>
              </a:xfrm>
              <a:prstGeom prst="rect">
                <a:avLst/>
              </a:prstGeom>
              <a:noFill/>
              <a:ln w="9525">
                <a:noFill/>
                <a:miter lim="800000"/>
                <a:headEnd/>
                <a:tailEnd/>
              </a:ln>
              <a:effectLst/>
              <a:extLst>
                <a:ext uri="{AF507438-7753-43E0-B8FC-AC1667EBCBE1}">
                  <a14:hiddenEffects>
                    <a:effectLst>
                      <a:outerShdw dist="35921" dir="2700000" algn="ctr" rotWithShape="0">
                        <a:schemeClr val="bg2"/>
                      </a:outerShdw>
                    </a:effectLst>
                  </a14:hiddenEffects>
                </a:ext>
              </a:extLst>
            </p:spPr>
            <p:txBody>
              <a:bodyPr lIns="92075" tIns="46038" rIns="92075" bIns="46038">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0" hangingPunct="0">
                  <a:lnSpc>
                    <a:spcPct val="110000"/>
                  </a:lnSpc>
                  <a:spcBef>
                    <a:spcPct val="50000"/>
                  </a:spcBef>
                </a:pPr>
                <a:r>
                  <a:rPr lang="zh-CN" altLang="zh-CN" sz="2800" dirty="0">
                    <a:solidFill>
                      <a:srgbClr val="0000FF"/>
                    </a:solidFill>
                    <a:latin typeface="+mn-ea"/>
                    <a:ea typeface="+mn-ea"/>
                  </a:rPr>
                  <a:t>电荷的分布具有某种对称性的情况下利用高斯定理求解</a:t>
                </a:r>
                <a14:m>
                  <m:oMath xmlns:m="http://schemas.openxmlformats.org/officeDocument/2006/math">
                    <m:acc>
                      <m:accPr>
                        <m:chr m:val="⃑"/>
                        <m:ctrlPr>
                          <a:rPr lang="en-US" altLang="zh-CN" sz="2800" i="1">
                            <a:solidFill>
                              <a:srgbClr val="0000FF"/>
                            </a:solidFill>
                            <a:latin typeface="Cambria Math"/>
                            <a:ea typeface="+mn-ea"/>
                          </a:rPr>
                        </m:ctrlPr>
                      </m:accPr>
                      <m:e>
                        <m:r>
                          <a:rPr lang="en-US" altLang="zh-CN" sz="2800" i="1">
                            <a:solidFill>
                              <a:srgbClr val="0000FF"/>
                            </a:solidFill>
                            <a:latin typeface="Cambria Math" panose="02040503050406030204" pitchFamily="18" charset="0"/>
                            <a:ea typeface="+mn-ea"/>
                          </a:rPr>
                          <m:t>𝐸</m:t>
                        </m:r>
                      </m:e>
                    </m:acc>
                  </m:oMath>
                </a14:m>
                <a:r>
                  <a:rPr lang="zh-CN" altLang="zh-CN" sz="2800" dirty="0">
                    <a:solidFill>
                      <a:srgbClr val="0000FF"/>
                    </a:solidFill>
                    <a:latin typeface="+mn-ea"/>
                    <a:ea typeface="+mn-ea"/>
                  </a:rPr>
                  <a:t>较为方便</a:t>
                </a:r>
              </a:p>
            </p:txBody>
          </p:sp>
        </mc:Choice>
        <mc:Fallback xmlns="">
          <p:sp>
            <p:nvSpPr>
              <p:cNvPr id="16" name="Rectangle 4"/>
              <p:cNvSpPr>
                <a:spLocks noRot="1" noChangeAspect="1" noMove="1" noResize="1" noEditPoints="1" noAdjustHandles="1" noChangeArrowheads="1" noChangeShapeType="1" noTextEdit="1"/>
              </p:cNvSpPr>
              <p:nvPr/>
            </p:nvSpPr>
            <p:spPr bwMode="auto">
              <a:xfrm>
                <a:off x="5374976" y="1223065"/>
                <a:ext cx="3962400" cy="1572419"/>
              </a:xfrm>
              <a:prstGeom prst="rect">
                <a:avLst/>
              </a:prstGeom>
              <a:blipFill>
                <a:blip r:embed="rId3"/>
                <a:stretch>
                  <a:fillRect l="-3231" t="-3488" r="-3077" b="-6977"/>
                </a:stretch>
              </a:blipFill>
              <a:ln w="9525">
                <a:no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aphicFrame>
        <p:nvGraphicFramePr>
          <p:cNvPr id="2" name="表格 1"/>
          <p:cNvGraphicFramePr>
            <a:graphicFrameLocks noGrp="1"/>
          </p:cNvGraphicFramePr>
          <p:nvPr>
            <p:extLst>
              <p:ext uri="{D42A27DB-BD31-4B8C-83A1-F6EECF244321}">
                <p14:modId xmlns:p14="http://schemas.microsoft.com/office/powerpoint/2010/main" val="2538951668"/>
              </p:ext>
            </p:extLst>
          </p:nvPr>
        </p:nvGraphicFramePr>
        <p:xfrm>
          <a:off x="879175" y="3194477"/>
          <a:ext cx="9228651" cy="3208094"/>
        </p:xfrm>
        <a:graphic>
          <a:graphicData uri="http://schemas.openxmlformats.org/drawingml/2006/table">
            <a:tbl>
              <a:tblPr firstRow="1" bandRow="1">
                <a:tableStyleId>{C4B1156A-380E-4F78-BDF5-A606A8083BF9}</a:tableStyleId>
              </a:tblPr>
              <a:tblGrid>
                <a:gridCol w="3076217">
                  <a:extLst>
                    <a:ext uri="{9D8B030D-6E8A-4147-A177-3AD203B41FA5}">
                      <a16:colId xmlns:a16="http://schemas.microsoft.com/office/drawing/2014/main" xmlns="" val="546439719"/>
                    </a:ext>
                  </a:extLst>
                </a:gridCol>
                <a:gridCol w="3076217">
                  <a:extLst>
                    <a:ext uri="{9D8B030D-6E8A-4147-A177-3AD203B41FA5}">
                      <a16:colId xmlns:a16="http://schemas.microsoft.com/office/drawing/2014/main" xmlns="" val="3290137234"/>
                    </a:ext>
                  </a:extLst>
                </a:gridCol>
                <a:gridCol w="3076217">
                  <a:extLst>
                    <a:ext uri="{9D8B030D-6E8A-4147-A177-3AD203B41FA5}">
                      <a16:colId xmlns:a16="http://schemas.microsoft.com/office/drawing/2014/main" xmlns="" val="3637508111"/>
                    </a:ext>
                  </a:extLst>
                </a:gridCol>
              </a:tblGrid>
              <a:tr h="722615">
                <a:tc gridSpan="3">
                  <a:txBody>
                    <a:bodyPr/>
                    <a:lstStyle/>
                    <a:p>
                      <a:pPr algn="ctr" eaLnBrk="0" hangingPunct="0">
                        <a:lnSpc>
                          <a:spcPct val="60000"/>
                        </a:lnSpc>
                        <a:spcBef>
                          <a:spcPct val="50000"/>
                        </a:spcBef>
                      </a:pPr>
                      <a:r>
                        <a:rPr lang="zh-CN" altLang="en-US" sz="2800" b="0" dirty="0">
                          <a:solidFill>
                            <a:srgbClr val="0000FF"/>
                          </a:solidFill>
                        </a:rPr>
                        <a:t>常见的电量分布的对称性</a:t>
                      </a:r>
                      <a:r>
                        <a:rPr lang="en-US" altLang="zh-CN" sz="2800" b="0" dirty="0">
                          <a:solidFill>
                            <a:srgbClr val="0000FF"/>
                          </a:solidFill>
                        </a:rPr>
                        <a:t>(</a:t>
                      </a:r>
                      <a:r>
                        <a:rPr lang="zh-CN" altLang="en-US" sz="2800" b="0" dirty="0">
                          <a:solidFill>
                            <a:srgbClr val="0000FF"/>
                          </a:solidFill>
                        </a:rPr>
                        <a:t>均匀带电</a:t>
                      </a:r>
                      <a:r>
                        <a:rPr lang="en-US" altLang="zh-CN" sz="2800" b="0" dirty="0">
                          <a:solidFill>
                            <a:srgbClr val="0000FF"/>
                          </a:solidFill>
                        </a:rPr>
                        <a:t>)</a:t>
                      </a:r>
                      <a:endParaRPr lang="en-US" altLang="zh-CN" sz="2800" b="0" dirty="0">
                        <a:solidFill>
                          <a:srgbClr val="0000FF"/>
                        </a:solidFill>
                        <a:latin typeface="+mn-lt"/>
                        <a:ea typeface="微软雅黑" panose="020B0503020204020204" pitchFamily="34" charset="-122"/>
                      </a:endParaRPr>
                    </a:p>
                  </a:txBody>
                  <a:tcPr anchor="ct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xmlns="" val="1805122986"/>
                  </a:ext>
                </a:extLst>
              </a:tr>
              <a:tr h="555962">
                <a:tc>
                  <a:txBody>
                    <a:bodyPr/>
                    <a:lstStyle/>
                    <a:p>
                      <a:pPr algn="ctr"/>
                      <a:r>
                        <a:rPr lang="zh-CN" altLang="en-US" sz="2800" b="0" dirty="0">
                          <a:solidFill>
                            <a:srgbClr val="0000FF"/>
                          </a:solidFill>
                        </a:rPr>
                        <a:t>球对称 </a:t>
                      </a:r>
                      <a:endParaRPr lang="zh-CN" altLang="en-US" sz="2800" b="0" dirty="0">
                        <a:solidFill>
                          <a:srgbClr val="0000FF"/>
                        </a:solidFill>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rPr>
                        <a:t>柱对称 （无限长）</a:t>
                      </a:r>
                      <a:endParaRPr lang="zh-CN" altLang="en-US" sz="2800" b="0" dirty="0">
                        <a:solidFill>
                          <a:srgbClr val="0000FF"/>
                        </a:solidFill>
                        <a:latin typeface="+mn-lt"/>
                        <a:ea typeface="微软雅黑" panose="020B0503020204020204" pitchFamily="34" charset="-122"/>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800" b="0" dirty="0">
                          <a:solidFill>
                            <a:srgbClr val="0000FF"/>
                          </a:solidFill>
                        </a:rPr>
                        <a:t>面对称（无限大）</a:t>
                      </a:r>
                      <a:endParaRPr lang="zh-CN" altLang="en-US" sz="2800" b="0" dirty="0">
                        <a:solidFill>
                          <a:srgbClr val="0000FF"/>
                        </a:solidFill>
                        <a:latin typeface="+mn-lt"/>
                        <a:ea typeface="微软雅黑" panose="020B0503020204020204" pitchFamily="34" charset="-122"/>
                      </a:endParaRPr>
                    </a:p>
                  </a:txBody>
                  <a:tcPr anchor="ctr"/>
                </a:tc>
                <a:extLst>
                  <a:ext uri="{0D108BD9-81ED-4DB2-BD59-A6C34878D82A}">
                    <a16:rowId xmlns:a16="http://schemas.microsoft.com/office/drawing/2014/main" xmlns="" val="3132690362"/>
                  </a:ext>
                </a:extLst>
              </a:tr>
              <a:tr h="1929517">
                <a:tc>
                  <a:txBody>
                    <a:bodyPr/>
                    <a:lstStyle/>
                    <a:p>
                      <a:pPr algn="ctr" eaLnBrk="0" hangingPunct="0">
                        <a:spcBef>
                          <a:spcPct val="50000"/>
                        </a:spcBef>
                      </a:pPr>
                      <a:r>
                        <a:rPr lang="zh-CN" altLang="en-US" sz="2800" b="0" dirty="0">
                          <a:solidFill>
                            <a:srgbClr val="0000FF"/>
                          </a:solidFill>
                        </a:rPr>
                        <a:t>球体</a:t>
                      </a:r>
                    </a:p>
                    <a:p>
                      <a:pPr algn="ctr" eaLnBrk="0" hangingPunct="0">
                        <a:spcBef>
                          <a:spcPct val="50000"/>
                        </a:spcBef>
                      </a:pPr>
                      <a:r>
                        <a:rPr lang="zh-CN" altLang="en-US" sz="2800" b="0" dirty="0">
                          <a:solidFill>
                            <a:srgbClr val="0000FF"/>
                          </a:solidFill>
                        </a:rPr>
                        <a:t>球面</a:t>
                      </a:r>
                    </a:p>
                    <a:p>
                      <a:pPr algn="ctr" eaLnBrk="0" hangingPunct="0">
                        <a:spcBef>
                          <a:spcPct val="50000"/>
                        </a:spcBef>
                      </a:pPr>
                      <a:r>
                        <a:rPr lang="zh-CN" altLang="en-US" sz="2800" b="0" dirty="0">
                          <a:solidFill>
                            <a:srgbClr val="0000FF"/>
                          </a:solidFill>
                        </a:rPr>
                        <a:t>点电荷</a:t>
                      </a:r>
                      <a:endParaRPr lang="zh-CN" altLang="en-US" sz="2800" b="0" dirty="0">
                        <a:solidFill>
                          <a:srgbClr val="0000FF"/>
                        </a:solidFill>
                        <a:latin typeface="+mn-lt"/>
                        <a:ea typeface="微软雅黑" panose="020B0503020204020204" pitchFamily="34" charset="-122"/>
                      </a:endParaRPr>
                    </a:p>
                  </a:txBody>
                  <a:tcPr anchor="ctr"/>
                </a:tc>
                <a:tc>
                  <a:txBody>
                    <a:bodyPr/>
                    <a:lstStyle/>
                    <a:p>
                      <a:pPr algn="ctr" eaLnBrk="0" hangingPunct="0">
                        <a:spcBef>
                          <a:spcPct val="50000"/>
                        </a:spcBef>
                      </a:pPr>
                      <a:r>
                        <a:rPr lang="zh-CN" altLang="en-US" sz="2800" b="0" dirty="0">
                          <a:solidFill>
                            <a:srgbClr val="0000FF"/>
                          </a:solidFill>
                        </a:rPr>
                        <a:t>柱体</a:t>
                      </a:r>
                    </a:p>
                    <a:p>
                      <a:pPr algn="ctr" eaLnBrk="0" hangingPunct="0">
                        <a:spcBef>
                          <a:spcPct val="50000"/>
                        </a:spcBef>
                      </a:pPr>
                      <a:r>
                        <a:rPr lang="zh-CN" altLang="en-US" sz="2800" b="0" dirty="0">
                          <a:solidFill>
                            <a:srgbClr val="0000FF"/>
                          </a:solidFill>
                        </a:rPr>
                        <a:t>柱面</a:t>
                      </a:r>
                    </a:p>
                    <a:p>
                      <a:pPr algn="ctr" eaLnBrk="0" hangingPunct="0">
                        <a:spcBef>
                          <a:spcPct val="50000"/>
                        </a:spcBef>
                      </a:pPr>
                      <a:r>
                        <a:rPr lang="zh-CN" altLang="en-US" sz="2800" b="0" dirty="0">
                          <a:solidFill>
                            <a:srgbClr val="0000FF"/>
                          </a:solidFill>
                        </a:rPr>
                        <a:t>带电线</a:t>
                      </a:r>
                      <a:endParaRPr lang="zh-CN" altLang="en-US" sz="2800" b="0" dirty="0">
                        <a:solidFill>
                          <a:srgbClr val="0000FF"/>
                        </a:solidFill>
                        <a:latin typeface="+mn-lt"/>
                        <a:ea typeface="微软雅黑" panose="020B0503020204020204" pitchFamily="34" charset="-122"/>
                      </a:endParaRPr>
                    </a:p>
                  </a:txBody>
                  <a:tcPr anchor="ctr"/>
                </a:tc>
                <a:tc>
                  <a:txBody>
                    <a:bodyPr/>
                    <a:lstStyle/>
                    <a:p>
                      <a:pPr algn="ctr" eaLnBrk="0" hangingPunct="0">
                        <a:spcBef>
                          <a:spcPct val="50000"/>
                        </a:spcBef>
                      </a:pPr>
                      <a:r>
                        <a:rPr lang="zh-CN" altLang="en-US" sz="2800" b="0" dirty="0">
                          <a:solidFill>
                            <a:srgbClr val="0000FF"/>
                          </a:solidFill>
                        </a:rPr>
                        <a:t>平板</a:t>
                      </a:r>
                    </a:p>
                    <a:p>
                      <a:pPr algn="ctr" eaLnBrk="0" hangingPunct="0">
                        <a:spcBef>
                          <a:spcPct val="50000"/>
                        </a:spcBef>
                      </a:pPr>
                      <a:r>
                        <a:rPr lang="zh-CN" altLang="en-US" sz="2800" b="0" dirty="0">
                          <a:solidFill>
                            <a:srgbClr val="0000FF"/>
                          </a:solidFill>
                        </a:rPr>
                        <a:t>平面</a:t>
                      </a:r>
                      <a:endParaRPr lang="zh-CN" altLang="en-US" sz="2800" b="0" dirty="0">
                        <a:solidFill>
                          <a:srgbClr val="0000FF"/>
                        </a:solidFill>
                        <a:latin typeface="+mn-lt"/>
                        <a:ea typeface="微软雅黑" panose="020B0503020204020204" pitchFamily="34" charset="-122"/>
                      </a:endParaRPr>
                    </a:p>
                  </a:txBody>
                  <a:tcPr anchor="ctr"/>
                </a:tc>
                <a:extLst>
                  <a:ext uri="{0D108BD9-81ED-4DB2-BD59-A6C34878D82A}">
                    <a16:rowId xmlns:a16="http://schemas.microsoft.com/office/drawing/2014/main" xmlns="" val="1630713726"/>
                  </a:ext>
                </a:extLst>
              </a:tr>
            </a:tbl>
          </a:graphicData>
        </a:graphic>
      </p:graphicFrame>
      <mc:AlternateContent xmlns:mc="http://schemas.openxmlformats.org/markup-compatibility/2006" xmlns:a14="http://schemas.microsoft.com/office/drawing/2010/main">
        <mc:Choice Requires="a14">
          <p:sp>
            <p:nvSpPr>
              <p:cNvPr id="8" name="矩形 7"/>
              <p:cNvSpPr/>
              <p:nvPr/>
            </p:nvSpPr>
            <p:spPr>
              <a:xfrm>
                <a:off x="694079" y="1423826"/>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694079" y="1423826"/>
                <a:ext cx="4680897" cy="1170898"/>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025396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9506"/>
                                        </p:tgtEl>
                                        <p:attrNameLst>
                                          <p:attrName>style.visibility</p:attrName>
                                        </p:attrNameLst>
                                      </p:cBhvr>
                                      <p:to>
                                        <p:strVal val="visible"/>
                                      </p:to>
                                    </p:set>
                                    <p:animEffect transition="in" filter="wipe(left)">
                                      <p:cBhvr>
                                        <p:cTn id="7" dur="500"/>
                                        <p:tgtEl>
                                          <p:spTgt spid="14950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506" grpId="0"/>
      <p:bldP spid="16" grpId="0"/>
      <p:bldP spid="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 Box 2"/>
          <p:cNvSpPr txBox="1">
            <a:spLocks noChangeArrowheads="1"/>
          </p:cNvSpPr>
          <p:nvPr/>
        </p:nvSpPr>
        <p:spPr bwMode="auto">
          <a:xfrm>
            <a:off x="935253" y="911045"/>
            <a:ext cx="216217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990000"/>
                </a:solidFill>
                <a:latin typeface="+mn-lt"/>
                <a:ea typeface="微软雅黑" panose="020B0503020204020204" pitchFamily="34" charset="-122"/>
              </a:rPr>
              <a:t>高斯定理</a:t>
            </a:r>
          </a:p>
        </p:txBody>
      </p:sp>
      <p:sp>
        <p:nvSpPr>
          <p:cNvPr id="17" name="Text Box 4"/>
          <p:cNvSpPr txBox="1">
            <a:spLocks noChangeArrowheads="1"/>
          </p:cNvSpPr>
          <p:nvPr/>
        </p:nvSpPr>
        <p:spPr bwMode="auto">
          <a:xfrm>
            <a:off x="935253" y="2168982"/>
            <a:ext cx="1970087"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just"/>
            <a:r>
              <a:rPr lang="zh-CN" altLang="zh-CN" sz="2800" dirty="0">
                <a:solidFill>
                  <a:srgbClr val="0000FF"/>
                </a:solidFill>
                <a:latin typeface="+mn-lt"/>
                <a:ea typeface="微软雅黑" panose="020B0503020204020204" pitchFamily="34" charset="-122"/>
              </a:rPr>
              <a:t>解题步骤：</a:t>
            </a:r>
          </a:p>
        </p:txBody>
      </p:sp>
      <p:sp>
        <p:nvSpPr>
          <p:cNvPr id="18" name="AutoShape 5"/>
          <p:cNvSpPr>
            <a:spLocks noChangeArrowheads="1"/>
          </p:cNvSpPr>
          <p:nvPr/>
        </p:nvSpPr>
        <p:spPr bwMode="auto">
          <a:xfrm>
            <a:off x="1222591" y="3098292"/>
            <a:ext cx="2449512" cy="936625"/>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分析电场强度</a:t>
            </a:r>
          </a:p>
          <a:p>
            <a:pPr algn="just"/>
            <a:r>
              <a:rPr lang="zh-CN" altLang="en-US" sz="2800" dirty="0">
                <a:solidFill>
                  <a:srgbClr val="0000FF"/>
                </a:solidFill>
                <a:latin typeface="+mn-lt"/>
                <a:ea typeface="微软雅黑" panose="020B0503020204020204" pitchFamily="34" charset="-122"/>
              </a:rPr>
              <a:t>的对称性</a:t>
            </a:r>
            <a:r>
              <a:rPr lang="zh-CN" altLang="zh-CN" sz="2800" dirty="0">
                <a:solidFill>
                  <a:srgbClr val="0000FF"/>
                </a:solidFill>
                <a:latin typeface="+mn-lt"/>
                <a:ea typeface="微软雅黑" panose="020B0503020204020204" pitchFamily="34" charset="-122"/>
              </a:rPr>
              <a:t>分布</a:t>
            </a:r>
          </a:p>
        </p:txBody>
      </p:sp>
      <p:sp>
        <p:nvSpPr>
          <p:cNvPr id="19" name="AutoShape 6"/>
          <p:cNvSpPr>
            <a:spLocks noChangeArrowheads="1"/>
          </p:cNvSpPr>
          <p:nvPr/>
        </p:nvSpPr>
        <p:spPr bwMode="auto">
          <a:xfrm>
            <a:off x="4030879" y="3458655"/>
            <a:ext cx="792163" cy="287337"/>
          </a:xfrm>
          <a:prstGeom prst="rightArrow">
            <a:avLst>
              <a:gd name="adj1" fmla="val 50000"/>
              <a:gd name="adj2" fmla="val 68923"/>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0" name="AutoShape 7"/>
          <p:cNvSpPr>
            <a:spLocks noChangeArrowheads="1"/>
          </p:cNvSpPr>
          <p:nvPr/>
        </p:nvSpPr>
        <p:spPr bwMode="auto">
          <a:xfrm>
            <a:off x="5111967" y="3098292"/>
            <a:ext cx="2016125" cy="1008063"/>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选择合理</a:t>
            </a:r>
          </a:p>
          <a:p>
            <a:pPr algn="just"/>
            <a:r>
              <a:rPr lang="zh-CN" altLang="zh-CN" sz="2800" dirty="0">
                <a:solidFill>
                  <a:srgbClr val="0000FF"/>
                </a:solidFill>
                <a:latin typeface="+mn-lt"/>
                <a:ea typeface="微软雅黑" panose="020B0503020204020204" pitchFamily="34" charset="-122"/>
              </a:rPr>
              <a:t>的高斯面</a:t>
            </a:r>
          </a:p>
        </p:txBody>
      </p:sp>
      <p:sp>
        <p:nvSpPr>
          <p:cNvPr id="21" name="AutoShape 8"/>
          <p:cNvSpPr>
            <a:spLocks noChangeArrowheads="1"/>
          </p:cNvSpPr>
          <p:nvPr/>
        </p:nvSpPr>
        <p:spPr bwMode="auto">
          <a:xfrm rot="5400000">
            <a:off x="8121496" y="2797935"/>
            <a:ext cx="741282" cy="2205597"/>
          </a:xfrm>
          <a:custGeom>
            <a:avLst/>
            <a:gdLst>
              <a:gd name="G0" fmla="+- 15126 0 0"/>
              <a:gd name="G1" fmla="+- 2912 0 0"/>
              <a:gd name="G2" fmla="+- 12158 0 2912"/>
              <a:gd name="G3" fmla="+- G2 0 2912"/>
              <a:gd name="G4" fmla="*/ G3 32768 32059"/>
              <a:gd name="G5" fmla="*/ G4 1 2"/>
              <a:gd name="G6" fmla="+- 21600 0 15126"/>
              <a:gd name="G7" fmla="*/ G6 2912 6079"/>
              <a:gd name="G8" fmla="+- G7 15126 0"/>
              <a:gd name="T0" fmla="*/ 15126 w 21600"/>
              <a:gd name="T1" fmla="*/ 0 h 21600"/>
              <a:gd name="T2" fmla="*/ 15126 w 21600"/>
              <a:gd name="T3" fmla="*/ 12158 h 21600"/>
              <a:gd name="T4" fmla="*/ 3237 w 21600"/>
              <a:gd name="T5" fmla="*/ 21600 h 21600"/>
              <a:gd name="T6" fmla="*/ 21600 w 21600"/>
              <a:gd name="T7" fmla="*/ 6079 h 21600"/>
              <a:gd name="T8" fmla="*/ 17694720 60000 65536"/>
              <a:gd name="T9" fmla="*/ 5898240 60000 65536"/>
              <a:gd name="T10" fmla="*/ 5898240 60000 65536"/>
              <a:gd name="T11" fmla="*/ 0 60000 65536"/>
              <a:gd name="T12" fmla="*/ 12427 w 21600"/>
              <a:gd name="T13" fmla="*/ G1 h 21600"/>
              <a:gd name="T14" fmla="*/ G8 w 21600"/>
              <a:gd name="T15" fmla="*/ G2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close/>
              </a:path>
            </a:pathLst>
          </a:cu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2" name="AutoShape 9"/>
          <p:cNvSpPr>
            <a:spLocks noChangeArrowheads="1"/>
          </p:cNvSpPr>
          <p:nvPr/>
        </p:nvSpPr>
        <p:spPr bwMode="auto">
          <a:xfrm>
            <a:off x="8046461" y="4611179"/>
            <a:ext cx="1873250" cy="1079500"/>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分区间进行</a:t>
            </a:r>
          </a:p>
          <a:p>
            <a:pPr algn="just"/>
            <a:r>
              <a:rPr lang="zh-CN" altLang="zh-CN" sz="2800" dirty="0">
                <a:solidFill>
                  <a:srgbClr val="0000FF"/>
                </a:solidFill>
                <a:latin typeface="+mn-lt"/>
                <a:ea typeface="微软雅黑" panose="020B0503020204020204" pitchFamily="34" charset="-122"/>
              </a:rPr>
              <a:t>讨论</a:t>
            </a:r>
          </a:p>
        </p:txBody>
      </p:sp>
      <p:sp>
        <p:nvSpPr>
          <p:cNvPr id="23" name="AutoShape 10"/>
          <p:cNvSpPr>
            <a:spLocks noChangeArrowheads="1"/>
          </p:cNvSpPr>
          <p:nvPr/>
        </p:nvSpPr>
        <p:spPr bwMode="auto">
          <a:xfrm>
            <a:off x="7263427" y="5110448"/>
            <a:ext cx="647700" cy="215900"/>
          </a:xfrm>
          <a:prstGeom prst="leftArrow">
            <a:avLst>
              <a:gd name="adj1" fmla="val 50000"/>
              <a:gd name="adj2" fmla="val 75000"/>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4" name="AutoShape 11"/>
          <p:cNvSpPr>
            <a:spLocks noChangeArrowheads="1"/>
          </p:cNvSpPr>
          <p:nvPr/>
        </p:nvSpPr>
        <p:spPr bwMode="auto">
          <a:xfrm>
            <a:off x="4661910" y="4677854"/>
            <a:ext cx="2466182" cy="1081088"/>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写出高斯定理</a:t>
            </a:r>
          </a:p>
          <a:p>
            <a:pPr algn="just"/>
            <a:r>
              <a:rPr lang="zh-CN" altLang="zh-CN" sz="2800" dirty="0">
                <a:solidFill>
                  <a:srgbClr val="0000FF"/>
                </a:solidFill>
                <a:latin typeface="+mn-lt"/>
                <a:ea typeface="微软雅黑" panose="020B0503020204020204" pitchFamily="34" charset="-122"/>
              </a:rPr>
              <a:t>的前半部分</a:t>
            </a:r>
          </a:p>
        </p:txBody>
      </p:sp>
      <p:sp>
        <p:nvSpPr>
          <p:cNvPr id="25" name="AutoShape 12"/>
          <p:cNvSpPr>
            <a:spLocks noChangeArrowheads="1"/>
          </p:cNvSpPr>
          <p:nvPr/>
        </p:nvSpPr>
        <p:spPr bwMode="auto">
          <a:xfrm>
            <a:off x="3878875" y="5042979"/>
            <a:ext cx="647700" cy="215900"/>
          </a:xfrm>
          <a:prstGeom prst="leftArrow">
            <a:avLst>
              <a:gd name="adj1" fmla="val 50000"/>
              <a:gd name="adj2" fmla="val 75000"/>
            </a:avLst>
          </a:prstGeom>
          <a:solidFill>
            <a:schemeClr val="accent1"/>
          </a:solidFill>
          <a:ln w="9525"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微软雅黑" panose="020B0503020204020204" pitchFamily="34" charset="-122"/>
            </a:endParaRPr>
          </a:p>
        </p:txBody>
      </p:sp>
      <p:sp>
        <p:nvSpPr>
          <p:cNvPr id="26" name="AutoShape 13"/>
          <p:cNvSpPr>
            <a:spLocks noChangeArrowheads="1"/>
          </p:cNvSpPr>
          <p:nvPr/>
        </p:nvSpPr>
        <p:spPr bwMode="auto">
          <a:xfrm>
            <a:off x="1151153" y="4462748"/>
            <a:ext cx="2592388" cy="1511300"/>
          </a:xfrm>
          <a:prstGeom prst="roundRect">
            <a:avLst>
              <a:gd name="adj" fmla="val 16667"/>
            </a:avLst>
          </a:prstGeom>
          <a:solidFill>
            <a:schemeClr val="accent4">
              <a:lumMod val="20000"/>
              <a:lumOff val="80000"/>
            </a:schemeClr>
          </a:solidFill>
          <a:ln w="9525" cmpd="sng">
            <a:solidFill>
              <a:schemeClr val="tx1"/>
            </a:solidFill>
            <a:round/>
            <a:headEnd/>
            <a:tailEnd/>
          </a:ln>
          <a:effectLst/>
          <a:extLst/>
        </p:spPr>
        <p:txBody>
          <a:bodyPr wrap="none" anchor="ctr"/>
          <a:lstStyle/>
          <a:p>
            <a:pPr algn="just"/>
            <a:r>
              <a:rPr lang="zh-CN" altLang="zh-CN" sz="2800" dirty="0">
                <a:solidFill>
                  <a:srgbClr val="0000FF"/>
                </a:solidFill>
                <a:latin typeface="+mn-lt"/>
                <a:ea typeface="微软雅黑" panose="020B0503020204020204" pitchFamily="34" charset="-122"/>
              </a:rPr>
              <a:t>写出高斯定理</a:t>
            </a:r>
          </a:p>
          <a:p>
            <a:pPr algn="just"/>
            <a:r>
              <a:rPr lang="zh-CN" altLang="zh-CN" sz="2800" dirty="0">
                <a:solidFill>
                  <a:srgbClr val="0000FF"/>
                </a:solidFill>
                <a:latin typeface="+mn-lt"/>
                <a:ea typeface="微软雅黑" panose="020B0503020204020204" pitchFamily="34" charset="-122"/>
              </a:rPr>
              <a:t>的后半部分</a:t>
            </a:r>
          </a:p>
          <a:p>
            <a:pPr algn="just"/>
            <a:r>
              <a:rPr lang="zh-CN" altLang="zh-CN" sz="2800" dirty="0">
                <a:solidFill>
                  <a:srgbClr val="0000FF"/>
                </a:solidFill>
                <a:latin typeface="+mn-lt"/>
                <a:ea typeface="微软雅黑" panose="020B0503020204020204" pitchFamily="34" charset="-122"/>
              </a:rPr>
              <a:t>求出电场强度</a:t>
            </a:r>
          </a:p>
        </p:txBody>
      </p:sp>
      <mc:AlternateContent xmlns:mc="http://schemas.openxmlformats.org/markup-compatibility/2006" xmlns:a14="http://schemas.microsoft.com/office/drawing/2010/main">
        <mc:Choice Requires="a14">
          <p:sp>
            <p:nvSpPr>
              <p:cNvPr id="14" name="矩形 13"/>
              <p:cNvSpPr/>
              <p:nvPr/>
            </p:nvSpPr>
            <p:spPr>
              <a:xfrm>
                <a:off x="2854803" y="651671"/>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854803" y="651671"/>
                <a:ext cx="4680897" cy="1170898"/>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67677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strVal val="#ppt_w*0.05"/>
                                          </p:val>
                                        </p:tav>
                                        <p:tav tm="100000">
                                          <p:val>
                                            <p:strVal val="#ppt_w"/>
                                          </p:val>
                                        </p:tav>
                                      </p:tavLst>
                                    </p:anim>
                                    <p:anim calcmode="lin" valueType="num">
                                      <p:cBhvr>
                                        <p:cTn id="18" dur="500" fill="hold"/>
                                        <p:tgtEl>
                                          <p:spTgt spid="17"/>
                                        </p:tgtEl>
                                        <p:attrNameLst>
                                          <p:attrName>ppt_h</p:attrName>
                                        </p:attrNameLst>
                                      </p:cBhvr>
                                      <p:tavLst>
                                        <p:tav tm="0">
                                          <p:val>
                                            <p:strVal val="#ppt_h"/>
                                          </p:val>
                                        </p:tav>
                                        <p:tav tm="100000">
                                          <p:val>
                                            <p:strVal val="#ppt_h"/>
                                          </p:val>
                                        </p:tav>
                                      </p:tavLst>
                                    </p:anim>
                                    <p:anim calcmode="lin" valueType="num">
                                      <p:cBhvr>
                                        <p:cTn id="19" dur="500" fill="hold"/>
                                        <p:tgtEl>
                                          <p:spTgt spid="17"/>
                                        </p:tgtEl>
                                        <p:attrNameLst>
                                          <p:attrName>ppt_x</p:attrName>
                                        </p:attrNameLst>
                                      </p:cBhvr>
                                      <p:tavLst>
                                        <p:tav tm="0">
                                          <p:val>
                                            <p:strVal val="#ppt_x-.2"/>
                                          </p:val>
                                        </p:tav>
                                        <p:tav tm="100000">
                                          <p:val>
                                            <p:strVal val="#ppt_x"/>
                                          </p:val>
                                        </p:tav>
                                      </p:tavLst>
                                    </p:anim>
                                    <p:anim calcmode="lin" valueType="num">
                                      <p:cBhvr>
                                        <p:cTn id="20" dur="500" fill="hold"/>
                                        <p:tgtEl>
                                          <p:spTgt spid="17"/>
                                        </p:tgtEl>
                                        <p:attrNameLst>
                                          <p:attrName>ppt_y</p:attrName>
                                        </p:attrNameLst>
                                      </p:cBhvr>
                                      <p:tavLst>
                                        <p:tav tm="0">
                                          <p:val>
                                            <p:strVal val="#ppt_y"/>
                                          </p:val>
                                        </p:tav>
                                        <p:tav tm="100000">
                                          <p:val>
                                            <p:strVal val="#ppt_y"/>
                                          </p:val>
                                        </p:tav>
                                      </p:tavLst>
                                    </p:anim>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 calcmode="lin" valueType="num">
                                      <p:cBhvr>
                                        <p:cTn id="26" dur="500" fill="hold"/>
                                        <p:tgtEl>
                                          <p:spTgt spid="18"/>
                                        </p:tgtEl>
                                        <p:attrNameLst>
                                          <p:attrName>ppt_w</p:attrName>
                                        </p:attrNameLst>
                                      </p:cBhvr>
                                      <p:tavLst>
                                        <p:tav tm="0">
                                          <p:val>
                                            <p:strVal val="#ppt_w*0.05"/>
                                          </p:val>
                                        </p:tav>
                                        <p:tav tm="100000">
                                          <p:val>
                                            <p:strVal val="#ppt_w"/>
                                          </p:val>
                                        </p:tav>
                                      </p:tavLst>
                                    </p:anim>
                                    <p:anim calcmode="lin" valueType="num">
                                      <p:cBhvr>
                                        <p:cTn id="27" dur="500" fill="hold"/>
                                        <p:tgtEl>
                                          <p:spTgt spid="18"/>
                                        </p:tgtEl>
                                        <p:attrNameLst>
                                          <p:attrName>ppt_h</p:attrName>
                                        </p:attrNameLst>
                                      </p:cBhvr>
                                      <p:tavLst>
                                        <p:tav tm="0">
                                          <p:val>
                                            <p:strVal val="#ppt_h"/>
                                          </p:val>
                                        </p:tav>
                                        <p:tav tm="100000">
                                          <p:val>
                                            <p:strVal val="#ppt_h"/>
                                          </p:val>
                                        </p:tav>
                                      </p:tavLst>
                                    </p:anim>
                                    <p:anim calcmode="lin" valueType="num">
                                      <p:cBhvr>
                                        <p:cTn id="28" dur="500" fill="hold"/>
                                        <p:tgtEl>
                                          <p:spTgt spid="18"/>
                                        </p:tgtEl>
                                        <p:attrNameLst>
                                          <p:attrName>ppt_x</p:attrName>
                                        </p:attrNameLst>
                                      </p:cBhvr>
                                      <p:tavLst>
                                        <p:tav tm="0">
                                          <p:val>
                                            <p:strVal val="#ppt_x-.2"/>
                                          </p:val>
                                        </p:tav>
                                        <p:tav tm="100000">
                                          <p:val>
                                            <p:strVal val="#ppt_x"/>
                                          </p:val>
                                        </p:tav>
                                      </p:tavLst>
                                    </p:anim>
                                    <p:anim calcmode="lin" valueType="num">
                                      <p:cBhvr>
                                        <p:cTn id="29" dur="500" fill="hold"/>
                                        <p:tgtEl>
                                          <p:spTgt spid="18"/>
                                        </p:tgtEl>
                                        <p:attrNameLst>
                                          <p:attrName>ppt_y</p:attrName>
                                        </p:attrNameLst>
                                      </p:cBhvr>
                                      <p:tavLst>
                                        <p:tav tm="0">
                                          <p:val>
                                            <p:strVal val="#ppt_y"/>
                                          </p:val>
                                        </p:tav>
                                        <p:tav tm="100000">
                                          <p:val>
                                            <p:strVal val="#ppt_y"/>
                                          </p:val>
                                        </p:tav>
                                      </p:tavLst>
                                    </p:anim>
                                    <p:animEffect transition="in" filter="fade">
                                      <p:cBhvr>
                                        <p:cTn id="30" dur="5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54" presetClass="entr" presetSubtype="0" accel="10000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p:cTn id="35" dur="500" fill="hold"/>
                                        <p:tgtEl>
                                          <p:spTgt spid="19"/>
                                        </p:tgtEl>
                                        <p:attrNameLst>
                                          <p:attrName>ppt_w</p:attrName>
                                        </p:attrNameLst>
                                      </p:cBhvr>
                                      <p:tavLst>
                                        <p:tav tm="0">
                                          <p:val>
                                            <p:strVal val="#ppt_w*0.05"/>
                                          </p:val>
                                        </p:tav>
                                        <p:tav tm="100000">
                                          <p:val>
                                            <p:strVal val="#ppt_w"/>
                                          </p:val>
                                        </p:tav>
                                      </p:tavLst>
                                    </p:anim>
                                    <p:anim calcmode="lin" valueType="num">
                                      <p:cBhvr>
                                        <p:cTn id="36" dur="500" fill="hold"/>
                                        <p:tgtEl>
                                          <p:spTgt spid="19"/>
                                        </p:tgtEl>
                                        <p:attrNameLst>
                                          <p:attrName>ppt_h</p:attrName>
                                        </p:attrNameLst>
                                      </p:cBhvr>
                                      <p:tavLst>
                                        <p:tav tm="0">
                                          <p:val>
                                            <p:strVal val="#ppt_h"/>
                                          </p:val>
                                        </p:tav>
                                        <p:tav tm="100000">
                                          <p:val>
                                            <p:strVal val="#ppt_h"/>
                                          </p:val>
                                        </p:tav>
                                      </p:tavLst>
                                    </p:anim>
                                    <p:anim calcmode="lin" valueType="num">
                                      <p:cBhvr>
                                        <p:cTn id="37" dur="500" fill="hold"/>
                                        <p:tgtEl>
                                          <p:spTgt spid="19"/>
                                        </p:tgtEl>
                                        <p:attrNameLst>
                                          <p:attrName>ppt_x</p:attrName>
                                        </p:attrNameLst>
                                      </p:cBhvr>
                                      <p:tavLst>
                                        <p:tav tm="0">
                                          <p:val>
                                            <p:strVal val="#ppt_x-.2"/>
                                          </p:val>
                                        </p:tav>
                                        <p:tav tm="100000">
                                          <p:val>
                                            <p:strVal val="#ppt_x"/>
                                          </p:val>
                                        </p:tav>
                                      </p:tavLst>
                                    </p:anim>
                                    <p:anim calcmode="lin" valueType="num">
                                      <p:cBhvr>
                                        <p:cTn id="38" dur="500" fill="hold"/>
                                        <p:tgtEl>
                                          <p:spTgt spid="19"/>
                                        </p:tgtEl>
                                        <p:attrNameLst>
                                          <p:attrName>ppt_y</p:attrName>
                                        </p:attrNameLst>
                                      </p:cBhvr>
                                      <p:tavLst>
                                        <p:tav tm="0">
                                          <p:val>
                                            <p:strVal val="#ppt_y"/>
                                          </p:val>
                                        </p:tav>
                                        <p:tav tm="100000">
                                          <p:val>
                                            <p:strVal val="#ppt_y"/>
                                          </p:val>
                                        </p:tav>
                                      </p:tavLst>
                                    </p:anim>
                                    <p:animEffect transition="in" filter="fade">
                                      <p:cBhvr>
                                        <p:cTn id="39" dur="500"/>
                                        <p:tgtEl>
                                          <p:spTgt spid="19"/>
                                        </p:tgtEl>
                                      </p:cBhvr>
                                    </p:animEffect>
                                  </p:childTnLst>
                                </p:cTn>
                              </p:par>
                              <p:par>
                                <p:cTn id="40" presetID="54" presetClass="entr" presetSubtype="0" accel="100000" fill="hold" grpId="0" nodeType="withEffect">
                                  <p:stCondLst>
                                    <p:cond delay="0"/>
                                  </p:stCondLst>
                                  <p:childTnLst>
                                    <p:set>
                                      <p:cBhvr>
                                        <p:cTn id="41" dur="1" fill="hold">
                                          <p:stCondLst>
                                            <p:cond delay="0"/>
                                          </p:stCondLst>
                                        </p:cTn>
                                        <p:tgtEl>
                                          <p:spTgt spid="20"/>
                                        </p:tgtEl>
                                        <p:attrNameLst>
                                          <p:attrName>style.visibility</p:attrName>
                                        </p:attrNameLst>
                                      </p:cBhvr>
                                      <p:to>
                                        <p:strVal val="visible"/>
                                      </p:to>
                                    </p:set>
                                    <p:anim calcmode="lin" valueType="num">
                                      <p:cBhvr>
                                        <p:cTn id="42" dur="500" fill="hold"/>
                                        <p:tgtEl>
                                          <p:spTgt spid="20"/>
                                        </p:tgtEl>
                                        <p:attrNameLst>
                                          <p:attrName>ppt_w</p:attrName>
                                        </p:attrNameLst>
                                      </p:cBhvr>
                                      <p:tavLst>
                                        <p:tav tm="0">
                                          <p:val>
                                            <p:strVal val="#ppt_w*0.05"/>
                                          </p:val>
                                        </p:tav>
                                        <p:tav tm="100000">
                                          <p:val>
                                            <p:strVal val="#ppt_w"/>
                                          </p:val>
                                        </p:tav>
                                      </p:tavLst>
                                    </p:anim>
                                    <p:anim calcmode="lin" valueType="num">
                                      <p:cBhvr>
                                        <p:cTn id="43" dur="500" fill="hold"/>
                                        <p:tgtEl>
                                          <p:spTgt spid="20"/>
                                        </p:tgtEl>
                                        <p:attrNameLst>
                                          <p:attrName>ppt_h</p:attrName>
                                        </p:attrNameLst>
                                      </p:cBhvr>
                                      <p:tavLst>
                                        <p:tav tm="0">
                                          <p:val>
                                            <p:strVal val="#ppt_h"/>
                                          </p:val>
                                        </p:tav>
                                        <p:tav tm="100000">
                                          <p:val>
                                            <p:strVal val="#ppt_h"/>
                                          </p:val>
                                        </p:tav>
                                      </p:tavLst>
                                    </p:anim>
                                    <p:anim calcmode="lin" valueType="num">
                                      <p:cBhvr>
                                        <p:cTn id="44" dur="500" fill="hold"/>
                                        <p:tgtEl>
                                          <p:spTgt spid="20"/>
                                        </p:tgtEl>
                                        <p:attrNameLst>
                                          <p:attrName>ppt_x</p:attrName>
                                        </p:attrNameLst>
                                      </p:cBhvr>
                                      <p:tavLst>
                                        <p:tav tm="0">
                                          <p:val>
                                            <p:strVal val="#ppt_x-.2"/>
                                          </p:val>
                                        </p:tav>
                                        <p:tav tm="100000">
                                          <p:val>
                                            <p:strVal val="#ppt_x"/>
                                          </p:val>
                                        </p:tav>
                                      </p:tavLst>
                                    </p:anim>
                                    <p:anim calcmode="lin" valueType="num">
                                      <p:cBhvr>
                                        <p:cTn id="45" dur="500" fill="hold"/>
                                        <p:tgtEl>
                                          <p:spTgt spid="20"/>
                                        </p:tgtEl>
                                        <p:attrNameLst>
                                          <p:attrName>ppt_y</p:attrName>
                                        </p:attrNameLst>
                                      </p:cBhvr>
                                      <p:tavLst>
                                        <p:tav tm="0">
                                          <p:val>
                                            <p:strVal val="#ppt_y"/>
                                          </p:val>
                                        </p:tav>
                                        <p:tav tm="100000">
                                          <p:val>
                                            <p:strVal val="#ppt_y"/>
                                          </p:val>
                                        </p:tav>
                                      </p:tavLst>
                                    </p:anim>
                                    <p:animEffect transition="in" filter="fade">
                                      <p:cBhvr>
                                        <p:cTn id="46" dur="500"/>
                                        <p:tgtEl>
                                          <p:spTgt spid="20"/>
                                        </p:tgtEl>
                                      </p:cBhvr>
                                    </p:animEffect>
                                  </p:childTnLst>
                                </p:cTn>
                              </p:par>
                            </p:childTnLst>
                          </p:cTn>
                        </p:par>
                      </p:childTnLst>
                    </p:cTn>
                  </p:par>
                  <p:par>
                    <p:cTn id="47" fill="hold">
                      <p:stCondLst>
                        <p:cond delay="indefinite"/>
                      </p:stCondLst>
                      <p:childTnLst>
                        <p:par>
                          <p:cTn id="48" fill="hold">
                            <p:stCondLst>
                              <p:cond delay="0"/>
                            </p:stCondLst>
                            <p:childTnLst>
                              <p:par>
                                <p:cTn id="49" presetID="54" presetClass="entr" presetSubtype="0" accel="100000" fill="hold"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p:cTn id="51" dur="500" fill="hold"/>
                                        <p:tgtEl>
                                          <p:spTgt spid="21"/>
                                        </p:tgtEl>
                                        <p:attrNameLst>
                                          <p:attrName>ppt_w</p:attrName>
                                        </p:attrNameLst>
                                      </p:cBhvr>
                                      <p:tavLst>
                                        <p:tav tm="0">
                                          <p:val>
                                            <p:strVal val="#ppt_w*0.05"/>
                                          </p:val>
                                        </p:tav>
                                        <p:tav tm="100000">
                                          <p:val>
                                            <p:strVal val="#ppt_w"/>
                                          </p:val>
                                        </p:tav>
                                      </p:tavLst>
                                    </p:anim>
                                    <p:anim calcmode="lin" valueType="num">
                                      <p:cBhvr>
                                        <p:cTn id="52" dur="500" fill="hold"/>
                                        <p:tgtEl>
                                          <p:spTgt spid="21"/>
                                        </p:tgtEl>
                                        <p:attrNameLst>
                                          <p:attrName>ppt_h</p:attrName>
                                        </p:attrNameLst>
                                      </p:cBhvr>
                                      <p:tavLst>
                                        <p:tav tm="0">
                                          <p:val>
                                            <p:strVal val="#ppt_h"/>
                                          </p:val>
                                        </p:tav>
                                        <p:tav tm="100000">
                                          <p:val>
                                            <p:strVal val="#ppt_h"/>
                                          </p:val>
                                        </p:tav>
                                      </p:tavLst>
                                    </p:anim>
                                    <p:anim calcmode="lin" valueType="num">
                                      <p:cBhvr>
                                        <p:cTn id="53" dur="500" fill="hold"/>
                                        <p:tgtEl>
                                          <p:spTgt spid="21"/>
                                        </p:tgtEl>
                                        <p:attrNameLst>
                                          <p:attrName>ppt_x</p:attrName>
                                        </p:attrNameLst>
                                      </p:cBhvr>
                                      <p:tavLst>
                                        <p:tav tm="0">
                                          <p:val>
                                            <p:strVal val="#ppt_x-.2"/>
                                          </p:val>
                                        </p:tav>
                                        <p:tav tm="100000">
                                          <p:val>
                                            <p:strVal val="#ppt_x"/>
                                          </p:val>
                                        </p:tav>
                                      </p:tavLst>
                                    </p:anim>
                                    <p:anim calcmode="lin" valueType="num">
                                      <p:cBhvr>
                                        <p:cTn id="54" dur="500" fill="hold"/>
                                        <p:tgtEl>
                                          <p:spTgt spid="21"/>
                                        </p:tgtEl>
                                        <p:attrNameLst>
                                          <p:attrName>ppt_y</p:attrName>
                                        </p:attrNameLst>
                                      </p:cBhvr>
                                      <p:tavLst>
                                        <p:tav tm="0">
                                          <p:val>
                                            <p:strVal val="#ppt_y"/>
                                          </p:val>
                                        </p:tav>
                                        <p:tav tm="100000">
                                          <p:val>
                                            <p:strVal val="#ppt_y"/>
                                          </p:val>
                                        </p:tav>
                                      </p:tavLst>
                                    </p:anim>
                                    <p:animEffect transition="in" filter="fade">
                                      <p:cBhvr>
                                        <p:cTn id="55" dur="500"/>
                                        <p:tgtEl>
                                          <p:spTgt spid="21"/>
                                        </p:tgtEl>
                                      </p:cBhvr>
                                    </p:animEffect>
                                  </p:childTnLst>
                                </p:cTn>
                              </p:par>
                              <p:par>
                                <p:cTn id="56" presetID="54" presetClass="entr" presetSubtype="0" accel="100000" fill="hold" grpId="0" nodeType="with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p:cTn id="58" dur="500" fill="hold"/>
                                        <p:tgtEl>
                                          <p:spTgt spid="22"/>
                                        </p:tgtEl>
                                        <p:attrNameLst>
                                          <p:attrName>ppt_w</p:attrName>
                                        </p:attrNameLst>
                                      </p:cBhvr>
                                      <p:tavLst>
                                        <p:tav tm="0">
                                          <p:val>
                                            <p:strVal val="#ppt_w*0.05"/>
                                          </p:val>
                                        </p:tav>
                                        <p:tav tm="100000">
                                          <p:val>
                                            <p:strVal val="#ppt_w"/>
                                          </p:val>
                                        </p:tav>
                                      </p:tavLst>
                                    </p:anim>
                                    <p:anim calcmode="lin" valueType="num">
                                      <p:cBhvr>
                                        <p:cTn id="59" dur="500" fill="hold"/>
                                        <p:tgtEl>
                                          <p:spTgt spid="22"/>
                                        </p:tgtEl>
                                        <p:attrNameLst>
                                          <p:attrName>ppt_h</p:attrName>
                                        </p:attrNameLst>
                                      </p:cBhvr>
                                      <p:tavLst>
                                        <p:tav tm="0">
                                          <p:val>
                                            <p:strVal val="#ppt_h"/>
                                          </p:val>
                                        </p:tav>
                                        <p:tav tm="100000">
                                          <p:val>
                                            <p:strVal val="#ppt_h"/>
                                          </p:val>
                                        </p:tav>
                                      </p:tavLst>
                                    </p:anim>
                                    <p:anim calcmode="lin" valueType="num">
                                      <p:cBhvr>
                                        <p:cTn id="60" dur="500" fill="hold"/>
                                        <p:tgtEl>
                                          <p:spTgt spid="22"/>
                                        </p:tgtEl>
                                        <p:attrNameLst>
                                          <p:attrName>ppt_x</p:attrName>
                                        </p:attrNameLst>
                                      </p:cBhvr>
                                      <p:tavLst>
                                        <p:tav tm="0">
                                          <p:val>
                                            <p:strVal val="#ppt_x-.2"/>
                                          </p:val>
                                        </p:tav>
                                        <p:tav tm="100000">
                                          <p:val>
                                            <p:strVal val="#ppt_x"/>
                                          </p:val>
                                        </p:tav>
                                      </p:tavLst>
                                    </p:anim>
                                    <p:anim calcmode="lin" valueType="num">
                                      <p:cBhvr>
                                        <p:cTn id="61" dur="500" fill="hold"/>
                                        <p:tgtEl>
                                          <p:spTgt spid="22"/>
                                        </p:tgtEl>
                                        <p:attrNameLst>
                                          <p:attrName>ppt_y</p:attrName>
                                        </p:attrNameLst>
                                      </p:cBhvr>
                                      <p:tavLst>
                                        <p:tav tm="0">
                                          <p:val>
                                            <p:strVal val="#ppt_y"/>
                                          </p:val>
                                        </p:tav>
                                        <p:tav tm="100000">
                                          <p:val>
                                            <p:strVal val="#ppt_y"/>
                                          </p:val>
                                        </p:tav>
                                      </p:tavLst>
                                    </p:anim>
                                    <p:animEffect transition="in" filter="fade">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54" presetClass="entr" presetSubtype="0" accel="100000" fill="hold" nodeType="click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strVal val="#ppt_w*0.05"/>
                                          </p:val>
                                        </p:tav>
                                        <p:tav tm="100000">
                                          <p:val>
                                            <p:strVal val="#ppt_w"/>
                                          </p:val>
                                        </p:tav>
                                      </p:tavLst>
                                    </p:anim>
                                    <p:anim calcmode="lin" valueType="num">
                                      <p:cBhvr>
                                        <p:cTn id="68" dur="500" fill="hold"/>
                                        <p:tgtEl>
                                          <p:spTgt spid="23"/>
                                        </p:tgtEl>
                                        <p:attrNameLst>
                                          <p:attrName>ppt_h</p:attrName>
                                        </p:attrNameLst>
                                      </p:cBhvr>
                                      <p:tavLst>
                                        <p:tav tm="0">
                                          <p:val>
                                            <p:strVal val="#ppt_h"/>
                                          </p:val>
                                        </p:tav>
                                        <p:tav tm="100000">
                                          <p:val>
                                            <p:strVal val="#ppt_h"/>
                                          </p:val>
                                        </p:tav>
                                      </p:tavLst>
                                    </p:anim>
                                    <p:anim calcmode="lin" valueType="num">
                                      <p:cBhvr>
                                        <p:cTn id="69" dur="500" fill="hold"/>
                                        <p:tgtEl>
                                          <p:spTgt spid="23"/>
                                        </p:tgtEl>
                                        <p:attrNameLst>
                                          <p:attrName>ppt_x</p:attrName>
                                        </p:attrNameLst>
                                      </p:cBhvr>
                                      <p:tavLst>
                                        <p:tav tm="0">
                                          <p:val>
                                            <p:strVal val="#ppt_x-.2"/>
                                          </p:val>
                                        </p:tav>
                                        <p:tav tm="100000">
                                          <p:val>
                                            <p:strVal val="#ppt_x"/>
                                          </p:val>
                                        </p:tav>
                                      </p:tavLst>
                                    </p:anim>
                                    <p:anim calcmode="lin" valueType="num">
                                      <p:cBhvr>
                                        <p:cTn id="70" dur="500" fill="hold"/>
                                        <p:tgtEl>
                                          <p:spTgt spid="23"/>
                                        </p:tgtEl>
                                        <p:attrNameLst>
                                          <p:attrName>ppt_y</p:attrName>
                                        </p:attrNameLst>
                                      </p:cBhvr>
                                      <p:tavLst>
                                        <p:tav tm="0">
                                          <p:val>
                                            <p:strVal val="#ppt_y"/>
                                          </p:val>
                                        </p:tav>
                                        <p:tav tm="100000">
                                          <p:val>
                                            <p:strVal val="#ppt_y"/>
                                          </p:val>
                                        </p:tav>
                                      </p:tavLst>
                                    </p:anim>
                                    <p:animEffect transition="in" filter="fade">
                                      <p:cBhvr>
                                        <p:cTn id="71" dur="500"/>
                                        <p:tgtEl>
                                          <p:spTgt spid="23"/>
                                        </p:tgtEl>
                                      </p:cBhvr>
                                    </p:animEffect>
                                  </p:childTnLst>
                                </p:cTn>
                              </p:par>
                              <p:par>
                                <p:cTn id="72" presetID="54" presetClass="entr" presetSubtype="0" accel="10000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 calcmode="lin" valueType="num">
                                      <p:cBhvr>
                                        <p:cTn id="74" dur="500" fill="hold"/>
                                        <p:tgtEl>
                                          <p:spTgt spid="24"/>
                                        </p:tgtEl>
                                        <p:attrNameLst>
                                          <p:attrName>ppt_w</p:attrName>
                                        </p:attrNameLst>
                                      </p:cBhvr>
                                      <p:tavLst>
                                        <p:tav tm="0">
                                          <p:val>
                                            <p:strVal val="#ppt_w*0.05"/>
                                          </p:val>
                                        </p:tav>
                                        <p:tav tm="100000">
                                          <p:val>
                                            <p:strVal val="#ppt_w"/>
                                          </p:val>
                                        </p:tav>
                                      </p:tavLst>
                                    </p:anim>
                                    <p:anim calcmode="lin" valueType="num">
                                      <p:cBhvr>
                                        <p:cTn id="75" dur="500" fill="hold"/>
                                        <p:tgtEl>
                                          <p:spTgt spid="24"/>
                                        </p:tgtEl>
                                        <p:attrNameLst>
                                          <p:attrName>ppt_h</p:attrName>
                                        </p:attrNameLst>
                                      </p:cBhvr>
                                      <p:tavLst>
                                        <p:tav tm="0">
                                          <p:val>
                                            <p:strVal val="#ppt_h"/>
                                          </p:val>
                                        </p:tav>
                                        <p:tav tm="100000">
                                          <p:val>
                                            <p:strVal val="#ppt_h"/>
                                          </p:val>
                                        </p:tav>
                                      </p:tavLst>
                                    </p:anim>
                                    <p:anim calcmode="lin" valueType="num">
                                      <p:cBhvr>
                                        <p:cTn id="76" dur="500" fill="hold"/>
                                        <p:tgtEl>
                                          <p:spTgt spid="24"/>
                                        </p:tgtEl>
                                        <p:attrNameLst>
                                          <p:attrName>ppt_x</p:attrName>
                                        </p:attrNameLst>
                                      </p:cBhvr>
                                      <p:tavLst>
                                        <p:tav tm="0">
                                          <p:val>
                                            <p:strVal val="#ppt_x-.2"/>
                                          </p:val>
                                        </p:tav>
                                        <p:tav tm="100000">
                                          <p:val>
                                            <p:strVal val="#ppt_x"/>
                                          </p:val>
                                        </p:tav>
                                      </p:tavLst>
                                    </p:anim>
                                    <p:anim calcmode="lin" valueType="num">
                                      <p:cBhvr>
                                        <p:cTn id="77" dur="500" fill="hold"/>
                                        <p:tgtEl>
                                          <p:spTgt spid="24"/>
                                        </p:tgtEl>
                                        <p:attrNameLst>
                                          <p:attrName>ppt_y</p:attrName>
                                        </p:attrNameLst>
                                      </p:cBhvr>
                                      <p:tavLst>
                                        <p:tav tm="0">
                                          <p:val>
                                            <p:strVal val="#ppt_y"/>
                                          </p:val>
                                        </p:tav>
                                        <p:tav tm="100000">
                                          <p:val>
                                            <p:strVal val="#ppt_y"/>
                                          </p:val>
                                        </p:tav>
                                      </p:tavLst>
                                    </p:anim>
                                    <p:animEffect transition="in" filter="fade">
                                      <p:cBhvr>
                                        <p:cTn id="78" dur="500"/>
                                        <p:tgtEl>
                                          <p:spTgt spid="24"/>
                                        </p:tgtEl>
                                      </p:cBhvr>
                                    </p:animEffect>
                                  </p:childTnLst>
                                </p:cTn>
                              </p:par>
                            </p:childTnLst>
                          </p:cTn>
                        </p:par>
                      </p:childTnLst>
                    </p:cTn>
                  </p:par>
                  <p:par>
                    <p:cTn id="79" fill="hold">
                      <p:stCondLst>
                        <p:cond delay="indefinite"/>
                      </p:stCondLst>
                      <p:childTnLst>
                        <p:par>
                          <p:cTn id="80" fill="hold">
                            <p:stCondLst>
                              <p:cond delay="0"/>
                            </p:stCondLst>
                            <p:childTnLst>
                              <p:par>
                                <p:cTn id="81" presetID="54" presetClass="entr" presetSubtype="0" accel="100000" fill="hold" nodeType="clickEffect">
                                  <p:stCondLst>
                                    <p:cond delay="0"/>
                                  </p:stCondLst>
                                  <p:childTnLst>
                                    <p:set>
                                      <p:cBhvr>
                                        <p:cTn id="82" dur="1" fill="hold">
                                          <p:stCondLst>
                                            <p:cond delay="0"/>
                                          </p:stCondLst>
                                        </p:cTn>
                                        <p:tgtEl>
                                          <p:spTgt spid="25"/>
                                        </p:tgtEl>
                                        <p:attrNameLst>
                                          <p:attrName>style.visibility</p:attrName>
                                        </p:attrNameLst>
                                      </p:cBhvr>
                                      <p:to>
                                        <p:strVal val="visible"/>
                                      </p:to>
                                    </p:set>
                                    <p:anim calcmode="lin" valueType="num">
                                      <p:cBhvr>
                                        <p:cTn id="83" dur="500" fill="hold"/>
                                        <p:tgtEl>
                                          <p:spTgt spid="25"/>
                                        </p:tgtEl>
                                        <p:attrNameLst>
                                          <p:attrName>ppt_w</p:attrName>
                                        </p:attrNameLst>
                                      </p:cBhvr>
                                      <p:tavLst>
                                        <p:tav tm="0">
                                          <p:val>
                                            <p:strVal val="#ppt_w*0.05"/>
                                          </p:val>
                                        </p:tav>
                                        <p:tav tm="100000">
                                          <p:val>
                                            <p:strVal val="#ppt_w"/>
                                          </p:val>
                                        </p:tav>
                                      </p:tavLst>
                                    </p:anim>
                                    <p:anim calcmode="lin" valueType="num">
                                      <p:cBhvr>
                                        <p:cTn id="84" dur="500" fill="hold"/>
                                        <p:tgtEl>
                                          <p:spTgt spid="25"/>
                                        </p:tgtEl>
                                        <p:attrNameLst>
                                          <p:attrName>ppt_h</p:attrName>
                                        </p:attrNameLst>
                                      </p:cBhvr>
                                      <p:tavLst>
                                        <p:tav tm="0">
                                          <p:val>
                                            <p:strVal val="#ppt_h"/>
                                          </p:val>
                                        </p:tav>
                                        <p:tav tm="100000">
                                          <p:val>
                                            <p:strVal val="#ppt_h"/>
                                          </p:val>
                                        </p:tav>
                                      </p:tavLst>
                                    </p:anim>
                                    <p:anim calcmode="lin" valueType="num">
                                      <p:cBhvr>
                                        <p:cTn id="85" dur="500" fill="hold"/>
                                        <p:tgtEl>
                                          <p:spTgt spid="25"/>
                                        </p:tgtEl>
                                        <p:attrNameLst>
                                          <p:attrName>ppt_x</p:attrName>
                                        </p:attrNameLst>
                                      </p:cBhvr>
                                      <p:tavLst>
                                        <p:tav tm="0">
                                          <p:val>
                                            <p:strVal val="#ppt_x-.2"/>
                                          </p:val>
                                        </p:tav>
                                        <p:tav tm="100000">
                                          <p:val>
                                            <p:strVal val="#ppt_x"/>
                                          </p:val>
                                        </p:tav>
                                      </p:tavLst>
                                    </p:anim>
                                    <p:anim calcmode="lin" valueType="num">
                                      <p:cBhvr>
                                        <p:cTn id="86" dur="500" fill="hold"/>
                                        <p:tgtEl>
                                          <p:spTgt spid="25"/>
                                        </p:tgtEl>
                                        <p:attrNameLst>
                                          <p:attrName>ppt_y</p:attrName>
                                        </p:attrNameLst>
                                      </p:cBhvr>
                                      <p:tavLst>
                                        <p:tav tm="0">
                                          <p:val>
                                            <p:strVal val="#ppt_y"/>
                                          </p:val>
                                        </p:tav>
                                        <p:tav tm="100000">
                                          <p:val>
                                            <p:strVal val="#ppt_y"/>
                                          </p:val>
                                        </p:tav>
                                      </p:tavLst>
                                    </p:anim>
                                    <p:animEffect transition="in" filter="fade">
                                      <p:cBhvr>
                                        <p:cTn id="87" dur="500"/>
                                        <p:tgtEl>
                                          <p:spTgt spid="25"/>
                                        </p:tgtEl>
                                      </p:cBhvr>
                                    </p:animEffect>
                                  </p:childTnLst>
                                </p:cTn>
                              </p:par>
                              <p:par>
                                <p:cTn id="88" presetID="54" presetClass="entr" presetSubtype="0" accel="10000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 calcmode="lin" valueType="num">
                                      <p:cBhvr>
                                        <p:cTn id="90" dur="500" fill="hold"/>
                                        <p:tgtEl>
                                          <p:spTgt spid="26"/>
                                        </p:tgtEl>
                                        <p:attrNameLst>
                                          <p:attrName>ppt_w</p:attrName>
                                        </p:attrNameLst>
                                      </p:cBhvr>
                                      <p:tavLst>
                                        <p:tav tm="0">
                                          <p:val>
                                            <p:strVal val="#ppt_w*0.05"/>
                                          </p:val>
                                        </p:tav>
                                        <p:tav tm="100000">
                                          <p:val>
                                            <p:strVal val="#ppt_w"/>
                                          </p:val>
                                        </p:tav>
                                      </p:tavLst>
                                    </p:anim>
                                    <p:anim calcmode="lin" valueType="num">
                                      <p:cBhvr>
                                        <p:cTn id="91" dur="500" fill="hold"/>
                                        <p:tgtEl>
                                          <p:spTgt spid="26"/>
                                        </p:tgtEl>
                                        <p:attrNameLst>
                                          <p:attrName>ppt_h</p:attrName>
                                        </p:attrNameLst>
                                      </p:cBhvr>
                                      <p:tavLst>
                                        <p:tav tm="0">
                                          <p:val>
                                            <p:strVal val="#ppt_h"/>
                                          </p:val>
                                        </p:tav>
                                        <p:tav tm="100000">
                                          <p:val>
                                            <p:strVal val="#ppt_h"/>
                                          </p:val>
                                        </p:tav>
                                      </p:tavLst>
                                    </p:anim>
                                    <p:anim calcmode="lin" valueType="num">
                                      <p:cBhvr>
                                        <p:cTn id="92" dur="500" fill="hold"/>
                                        <p:tgtEl>
                                          <p:spTgt spid="26"/>
                                        </p:tgtEl>
                                        <p:attrNameLst>
                                          <p:attrName>ppt_x</p:attrName>
                                        </p:attrNameLst>
                                      </p:cBhvr>
                                      <p:tavLst>
                                        <p:tav tm="0">
                                          <p:val>
                                            <p:strVal val="#ppt_x-.2"/>
                                          </p:val>
                                        </p:tav>
                                        <p:tav tm="100000">
                                          <p:val>
                                            <p:strVal val="#ppt_x"/>
                                          </p:val>
                                        </p:tav>
                                      </p:tavLst>
                                    </p:anim>
                                    <p:anim calcmode="lin" valueType="num">
                                      <p:cBhvr>
                                        <p:cTn id="93" dur="500" fill="hold"/>
                                        <p:tgtEl>
                                          <p:spTgt spid="26"/>
                                        </p:tgtEl>
                                        <p:attrNameLst>
                                          <p:attrName>ppt_y</p:attrName>
                                        </p:attrNameLst>
                                      </p:cBhvr>
                                      <p:tavLst>
                                        <p:tav tm="0">
                                          <p:val>
                                            <p:strVal val="#ppt_y"/>
                                          </p:val>
                                        </p:tav>
                                        <p:tav tm="100000">
                                          <p:val>
                                            <p:strVal val="#ppt_y"/>
                                          </p:val>
                                        </p:tav>
                                      </p:tavLst>
                                    </p:anim>
                                    <p:animEffect transition="in" filter="fade">
                                      <p:cBhvr>
                                        <p:cTn id="9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7" grpId="0" autoUpdateAnimBg="0"/>
      <p:bldP spid="18" grpId="0" animBg="1" autoUpdateAnimBg="0"/>
      <p:bldP spid="20" grpId="0" animBg="1" autoUpdateAnimBg="0"/>
      <p:bldP spid="22" grpId="0" animBg="1" autoUpdateAnimBg="0"/>
      <p:bldP spid="24" grpId="0" animBg="1" autoUpdateAnimBg="0"/>
      <p:bldP spid="26" grpId="0" animBg="1" autoUpdateAnimBg="0"/>
      <p:bldP spid="1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9093" name="Text Box 5"/>
              <p:cNvSpPr txBox="1">
                <a:spLocks noChangeArrowheads="1"/>
              </p:cNvSpPr>
              <p:nvPr/>
            </p:nvSpPr>
            <p:spPr bwMode="auto">
              <a:xfrm>
                <a:off x="599905" y="315784"/>
                <a:ext cx="9569706"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例</a:t>
                </a:r>
                <a:r>
                  <a:rPr kumimoji="0" lang="en-US" altLang="zh-CN" sz="2800" dirty="0">
                    <a:solidFill>
                      <a:srgbClr val="0000FF"/>
                    </a:solidFill>
                    <a:latin typeface="+mn-lt"/>
                    <a:ea typeface="微软雅黑" panose="020B0503020204020204" pitchFamily="34" charset="-122"/>
                  </a:rPr>
                  <a:t>3.4</a:t>
                </a:r>
                <a:r>
                  <a:rPr kumimoji="0" lang="zh-CN" altLang="en-US" sz="2800" dirty="0">
                    <a:solidFill>
                      <a:srgbClr val="0000FF"/>
                    </a:solidFill>
                    <a:latin typeface="+mn-lt"/>
                    <a:ea typeface="微软雅黑" panose="020B0503020204020204" pitchFamily="34" charset="-122"/>
                  </a:rPr>
                  <a:t>：均匀带电的球面内外的场强分布。设球面半径为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，所带总电量为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endParaRPr lang="zh-CN" altLang="en-US" sz="2800" dirty="0">
                  <a:solidFill>
                    <a:srgbClr val="0000FF"/>
                  </a:solidFill>
                  <a:latin typeface="+mn-lt"/>
                  <a:ea typeface="微软雅黑" panose="020B0503020204020204" pitchFamily="34" charset="-122"/>
                </a:endParaRPr>
              </a:p>
            </p:txBody>
          </p:sp>
        </mc:Choice>
        <mc:Fallback xmlns="">
          <p:sp>
            <p:nvSpPr>
              <p:cNvPr id="89093" name="Text Box 5"/>
              <p:cNvSpPr txBox="1">
                <a:spLocks noRot="1" noChangeAspect="1" noMove="1" noResize="1" noEditPoints="1" noAdjustHandles="1" noChangeArrowheads="1" noChangeShapeType="1" noTextEdit="1"/>
              </p:cNvSpPr>
              <p:nvPr/>
            </p:nvSpPr>
            <p:spPr bwMode="auto">
              <a:xfrm>
                <a:off x="599905" y="315784"/>
                <a:ext cx="9569706" cy="946150"/>
              </a:xfrm>
              <a:prstGeom prst="rect">
                <a:avLst/>
              </a:prstGeom>
              <a:blipFill>
                <a:blip r:embed="rId3"/>
                <a:stretch>
                  <a:fillRect l="-1274" t="-7097" r="-1338"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9094" name="Text Box 6"/>
          <p:cNvSpPr txBox="1">
            <a:spLocks noChangeArrowheads="1"/>
          </p:cNvSpPr>
          <p:nvPr/>
        </p:nvSpPr>
        <p:spPr bwMode="auto">
          <a:xfrm>
            <a:off x="599904" y="1280985"/>
            <a:ext cx="7327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解：场源的对称性决定着场强分布的对称性。</a:t>
            </a:r>
          </a:p>
        </p:txBody>
      </p:sp>
      <p:sp>
        <p:nvSpPr>
          <p:cNvPr id="89095" name="Text Box 7"/>
          <p:cNvSpPr txBox="1">
            <a:spLocks noChangeArrowheads="1"/>
          </p:cNvSpPr>
          <p:nvPr/>
        </p:nvSpPr>
        <p:spPr bwMode="auto">
          <a:xfrm>
            <a:off x="599904" y="1856901"/>
            <a:ext cx="702649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它具有与场源同心的球对称性。固选同心球面为高斯面。场强的方向沿着径向，且在球面上的场强处处相等。</a:t>
            </a:r>
          </a:p>
        </p:txBody>
      </p:sp>
      <mc:AlternateContent xmlns:mc="http://schemas.openxmlformats.org/markup-compatibility/2006" xmlns:a14="http://schemas.microsoft.com/office/drawing/2010/main">
        <mc:Choice Requires="a14">
          <p:sp>
            <p:nvSpPr>
              <p:cNvPr id="151590" name="Text Box 9"/>
              <p:cNvSpPr txBox="1">
                <a:spLocks noChangeArrowheads="1"/>
              </p:cNvSpPr>
              <p:nvPr/>
            </p:nvSpPr>
            <p:spPr bwMode="auto">
              <a:xfrm>
                <a:off x="585398" y="3357208"/>
                <a:ext cx="530587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None/>
                </a:pPr>
                <a:r>
                  <a:rPr kumimoji="0" lang="zh-CN" altLang="en-US" sz="2800" dirty="0">
                    <a:solidFill>
                      <a:srgbClr val="0000FF"/>
                    </a:solidFill>
                    <a:latin typeface="+mn-lt"/>
                    <a:ea typeface="微软雅黑" panose="020B0503020204020204" pitchFamily="34" charset="-122"/>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高斯面内电荷为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i="1">
                        <a:solidFill>
                          <a:srgbClr val="0000FF"/>
                        </a:solidFill>
                        <a:latin typeface="Cambria Math" panose="02040503050406030204" pitchFamily="18" charset="0"/>
                        <a:ea typeface="Cambria Math" panose="02040503050406030204" pitchFamily="18" charset="0"/>
                      </a:rPr>
                      <m:t> </m:t>
                    </m:r>
                  </m:oMath>
                </a14:m>
                <a:r>
                  <a:rPr kumimoji="0" lang="zh-CN" altLang="en-US" sz="2800" dirty="0">
                    <a:solidFill>
                      <a:srgbClr val="0000FF"/>
                    </a:solidFill>
                    <a:latin typeface="+mn-lt"/>
                    <a:ea typeface="微软雅黑" panose="020B0503020204020204" pitchFamily="34" charset="-122"/>
                  </a:rPr>
                  <a:t>，所以</a:t>
                </a:r>
                <a:endParaRPr lang="zh-CN" altLang="en-US" sz="2800" dirty="0">
                  <a:solidFill>
                    <a:srgbClr val="0000FF"/>
                  </a:solidFill>
                  <a:latin typeface="+mn-lt"/>
                  <a:ea typeface="微软雅黑" panose="020B0503020204020204" pitchFamily="34" charset="-122"/>
                </a:endParaRPr>
              </a:p>
            </p:txBody>
          </p:sp>
        </mc:Choice>
        <mc:Fallback xmlns="">
          <p:sp>
            <p:nvSpPr>
              <p:cNvPr id="151590" name="Text Box 9"/>
              <p:cNvSpPr txBox="1">
                <a:spLocks noRot="1" noChangeAspect="1" noMove="1" noResize="1" noEditPoints="1" noAdjustHandles="1" noChangeArrowheads="1" noChangeShapeType="1" noTextEdit="1"/>
              </p:cNvSpPr>
              <p:nvPr/>
            </p:nvSpPr>
            <p:spPr bwMode="auto">
              <a:xfrm>
                <a:off x="585398" y="3357208"/>
                <a:ext cx="5305876" cy="523220"/>
              </a:xfrm>
              <a:prstGeom prst="rect">
                <a:avLst/>
              </a:prstGeom>
              <a:blipFill>
                <a:blip r:embed="rId4"/>
                <a:stretch>
                  <a:fillRect l="-2299" t="-12791" r="-1034"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1588" name="Text Box 15"/>
              <p:cNvSpPr txBox="1">
                <a:spLocks noChangeArrowheads="1"/>
              </p:cNvSpPr>
              <p:nvPr/>
            </p:nvSpPr>
            <p:spPr bwMode="auto">
              <a:xfrm>
                <a:off x="599904" y="5928784"/>
                <a:ext cx="4621837"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当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高斯面内电荷为 </a:t>
                </a:r>
                <a:r>
                  <a:rPr kumimoji="0" lang="en-US" altLang="zh-CN" sz="2800" i="1" dirty="0">
                    <a:solidFill>
                      <a:srgbClr val="0000FF"/>
                    </a:solidFill>
                    <a:latin typeface="+mn-lt"/>
                    <a:ea typeface="微软雅黑" panose="020B0503020204020204" pitchFamily="34" charset="-122"/>
                  </a:rPr>
                  <a:t>0</a:t>
                </a:r>
                <a:endParaRPr lang="en-US" altLang="zh-CN" sz="2800" i="1" dirty="0">
                  <a:solidFill>
                    <a:srgbClr val="0000FF"/>
                  </a:solidFill>
                  <a:latin typeface="+mn-lt"/>
                  <a:ea typeface="微软雅黑" panose="020B0503020204020204" pitchFamily="34" charset="-122"/>
                </a:endParaRPr>
              </a:p>
            </p:txBody>
          </p:sp>
        </mc:Choice>
        <mc:Fallback xmlns="">
          <p:sp>
            <p:nvSpPr>
              <p:cNvPr id="151588" name="Text Box 15"/>
              <p:cNvSpPr txBox="1">
                <a:spLocks noRot="1" noChangeAspect="1" noMove="1" noResize="1" noEditPoints="1" noAdjustHandles="1" noChangeArrowheads="1" noChangeShapeType="1" noTextEdit="1"/>
              </p:cNvSpPr>
              <p:nvPr/>
            </p:nvSpPr>
            <p:spPr bwMode="auto">
              <a:xfrm>
                <a:off x="599904" y="5928784"/>
                <a:ext cx="4621837" cy="519113"/>
              </a:xfrm>
              <a:prstGeom prst="rect">
                <a:avLst/>
              </a:prstGeom>
              <a:blipFill>
                <a:blip r:embed="rId5"/>
                <a:stretch>
                  <a:fillRect l="-2635"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Oval 3"/>
          <p:cNvSpPr>
            <a:spLocks noChangeArrowheads="1"/>
          </p:cNvSpPr>
          <p:nvPr/>
        </p:nvSpPr>
        <p:spPr bwMode="auto">
          <a:xfrm>
            <a:off x="7464255" y="3548063"/>
            <a:ext cx="1219200" cy="1219200"/>
          </a:xfrm>
          <a:prstGeom prst="ellipse">
            <a:avLst/>
          </a:prstGeom>
          <a:solidFill>
            <a:schemeClr val="accent1">
              <a:lumMod val="60000"/>
              <a:lumOff val="4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36" name="Line 4"/>
          <p:cNvSpPr>
            <a:spLocks noChangeShapeType="1"/>
          </p:cNvSpPr>
          <p:nvPr/>
        </p:nvSpPr>
        <p:spPr bwMode="auto">
          <a:xfrm>
            <a:off x="8073855" y="4157663"/>
            <a:ext cx="1219200" cy="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0" name="Oval 8"/>
          <p:cNvSpPr>
            <a:spLocks noChangeArrowheads="1"/>
          </p:cNvSpPr>
          <p:nvPr/>
        </p:nvSpPr>
        <p:spPr bwMode="auto">
          <a:xfrm>
            <a:off x="8378655" y="3700463"/>
            <a:ext cx="152400" cy="76200"/>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42" name="Line 10"/>
          <p:cNvSpPr>
            <a:spLocks noChangeShapeType="1"/>
          </p:cNvSpPr>
          <p:nvPr/>
        </p:nvSpPr>
        <p:spPr bwMode="auto">
          <a:xfrm>
            <a:off x="8531055" y="3776663"/>
            <a:ext cx="1143000" cy="6096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3" name="Line 11"/>
          <p:cNvSpPr>
            <a:spLocks noChangeShapeType="1"/>
          </p:cNvSpPr>
          <p:nvPr/>
        </p:nvSpPr>
        <p:spPr bwMode="auto">
          <a:xfrm>
            <a:off x="9293055" y="4157663"/>
            <a:ext cx="533400" cy="304800"/>
          </a:xfrm>
          <a:prstGeom prst="line">
            <a:avLst/>
          </a:prstGeom>
          <a:noFill/>
          <a:ln w="38100">
            <a:solidFill>
              <a:srgbClr val="CC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4" name="Oval 12"/>
          <p:cNvSpPr>
            <a:spLocks noChangeArrowheads="1"/>
          </p:cNvSpPr>
          <p:nvPr/>
        </p:nvSpPr>
        <p:spPr bwMode="auto">
          <a:xfrm>
            <a:off x="8378655" y="4614863"/>
            <a:ext cx="152400" cy="76200"/>
          </a:xfrm>
          <a:prstGeom prst="ellipse">
            <a:avLst/>
          </a:prstGeom>
          <a:solidFill>
            <a:srgbClr val="FFFF00"/>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45" name="Line 13"/>
          <p:cNvSpPr>
            <a:spLocks noChangeShapeType="1"/>
          </p:cNvSpPr>
          <p:nvPr/>
        </p:nvSpPr>
        <p:spPr bwMode="auto">
          <a:xfrm flipV="1">
            <a:off x="8454855" y="3929063"/>
            <a:ext cx="1219200" cy="762000"/>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6" name="Line 14"/>
          <p:cNvSpPr>
            <a:spLocks noChangeShapeType="1"/>
          </p:cNvSpPr>
          <p:nvPr/>
        </p:nvSpPr>
        <p:spPr bwMode="auto">
          <a:xfrm flipV="1">
            <a:off x="9293055" y="3852863"/>
            <a:ext cx="533400" cy="304800"/>
          </a:xfrm>
          <a:prstGeom prst="line">
            <a:avLst/>
          </a:prstGeom>
          <a:noFill/>
          <a:ln w="38100">
            <a:solidFill>
              <a:srgbClr val="CC00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47" name="Line 15"/>
          <p:cNvSpPr>
            <a:spLocks noChangeShapeType="1"/>
          </p:cNvSpPr>
          <p:nvPr/>
        </p:nvSpPr>
        <p:spPr bwMode="auto">
          <a:xfrm>
            <a:off x="9293055" y="4157663"/>
            <a:ext cx="990600" cy="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51" name="Line 19"/>
          <p:cNvSpPr>
            <a:spLocks noChangeShapeType="1"/>
          </p:cNvSpPr>
          <p:nvPr/>
        </p:nvSpPr>
        <p:spPr bwMode="auto">
          <a:xfrm flipH="1" flipV="1">
            <a:off x="7692855" y="3700463"/>
            <a:ext cx="381000" cy="457200"/>
          </a:xfrm>
          <a:prstGeom prst="line">
            <a:avLst/>
          </a:prstGeom>
          <a:noFill/>
          <a:ln w="28575">
            <a:solidFill>
              <a:srgbClr val="FF0066"/>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53" name="Oval 21"/>
          <p:cNvSpPr>
            <a:spLocks noChangeArrowheads="1"/>
          </p:cNvSpPr>
          <p:nvPr/>
        </p:nvSpPr>
        <p:spPr bwMode="auto">
          <a:xfrm>
            <a:off x="6854655" y="2938463"/>
            <a:ext cx="2438400" cy="2438400"/>
          </a:xfrm>
          <a:prstGeom prst="ellipse">
            <a:avLst/>
          </a:prstGeom>
          <a:noFill/>
          <a:ln w="38100">
            <a:solidFill>
              <a:srgbClr val="0066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55" name="Oval 39"/>
          <p:cNvSpPr>
            <a:spLocks noChangeArrowheads="1"/>
          </p:cNvSpPr>
          <p:nvPr/>
        </p:nvSpPr>
        <p:spPr bwMode="auto">
          <a:xfrm>
            <a:off x="7692855" y="3776663"/>
            <a:ext cx="762000" cy="762000"/>
          </a:xfrm>
          <a:prstGeom prst="ellipse">
            <a:avLst/>
          </a:prstGeom>
          <a:noFill/>
          <a:ln w="38100">
            <a:solidFill>
              <a:srgbClr val="FFFF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56" name="Line 40"/>
          <p:cNvSpPr>
            <a:spLocks noChangeShapeType="1"/>
          </p:cNvSpPr>
          <p:nvPr/>
        </p:nvSpPr>
        <p:spPr bwMode="auto">
          <a:xfrm flipH="1">
            <a:off x="7159455" y="4157663"/>
            <a:ext cx="914400" cy="7620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8" name="矩形 57"/>
              <p:cNvSpPr/>
              <p:nvPr/>
            </p:nvSpPr>
            <p:spPr>
              <a:xfrm>
                <a:off x="600651" y="3934234"/>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600651" y="3934234"/>
                <a:ext cx="2371226"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3704298" y="5143562"/>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3704298" y="5143562"/>
                <a:ext cx="117205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474345" y="4407555"/>
                <a:ext cx="742319" cy="5805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474345" y="4407555"/>
                <a:ext cx="742319" cy="580583"/>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8250699" y="3232151"/>
                <a:ext cx="69730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8250699" y="3232151"/>
                <a:ext cx="69730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113973" y="4625042"/>
                <a:ext cx="7793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8113973" y="4625042"/>
                <a:ext cx="7793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519020" y="3296642"/>
                <a:ext cx="821250" cy="6111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e>
                      </m:acc>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519020" y="3296642"/>
                <a:ext cx="821250" cy="6111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084572" y="4342061"/>
                <a:ext cx="461858" cy="5278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smtClean="0">
                              <a:solidFill>
                                <a:srgbClr val="0000FF"/>
                              </a:solidFill>
                              <a:latin typeface="Cambria Math" panose="02040503050406030204" pitchFamily="18" charset="0"/>
                              <a:ea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7084572" y="4342061"/>
                <a:ext cx="461858" cy="52786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327231" y="3303008"/>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7327231" y="3303008"/>
                <a:ext cx="52379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2802297" y="393426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2802297" y="3934261"/>
                <a:ext cx="1662635" cy="976165"/>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4237656" y="4113564"/>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4237656" y="4113564"/>
                <a:ext cx="165179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5671370" y="3894974"/>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5671370" y="3894974"/>
                <a:ext cx="975908" cy="903452"/>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558027" y="4897355"/>
                <a:ext cx="279127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acc>
                        <m:accPr>
                          <m:chr m:val="̂"/>
                          <m:ctrlPr>
                            <a:rPr lang="zh-CN" altLang="en-US" sz="2800" i="1" dirty="0">
                              <a:solidFill>
                                <a:srgbClr val="0000FF"/>
                              </a:solidFill>
                              <a:latin typeface="Cambria Math"/>
                            </a:rPr>
                          </m:ctrlPr>
                        </m:accPr>
                        <m:e>
                          <m:r>
                            <a:rPr lang="zh-CN" altLang="en-US" sz="2800" i="1" dirty="0">
                              <a:solidFill>
                                <a:srgbClr val="0000FF"/>
                              </a:solidFill>
                              <a:latin typeface="Cambria Math" panose="02040503050406030204" pitchFamily="18" charset="0"/>
                            </a:rPr>
                            <m:t>𝑟</m:t>
                          </m:r>
                        </m:e>
                      </m:acc>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58027" y="4897355"/>
                <a:ext cx="2791277"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334034" y="5901563"/>
                <a:ext cx="165058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334034" y="5901563"/>
                <a:ext cx="1650580" cy="575479"/>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106829" y="5953808"/>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7106829" y="5953808"/>
                <a:ext cx="1172051"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7845718" y="405863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73" name="矩形 72"/>
              <p:cNvSpPr>
                <a:spLocks noRot="1" noChangeAspect="1" noMove="1" noResize="1" noEditPoints="1" noAdjustHandles="1" noChangeArrowheads="1" noChangeShapeType="1" noTextEdit="1"/>
              </p:cNvSpPr>
              <p:nvPr/>
            </p:nvSpPr>
            <p:spPr>
              <a:xfrm>
                <a:off x="7845718" y="4058633"/>
                <a:ext cx="534890" cy="523220"/>
              </a:xfrm>
              <a:prstGeom prst="rect">
                <a:avLst/>
              </a:prstGeom>
              <a:blipFill>
                <a:blip r:embed="rId21"/>
                <a:stretch>
                  <a:fillRect/>
                </a:stretch>
              </a:blipFill>
            </p:spPr>
            <p:txBody>
              <a:bodyPr/>
              <a:lstStyle/>
              <a:p>
                <a:r>
                  <a:rPr lang="zh-CN" altLang="en-US">
                    <a:noFill/>
                  </a:rPr>
                  <a:t> </a:t>
                </a:r>
              </a:p>
            </p:txBody>
          </p:sp>
        </mc:Fallback>
      </mc:AlternateContent>
      <p:grpSp>
        <p:nvGrpSpPr>
          <p:cNvPr id="3" name="组合 2"/>
          <p:cNvGrpSpPr/>
          <p:nvPr/>
        </p:nvGrpSpPr>
        <p:grpSpPr>
          <a:xfrm>
            <a:off x="9115081" y="3421231"/>
            <a:ext cx="762000" cy="1015663"/>
            <a:chOff x="9115081" y="3421231"/>
            <a:chExt cx="762000" cy="1015663"/>
          </a:xfrm>
        </p:grpSpPr>
        <p:sp>
          <p:nvSpPr>
            <p:cNvPr id="151586" name="Text Box 6"/>
            <p:cNvSpPr txBox="1">
              <a:spLocks noChangeArrowheads="1"/>
            </p:cNvSpPr>
            <p:nvPr/>
          </p:nvSpPr>
          <p:spPr bwMode="auto">
            <a:xfrm>
              <a:off x="9115081" y="3421231"/>
              <a:ext cx="7620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en-US" altLang="zh-CN" sz="6000" dirty="0">
                  <a:solidFill>
                    <a:srgbClr val="0000FF"/>
                  </a:solidFill>
                  <a:latin typeface="+mn-lt"/>
                  <a:ea typeface="微软雅黑" panose="020B0503020204020204" pitchFamily="34" charset="-122"/>
                </a:rPr>
                <a:t>.</a:t>
              </a:r>
              <a:r>
                <a:rPr lang="en-US" altLang="zh-CN" sz="2800" dirty="0">
                  <a:solidFill>
                    <a:srgbClr val="0000FF"/>
                  </a:solidFill>
                  <a:ea typeface="Cambria Math" panose="02040503050406030204" pitchFamily="18" charset="0"/>
                </a:rPr>
                <a:t> </a:t>
              </a:r>
              <a:endParaRPr lang="zh-CN" altLang="en-US" sz="2800" dirty="0"/>
            </a:p>
          </p:txBody>
        </p:sp>
        <mc:AlternateContent xmlns:mc="http://schemas.openxmlformats.org/markup-compatibility/2006" xmlns:a14="http://schemas.microsoft.com/office/drawing/2010/main">
          <mc:Choice Requires="a14">
            <p:sp>
              <p:nvSpPr>
                <p:cNvPr id="2" name="矩形 1"/>
                <p:cNvSpPr/>
                <p:nvPr/>
              </p:nvSpPr>
              <p:spPr>
                <a:xfrm>
                  <a:off x="9202303" y="3620698"/>
                  <a:ext cx="515654" cy="523220"/>
                </a:xfrm>
                <a:prstGeom prst="rect">
                  <a:avLst/>
                </a:prstGeom>
              </p:spPr>
              <p:txBody>
                <a:bodyPr wrap="none">
                  <a:spAutoFit/>
                </a:bodyPr>
                <a:lstStyle/>
                <a:p>
                  <a:pPr algn="just">
                    <a:spcBef>
                      <a:spcPct val="50000"/>
                    </a:spcBef>
                    <a:buClrTx/>
                    <a:buSzTx/>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9202303" y="3620698"/>
                  <a:ext cx="515654"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283126868"/>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89093"/>
                                        </p:tgtEl>
                                        <p:attrNameLst>
                                          <p:attrName>style.visibility</p:attrName>
                                        </p:attrNameLst>
                                      </p:cBhvr>
                                      <p:to>
                                        <p:strVal val="visible"/>
                                      </p:to>
                                    </p:set>
                                    <p:animEffect transition="in" filter="blinds(vertical)">
                                      <p:cBhvr>
                                        <p:cTn id="7" dur="500"/>
                                        <p:tgtEl>
                                          <p:spTgt spid="8909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p:cTn id="12" dur="500" fill="hold"/>
                                        <p:tgtEl>
                                          <p:spTgt spid="35"/>
                                        </p:tgtEl>
                                        <p:attrNameLst>
                                          <p:attrName>ppt_w</p:attrName>
                                        </p:attrNameLst>
                                      </p:cBhvr>
                                      <p:tavLst>
                                        <p:tav tm="0">
                                          <p:val>
                                            <p:fltVal val="0"/>
                                          </p:val>
                                        </p:tav>
                                        <p:tav tm="100000">
                                          <p:val>
                                            <p:strVal val="#ppt_w"/>
                                          </p:val>
                                        </p:tav>
                                      </p:tavLst>
                                    </p:anim>
                                    <p:anim calcmode="lin" valueType="num">
                                      <p:cBhvr>
                                        <p:cTn id="13" dur="500" fill="hold"/>
                                        <p:tgtEl>
                                          <p:spTgt spid="35"/>
                                        </p:tgtEl>
                                        <p:attrNameLst>
                                          <p:attrName>ppt_h</p:attrName>
                                        </p:attrNameLst>
                                      </p:cBhvr>
                                      <p:tavLst>
                                        <p:tav tm="0">
                                          <p:val>
                                            <p:fltVal val="0"/>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4" fill="hold"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ipe(down)">
                                      <p:cBhvr>
                                        <p:cTn id="18" dur="500"/>
                                        <p:tgtEl>
                                          <p:spTgt spid="5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73"/>
                                        </p:tgtEl>
                                        <p:attrNameLst>
                                          <p:attrName>style.visibility</p:attrName>
                                        </p:attrNameLst>
                                      </p:cBhvr>
                                      <p:to>
                                        <p:strVal val="visible"/>
                                      </p:to>
                                    </p:set>
                                    <p:animEffect transition="in" filter="wipe(left)">
                                      <p:cBhvr>
                                        <p:cTn id="23" dur="500"/>
                                        <p:tgtEl>
                                          <p:spTgt spid="7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6"/>
                                        </p:tgtEl>
                                        <p:attrNameLst>
                                          <p:attrName>style.visibility</p:attrName>
                                        </p:attrNameLst>
                                      </p:cBhvr>
                                      <p:to>
                                        <p:strVal val="visible"/>
                                      </p:to>
                                    </p:set>
                                    <p:animEffect transition="in" filter="wipe(left)">
                                      <p:cBhvr>
                                        <p:cTn id="28" dur="500"/>
                                        <p:tgtEl>
                                          <p:spTgt spid="6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89094"/>
                                        </p:tgtEl>
                                        <p:attrNameLst>
                                          <p:attrName>style.visibility</p:attrName>
                                        </p:attrNameLst>
                                      </p:cBhvr>
                                      <p:to>
                                        <p:strVal val="visible"/>
                                      </p:to>
                                    </p:set>
                                    <p:animEffect transition="in" filter="blinds(horizontal)">
                                      <p:cBhvr>
                                        <p:cTn id="33" dur="500"/>
                                        <p:tgtEl>
                                          <p:spTgt spid="89094"/>
                                        </p:tgtEl>
                                      </p:cBhvr>
                                    </p:animEffect>
                                  </p:childTnLst>
                                </p:cTn>
                              </p:par>
                            </p:childTnLst>
                          </p:cTn>
                        </p:par>
                      </p:childTnLst>
                    </p:cTn>
                  </p:par>
                  <p:par>
                    <p:cTn id="34" fill="hold">
                      <p:stCondLst>
                        <p:cond delay="indefinite"/>
                      </p:stCondLst>
                      <p:childTnLst>
                        <p:par>
                          <p:cTn id="35" fill="hold" nodeType="afterGroup">
                            <p:stCondLst>
                              <p:cond delay="0"/>
                            </p:stCondLst>
                            <p:childTnLst>
                              <p:par>
                                <p:cTn id="36" presetID="22" presetClass="entr" presetSubtype="8" fill="hold" nodeType="clickEffect">
                                  <p:stCondLst>
                                    <p:cond delay="0"/>
                                  </p:stCondLst>
                                  <p:childTnLst>
                                    <p:set>
                                      <p:cBhvr>
                                        <p:cTn id="37" dur="1" fill="hold">
                                          <p:stCondLst>
                                            <p:cond delay="0"/>
                                          </p:stCondLst>
                                        </p:cTn>
                                        <p:tgtEl>
                                          <p:spTgt spid="36"/>
                                        </p:tgtEl>
                                        <p:attrNameLst>
                                          <p:attrName>style.visibility</p:attrName>
                                        </p:attrNameLst>
                                      </p:cBhvr>
                                      <p:to>
                                        <p:strVal val="visible"/>
                                      </p:to>
                                    </p:set>
                                    <p:animEffect transition="in" filter="wipe(left)">
                                      <p:cBhvr>
                                        <p:cTn id="38" dur="500"/>
                                        <p:tgtEl>
                                          <p:spTgt spid="36"/>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left)">
                                      <p:cBhvr>
                                        <p:cTn id="43" dur="500"/>
                                        <p:tgtEl>
                                          <p:spTgt spid="3"/>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1" presetClass="entr" presetSubtype="0" fill="hold" grpId="0" nodeType="clickEffect">
                                  <p:stCondLst>
                                    <p:cond delay="0"/>
                                  </p:stCondLst>
                                  <p:childTnLst>
                                    <p:set>
                                      <p:cBhvr>
                                        <p:cTn id="47" dur="1" fill="hold">
                                          <p:stCondLst>
                                            <p:cond delay="499"/>
                                          </p:stCondLst>
                                        </p:cTn>
                                        <p:tgtEl>
                                          <p:spTgt spid="40"/>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1"/>
                                        </p:tgtEl>
                                        <p:attrNameLst>
                                          <p:attrName>style.visibility</p:attrName>
                                        </p:attrNameLst>
                                      </p:cBhvr>
                                      <p:to>
                                        <p:strVal val="visible"/>
                                      </p:to>
                                    </p:set>
                                    <p:animEffect transition="in" filter="wipe(left)">
                                      <p:cBhvr>
                                        <p:cTn id="52" dur="500"/>
                                        <p:tgtEl>
                                          <p:spTgt spid="6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ipe(up)">
                                      <p:cBhvr>
                                        <p:cTn id="57" dur="500"/>
                                        <p:tgtEl>
                                          <p:spTgt spid="42"/>
                                        </p:tgtEl>
                                      </p:cBhvr>
                                    </p:animEffect>
                                  </p:childTnLst>
                                </p:cTn>
                              </p:par>
                            </p:childTnLst>
                          </p:cTn>
                        </p:par>
                        <p:par>
                          <p:cTn id="58" fill="hold" nodeType="afterGroup">
                            <p:stCondLst>
                              <p:cond delay="500"/>
                            </p:stCondLst>
                            <p:childTnLst>
                              <p:par>
                                <p:cTn id="59" presetID="22" presetClass="entr" presetSubtype="8" fill="hold"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ipe(left)">
                                      <p:cBhvr>
                                        <p:cTn id="61" dur="500"/>
                                        <p:tgtEl>
                                          <p:spTgt spid="43"/>
                                        </p:tgtEl>
                                      </p:cBhvr>
                                    </p:animEffect>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60"/>
                                        </p:tgtEl>
                                        <p:attrNameLst>
                                          <p:attrName>style.visibility</p:attrName>
                                        </p:attrNameLst>
                                      </p:cBhvr>
                                      <p:to>
                                        <p:strVal val="visible"/>
                                      </p:to>
                                    </p:set>
                                    <p:animEffect transition="in" filter="wipe(left)">
                                      <p:cBhvr>
                                        <p:cTn id="66" dur="500"/>
                                        <p:tgtEl>
                                          <p:spTgt spid="60"/>
                                        </p:tgtEl>
                                      </p:cBhvr>
                                    </p:animEffec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44"/>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62"/>
                                        </p:tgtEl>
                                        <p:attrNameLst>
                                          <p:attrName>style.visibility</p:attrName>
                                        </p:attrNameLst>
                                      </p:cBhvr>
                                      <p:to>
                                        <p:strVal val="visible"/>
                                      </p:to>
                                    </p:set>
                                    <p:animEffect transition="in" filter="wipe(left)">
                                      <p:cBhvr>
                                        <p:cTn id="75" dur="500"/>
                                        <p:tgtEl>
                                          <p:spTgt spid="62"/>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wipe(down)">
                                      <p:cBhvr>
                                        <p:cTn id="80" dur="500"/>
                                        <p:tgtEl>
                                          <p:spTgt spid="45"/>
                                        </p:tgtEl>
                                      </p:cBhvr>
                                    </p:animEffect>
                                  </p:childTnLst>
                                </p:cTn>
                              </p:par>
                            </p:childTnLst>
                          </p:cTn>
                        </p:par>
                        <p:par>
                          <p:cTn id="81" fill="hold" nodeType="afterGroup">
                            <p:stCondLst>
                              <p:cond delay="500"/>
                            </p:stCondLst>
                            <p:childTnLst>
                              <p:par>
                                <p:cTn id="82" presetID="22" presetClass="entr" presetSubtype="8" fill="hold" nodeType="afterEffect">
                                  <p:stCondLst>
                                    <p:cond delay="0"/>
                                  </p:stCondLst>
                                  <p:childTnLst>
                                    <p:set>
                                      <p:cBhvr>
                                        <p:cTn id="83" dur="1" fill="hold">
                                          <p:stCondLst>
                                            <p:cond delay="0"/>
                                          </p:stCondLst>
                                        </p:cTn>
                                        <p:tgtEl>
                                          <p:spTgt spid="46"/>
                                        </p:tgtEl>
                                        <p:attrNameLst>
                                          <p:attrName>style.visibility</p:attrName>
                                        </p:attrNameLst>
                                      </p:cBhvr>
                                      <p:to>
                                        <p:strVal val="visible"/>
                                      </p:to>
                                    </p:set>
                                    <p:animEffect transition="in" filter="wipe(left)">
                                      <p:cBhvr>
                                        <p:cTn id="84" dur="500"/>
                                        <p:tgtEl>
                                          <p:spTgt spid="46"/>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63"/>
                                        </p:tgtEl>
                                        <p:attrNameLst>
                                          <p:attrName>style.visibility</p:attrName>
                                        </p:attrNameLst>
                                      </p:cBhvr>
                                      <p:to>
                                        <p:strVal val="visible"/>
                                      </p:to>
                                    </p:set>
                                    <p:animEffect transition="in" filter="wipe(left)">
                                      <p:cBhvr>
                                        <p:cTn id="89" dur="500"/>
                                        <p:tgtEl>
                                          <p:spTgt spid="63"/>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17" presetClass="entr" presetSubtype="8" fill="hold" nodeType="clickEffect">
                                  <p:stCondLst>
                                    <p:cond delay="0"/>
                                  </p:stCondLst>
                                  <p:childTnLst>
                                    <p:set>
                                      <p:cBhvr>
                                        <p:cTn id="93" dur="1" fill="hold">
                                          <p:stCondLst>
                                            <p:cond delay="0"/>
                                          </p:stCondLst>
                                        </p:cTn>
                                        <p:tgtEl>
                                          <p:spTgt spid="47"/>
                                        </p:tgtEl>
                                        <p:attrNameLst>
                                          <p:attrName>style.visibility</p:attrName>
                                        </p:attrNameLst>
                                      </p:cBhvr>
                                      <p:to>
                                        <p:strVal val="visible"/>
                                      </p:to>
                                    </p:set>
                                    <p:anim calcmode="lin" valueType="num">
                                      <p:cBhvr>
                                        <p:cTn id="94" dur="500" fill="hold"/>
                                        <p:tgtEl>
                                          <p:spTgt spid="47"/>
                                        </p:tgtEl>
                                        <p:attrNameLst>
                                          <p:attrName>ppt_x</p:attrName>
                                        </p:attrNameLst>
                                      </p:cBhvr>
                                      <p:tavLst>
                                        <p:tav tm="0">
                                          <p:val>
                                            <p:strVal val="#ppt_x-#ppt_w/2"/>
                                          </p:val>
                                        </p:tav>
                                        <p:tav tm="100000">
                                          <p:val>
                                            <p:strVal val="#ppt_x"/>
                                          </p:val>
                                        </p:tav>
                                      </p:tavLst>
                                    </p:anim>
                                    <p:anim calcmode="lin" valueType="num">
                                      <p:cBhvr>
                                        <p:cTn id="95" dur="500" fill="hold"/>
                                        <p:tgtEl>
                                          <p:spTgt spid="47"/>
                                        </p:tgtEl>
                                        <p:attrNameLst>
                                          <p:attrName>ppt_y</p:attrName>
                                        </p:attrNameLst>
                                      </p:cBhvr>
                                      <p:tavLst>
                                        <p:tav tm="0">
                                          <p:val>
                                            <p:strVal val="#ppt_y"/>
                                          </p:val>
                                        </p:tav>
                                        <p:tav tm="100000">
                                          <p:val>
                                            <p:strVal val="#ppt_y"/>
                                          </p:val>
                                        </p:tav>
                                      </p:tavLst>
                                    </p:anim>
                                    <p:anim calcmode="lin" valueType="num">
                                      <p:cBhvr>
                                        <p:cTn id="96" dur="500" fill="hold"/>
                                        <p:tgtEl>
                                          <p:spTgt spid="47"/>
                                        </p:tgtEl>
                                        <p:attrNameLst>
                                          <p:attrName>ppt_w</p:attrName>
                                        </p:attrNameLst>
                                      </p:cBhvr>
                                      <p:tavLst>
                                        <p:tav tm="0">
                                          <p:val>
                                            <p:fltVal val="0"/>
                                          </p:val>
                                        </p:tav>
                                        <p:tav tm="100000">
                                          <p:val>
                                            <p:strVal val="#ppt_w"/>
                                          </p:val>
                                        </p:tav>
                                      </p:tavLst>
                                    </p:anim>
                                    <p:anim calcmode="lin" valueType="num">
                                      <p:cBhvr>
                                        <p:cTn id="97" dur="500" fill="hold"/>
                                        <p:tgtEl>
                                          <p:spTgt spid="47"/>
                                        </p:tgtEl>
                                        <p:attrNameLst>
                                          <p:attrName>ppt_h</p:attrName>
                                        </p:attrNameLst>
                                      </p:cBhvr>
                                      <p:tavLst>
                                        <p:tav tm="0">
                                          <p:val>
                                            <p:strVal val="#ppt_h"/>
                                          </p:val>
                                        </p:tav>
                                        <p:tav tm="100000">
                                          <p:val>
                                            <p:strVal val="#ppt_h"/>
                                          </p:val>
                                        </p:tav>
                                      </p:tavLst>
                                    </p:anim>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1" nodeType="clickEffect">
                                  <p:stCondLst>
                                    <p:cond delay="0"/>
                                  </p:stCondLst>
                                  <p:childTnLst>
                                    <p:set>
                                      <p:cBhvr>
                                        <p:cTn id="101" dur="1" fill="hold">
                                          <p:stCondLst>
                                            <p:cond delay="0"/>
                                          </p:stCondLst>
                                        </p:cTn>
                                        <p:tgtEl>
                                          <p:spTgt spid="89095"/>
                                        </p:tgtEl>
                                        <p:attrNameLst>
                                          <p:attrName>style.visibility</p:attrName>
                                        </p:attrNameLst>
                                      </p:cBhvr>
                                      <p:to>
                                        <p:strVal val="visible"/>
                                      </p:to>
                                    </p:set>
                                    <p:animEffect transition="in" filter="wipe(left)">
                                      <p:cBhvr>
                                        <p:cTn id="102" dur="500"/>
                                        <p:tgtEl>
                                          <p:spTgt spid="89095"/>
                                        </p:tgtEl>
                                      </p:cBhvr>
                                    </p:animEffec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22" presetClass="entr" presetSubtype="1" fill="hold" grpId="0" nodeType="clickEffect">
                                  <p:stCondLst>
                                    <p:cond delay="0"/>
                                  </p:stCondLst>
                                  <p:childTnLst>
                                    <p:set>
                                      <p:cBhvr>
                                        <p:cTn id="106" dur="1" fill="hold">
                                          <p:stCondLst>
                                            <p:cond delay="0"/>
                                          </p:stCondLst>
                                        </p:cTn>
                                        <p:tgtEl>
                                          <p:spTgt spid="53"/>
                                        </p:tgtEl>
                                        <p:attrNameLst>
                                          <p:attrName>style.visibility</p:attrName>
                                        </p:attrNameLst>
                                      </p:cBhvr>
                                      <p:to>
                                        <p:strVal val="visible"/>
                                      </p:to>
                                    </p:set>
                                    <p:animEffect transition="in" filter="wipe(up)">
                                      <p:cBhvr>
                                        <p:cTn id="107" dur="500"/>
                                        <p:tgtEl>
                                          <p:spTgt spid="53"/>
                                        </p:tgtEl>
                                      </p:cBhvr>
                                    </p:animEffect>
                                  </p:childTnLst>
                                </p:cTn>
                              </p:par>
                            </p:childTnLst>
                          </p:cTn>
                        </p:par>
                      </p:childTnLst>
                    </p:cTn>
                  </p:par>
                  <p:par>
                    <p:cTn id="108" fill="hold" nodeType="clickPar">
                      <p:stCondLst>
                        <p:cond delay="indefinite"/>
                      </p:stCondLst>
                      <p:childTnLst>
                        <p:par>
                          <p:cTn id="109" fill="hold" nodeType="withGroup">
                            <p:stCondLst>
                              <p:cond delay="0"/>
                            </p:stCondLst>
                            <p:childTnLst>
                              <p:par>
                                <p:cTn id="110" presetID="22" presetClass="entr" presetSubtype="1" fill="hold" nodeType="clickEffect">
                                  <p:stCondLst>
                                    <p:cond delay="0"/>
                                  </p:stCondLst>
                                  <p:childTnLst>
                                    <p:set>
                                      <p:cBhvr>
                                        <p:cTn id="111" dur="1" fill="hold">
                                          <p:stCondLst>
                                            <p:cond delay="0"/>
                                          </p:stCondLst>
                                        </p:cTn>
                                        <p:tgtEl>
                                          <p:spTgt spid="56"/>
                                        </p:tgtEl>
                                        <p:attrNameLst>
                                          <p:attrName>style.visibility</p:attrName>
                                        </p:attrNameLst>
                                      </p:cBhvr>
                                      <p:to>
                                        <p:strVal val="visible"/>
                                      </p:to>
                                    </p:set>
                                    <p:animEffect transition="in" filter="wipe(up)">
                                      <p:cBhvr>
                                        <p:cTn id="112" dur="500"/>
                                        <p:tgtEl>
                                          <p:spTgt spid="56"/>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65"/>
                                        </p:tgtEl>
                                        <p:attrNameLst>
                                          <p:attrName>style.visibility</p:attrName>
                                        </p:attrNameLst>
                                      </p:cBhvr>
                                      <p:to>
                                        <p:strVal val="visible"/>
                                      </p:to>
                                    </p:set>
                                    <p:animEffect transition="in" filter="wipe(left)">
                                      <p:cBhvr>
                                        <p:cTn id="117" dur="500"/>
                                        <p:tgtEl>
                                          <p:spTgt spid="65"/>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8" fill="hold" grpId="0" nodeType="clickEffect">
                                  <p:stCondLst>
                                    <p:cond delay="0"/>
                                  </p:stCondLst>
                                  <p:childTnLst>
                                    <p:set>
                                      <p:cBhvr>
                                        <p:cTn id="121" dur="1" fill="hold">
                                          <p:stCondLst>
                                            <p:cond delay="0"/>
                                          </p:stCondLst>
                                        </p:cTn>
                                        <p:tgtEl>
                                          <p:spTgt spid="151590"/>
                                        </p:tgtEl>
                                        <p:attrNameLst>
                                          <p:attrName>style.visibility</p:attrName>
                                        </p:attrNameLst>
                                      </p:cBhvr>
                                      <p:to>
                                        <p:strVal val="visible"/>
                                      </p:to>
                                    </p:set>
                                    <p:animEffect transition="in" filter="wipe(left)">
                                      <p:cBhvr>
                                        <p:cTn id="122" dur="500"/>
                                        <p:tgtEl>
                                          <p:spTgt spid="151590"/>
                                        </p:tgtEl>
                                      </p:cBhvr>
                                    </p:animEffect>
                                  </p:childTnLst>
                                </p:cTn>
                              </p:par>
                            </p:childTnLst>
                          </p:cTn>
                        </p:par>
                      </p:childTnLst>
                    </p:cTn>
                  </p:par>
                  <p:par>
                    <p:cTn id="123" fill="hold">
                      <p:stCondLst>
                        <p:cond delay="indefinite"/>
                      </p:stCondLst>
                      <p:childTnLst>
                        <p:par>
                          <p:cTn id="124" fill="hold">
                            <p:stCondLst>
                              <p:cond delay="0"/>
                            </p:stCondLst>
                            <p:childTnLst>
                              <p:par>
                                <p:cTn id="125" presetID="22" presetClass="entr" presetSubtype="8" fill="hold" grpId="0" nodeType="clickEffect">
                                  <p:stCondLst>
                                    <p:cond delay="0"/>
                                  </p:stCondLst>
                                  <p:childTnLst>
                                    <p:set>
                                      <p:cBhvr>
                                        <p:cTn id="126" dur="1" fill="hold">
                                          <p:stCondLst>
                                            <p:cond delay="0"/>
                                          </p:stCondLst>
                                        </p:cTn>
                                        <p:tgtEl>
                                          <p:spTgt spid="58"/>
                                        </p:tgtEl>
                                        <p:attrNameLst>
                                          <p:attrName>style.visibility</p:attrName>
                                        </p:attrNameLst>
                                      </p:cBhvr>
                                      <p:to>
                                        <p:strVal val="visible"/>
                                      </p:to>
                                    </p:set>
                                    <p:animEffect transition="in" filter="wipe(left)">
                                      <p:cBhvr>
                                        <p:cTn id="127" dur="500"/>
                                        <p:tgtEl>
                                          <p:spTgt spid="58"/>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8" fill="hold" grpId="0" nodeType="clickEffect">
                                  <p:stCondLst>
                                    <p:cond delay="0"/>
                                  </p:stCondLst>
                                  <p:childTnLst>
                                    <p:set>
                                      <p:cBhvr>
                                        <p:cTn id="131" dur="1" fill="hold">
                                          <p:stCondLst>
                                            <p:cond delay="0"/>
                                          </p:stCondLst>
                                        </p:cTn>
                                        <p:tgtEl>
                                          <p:spTgt spid="67"/>
                                        </p:tgtEl>
                                        <p:attrNameLst>
                                          <p:attrName>style.visibility</p:attrName>
                                        </p:attrNameLst>
                                      </p:cBhvr>
                                      <p:to>
                                        <p:strVal val="visible"/>
                                      </p:to>
                                    </p:set>
                                    <p:animEffect transition="in" filter="wipe(left)">
                                      <p:cBhvr>
                                        <p:cTn id="132" dur="500"/>
                                        <p:tgtEl>
                                          <p:spTgt spid="67"/>
                                        </p:tgtEl>
                                      </p:cBhvr>
                                    </p:animEffect>
                                  </p:childTnLst>
                                </p:cTn>
                              </p:par>
                            </p:childTnLst>
                          </p:cTn>
                        </p:par>
                      </p:childTnLst>
                    </p:cTn>
                  </p:par>
                  <p:par>
                    <p:cTn id="133" fill="hold">
                      <p:stCondLst>
                        <p:cond delay="indefinite"/>
                      </p:stCondLst>
                      <p:childTnLst>
                        <p:par>
                          <p:cTn id="134" fill="hold">
                            <p:stCondLst>
                              <p:cond delay="0"/>
                            </p:stCondLst>
                            <p:childTnLst>
                              <p:par>
                                <p:cTn id="135" presetID="22" presetClass="entr" presetSubtype="8" fill="hold" grpId="0" nodeType="clickEffect">
                                  <p:stCondLst>
                                    <p:cond delay="0"/>
                                  </p:stCondLst>
                                  <p:childTnLst>
                                    <p:set>
                                      <p:cBhvr>
                                        <p:cTn id="136" dur="1" fill="hold">
                                          <p:stCondLst>
                                            <p:cond delay="0"/>
                                          </p:stCondLst>
                                        </p:cTn>
                                        <p:tgtEl>
                                          <p:spTgt spid="68"/>
                                        </p:tgtEl>
                                        <p:attrNameLst>
                                          <p:attrName>style.visibility</p:attrName>
                                        </p:attrNameLst>
                                      </p:cBhvr>
                                      <p:to>
                                        <p:strVal val="visible"/>
                                      </p:to>
                                    </p:set>
                                    <p:animEffect transition="in" filter="wipe(left)">
                                      <p:cBhvr>
                                        <p:cTn id="137" dur="500"/>
                                        <p:tgtEl>
                                          <p:spTgt spid="68"/>
                                        </p:tgtEl>
                                      </p:cBhvr>
                                    </p:animEffect>
                                  </p:childTnLst>
                                </p:cTn>
                              </p:par>
                            </p:childTnLst>
                          </p:cTn>
                        </p:par>
                      </p:childTnLst>
                    </p:cTn>
                  </p:par>
                  <p:par>
                    <p:cTn id="138" fill="hold">
                      <p:stCondLst>
                        <p:cond delay="indefinite"/>
                      </p:stCondLst>
                      <p:childTnLst>
                        <p:par>
                          <p:cTn id="139" fill="hold">
                            <p:stCondLst>
                              <p:cond delay="0"/>
                            </p:stCondLst>
                            <p:childTnLst>
                              <p:par>
                                <p:cTn id="140" presetID="22" presetClass="entr" presetSubtype="8" fill="hold" grpId="0" nodeType="clickEffect">
                                  <p:stCondLst>
                                    <p:cond delay="0"/>
                                  </p:stCondLst>
                                  <p:childTnLst>
                                    <p:set>
                                      <p:cBhvr>
                                        <p:cTn id="141" dur="1" fill="hold">
                                          <p:stCondLst>
                                            <p:cond delay="0"/>
                                          </p:stCondLst>
                                        </p:cTn>
                                        <p:tgtEl>
                                          <p:spTgt spid="69"/>
                                        </p:tgtEl>
                                        <p:attrNameLst>
                                          <p:attrName>style.visibility</p:attrName>
                                        </p:attrNameLst>
                                      </p:cBhvr>
                                      <p:to>
                                        <p:strVal val="visible"/>
                                      </p:to>
                                    </p:set>
                                    <p:animEffect transition="in" filter="wipe(left)">
                                      <p:cBhvr>
                                        <p:cTn id="142" dur="500"/>
                                        <p:tgtEl>
                                          <p:spTgt spid="69"/>
                                        </p:tgtEl>
                                      </p:cBhvr>
                                    </p:animEffect>
                                  </p:childTnLst>
                                </p:cTn>
                              </p:par>
                            </p:childTnLst>
                          </p:cTn>
                        </p:par>
                      </p:childTnLst>
                    </p:cTn>
                  </p:par>
                  <p:par>
                    <p:cTn id="143" fill="hold">
                      <p:stCondLst>
                        <p:cond delay="indefinite"/>
                      </p:stCondLst>
                      <p:childTnLst>
                        <p:par>
                          <p:cTn id="144" fill="hold">
                            <p:stCondLst>
                              <p:cond delay="0"/>
                            </p:stCondLst>
                            <p:childTnLst>
                              <p:par>
                                <p:cTn id="145" presetID="22" presetClass="entr" presetSubtype="8" fill="hold" grpId="0" nodeType="clickEffect">
                                  <p:stCondLst>
                                    <p:cond delay="0"/>
                                  </p:stCondLst>
                                  <p:childTnLst>
                                    <p:set>
                                      <p:cBhvr>
                                        <p:cTn id="146" dur="1" fill="hold">
                                          <p:stCondLst>
                                            <p:cond delay="0"/>
                                          </p:stCondLst>
                                        </p:cTn>
                                        <p:tgtEl>
                                          <p:spTgt spid="70"/>
                                        </p:tgtEl>
                                        <p:attrNameLst>
                                          <p:attrName>style.visibility</p:attrName>
                                        </p:attrNameLst>
                                      </p:cBhvr>
                                      <p:to>
                                        <p:strVal val="visible"/>
                                      </p:to>
                                    </p:set>
                                    <p:animEffect transition="in" filter="wipe(left)">
                                      <p:cBhvr>
                                        <p:cTn id="147" dur="500"/>
                                        <p:tgtEl>
                                          <p:spTgt spid="70"/>
                                        </p:tgtEl>
                                      </p:cBhvr>
                                    </p:animEffect>
                                  </p:childTnLst>
                                </p:cTn>
                              </p:par>
                            </p:childTnLst>
                          </p:cTn>
                        </p:par>
                      </p:childTnLst>
                    </p:cTn>
                  </p:par>
                  <p:par>
                    <p:cTn id="148" fill="hold">
                      <p:stCondLst>
                        <p:cond delay="indefinite"/>
                      </p:stCondLst>
                      <p:childTnLst>
                        <p:par>
                          <p:cTn id="149" fill="hold">
                            <p:stCondLst>
                              <p:cond delay="0"/>
                            </p:stCondLst>
                            <p:childTnLst>
                              <p:par>
                                <p:cTn id="150" presetID="22" presetClass="entr" presetSubtype="8" fill="hold" grpId="0" nodeType="clickEffect">
                                  <p:stCondLst>
                                    <p:cond delay="0"/>
                                  </p:stCondLst>
                                  <p:childTnLst>
                                    <p:set>
                                      <p:cBhvr>
                                        <p:cTn id="151" dur="1" fill="hold">
                                          <p:stCondLst>
                                            <p:cond delay="0"/>
                                          </p:stCondLst>
                                        </p:cTn>
                                        <p:tgtEl>
                                          <p:spTgt spid="59"/>
                                        </p:tgtEl>
                                        <p:attrNameLst>
                                          <p:attrName>style.visibility</p:attrName>
                                        </p:attrNameLst>
                                      </p:cBhvr>
                                      <p:to>
                                        <p:strVal val="visible"/>
                                      </p:to>
                                    </p:set>
                                    <p:animEffect transition="in" filter="wipe(left)">
                                      <p:cBhvr>
                                        <p:cTn id="152" dur="500"/>
                                        <p:tgtEl>
                                          <p:spTgt spid="59"/>
                                        </p:tgtEl>
                                      </p:cBhvr>
                                    </p:animEffect>
                                  </p:childTnLst>
                                </p:cTn>
                              </p:par>
                            </p:childTnLst>
                          </p:cTn>
                        </p:par>
                      </p:childTnLst>
                    </p:cTn>
                  </p:par>
                  <p:par>
                    <p:cTn id="153" fill="hold">
                      <p:stCondLst>
                        <p:cond delay="indefinite"/>
                      </p:stCondLst>
                      <p:childTnLst>
                        <p:par>
                          <p:cTn id="154" fill="hold">
                            <p:stCondLst>
                              <p:cond delay="0"/>
                            </p:stCondLst>
                            <p:childTnLst>
                              <p:par>
                                <p:cTn id="155" presetID="23" presetClass="entr" presetSubtype="16" fill="hold" grpId="0" nodeType="clickEffect">
                                  <p:stCondLst>
                                    <p:cond delay="0"/>
                                  </p:stCondLst>
                                  <p:childTnLst>
                                    <p:set>
                                      <p:cBhvr>
                                        <p:cTn id="156" dur="1" fill="hold">
                                          <p:stCondLst>
                                            <p:cond delay="0"/>
                                          </p:stCondLst>
                                        </p:cTn>
                                        <p:tgtEl>
                                          <p:spTgt spid="55"/>
                                        </p:tgtEl>
                                        <p:attrNameLst>
                                          <p:attrName>style.visibility</p:attrName>
                                        </p:attrNameLst>
                                      </p:cBhvr>
                                      <p:to>
                                        <p:strVal val="visible"/>
                                      </p:to>
                                    </p:set>
                                    <p:anim calcmode="lin" valueType="num">
                                      <p:cBhvr>
                                        <p:cTn id="157" dur="500" fill="hold"/>
                                        <p:tgtEl>
                                          <p:spTgt spid="55"/>
                                        </p:tgtEl>
                                        <p:attrNameLst>
                                          <p:attrName>ppt_w</p:attrName>
                                        </p:attrNameLst>
                                      </p:cBhvr>
                                      <p:tavLst>
                                        <p:tav tm="0">
                                          <p:val>
                                            <p:fltVal val="0"/>
                                          </p:val>
                                        </p:tav>
                                        <p:tav tm="100000">
                                          <p:val>
                                            <p:strVal val="#ppt_w"/>
                                          </p:val>
                                        </p:tav>
                                      </p:tavLst>
                                    </p:anim>
                                    <p:anim calcmode="lin" valueType="num">
                                      <p:cBhvr>
                                        <p:cTn id="158" dur="500" fill="hold"/>
                                        <p:tgtEl>
                                          <p:spTgt spid="55"/>
                                        </p:tgtEl>
                                        <p:attrNameLst>
                                          <p:attrName>ppt_h</p:attrName>
                                        </p:attrNameLst>
                                      </p:cBhvr>
                                      <p:tavLst>
                                        <p:tav tm="0">
                                          <p:val>
                                            <p:fltVal val="0"/>
                                          </p:val>
                                        </p:tav>
                                        <p:tav tm="100000">
                                          <p:val>
                                            <p:strVal val="#ppt_h"/>
                                          </p:val>
                                        </p:tav>
                                      </p:tavLst>
                                    </p:anim>
                                  </p:childTnLst>
                                </p:cTn>
                              </p:par>
                            </p:childTnLst>
                          </p:cTn>
                        </p:par>
                      </p:childTnLst>
                    </p:cTn>
                  </p:par>
                  <p:par>
                    <p:cTn id="159" fill="hold">
                      <p:stCondLst>
                        <p:cond delay="indefinite"/>
                      </p:stCondLst>
                      <p:childTnLst>
                        <p:par>
                          <p:cTn id="160" fill="hold">
                            <p:stCondLst>
                              <p:cond delay="0"/>
                            </p:stCondLst>
                            <p:childTnLst>
                              <p:par>
                                <p:cTn id="161" presetID="22" presetClass="entr" presetSubtype="8" fill="hold" grpId="0" nodeType="clickEffect">
                                  <p:stCondLst>
                                    <p:cond delay="0"/>
                                  </p:stCondLst>
                                  <p:childTnLst>
                                    <p:set>
                                      <p:cBhvr>
                                        <p:cTn id="162" dur="1" fill="hold">
                                          <p:stCondLst>
                                            <p:cond delay="0"/>
                                          </p:stCondLst>
                                        </p:cTn>
                                        <p:tgtEl>
                                          <p:spTgt spid="151588"/>
                                        </p:tgtEl>
                                        <p:attrNameLst>
                                          <p:attrName>style.visibility</p:attrName>
                                        </p:attrNameLst>
                                      </p:cBhvr>
                                      <p:to>
                                        <p:strVal val="visible"/>
                                      </p:to>
                                    </p:set>
                                    <p:animEffect transition="in" filter="wipe(left)">
                                      <p:cBhvr>
                                        <p:cTn id="163" dur="500"/>
                                        <p:tgtEl>
                                          <p:spTgt spid="151588"/>
                                        </p:tgtEl>
                                      </p:cBhvr>
                                    </p:animEffect>
                                  </p:childTnLst>
                                </p:cTn>
                              </p:par>
                            </p:childTnLst>
                          </p:cTn>
                        </p:par>
                      </p:childTnLst>
                    </p:cTn>
                  </p:par>
                  <p:par>
                    <p:cTn id="164" fill="hold">
                      <p:stCondLst>
                        <p:cond delay="indefinite"/>
                      </p:stCondLst>
                      <p:childTnLst>
                        <p:par>
                          <p:cTn id="165" fill="hold">
                            <p:stCondLst>
                              <p:cond delay="0"/>
                            </p:stCondLst>
                            <p:childTnLst>
                              <p:par>
                                <p:cTn id="166" presetID="22" presetClass="entr" presetSubtype="8" fill="hold" grpId="0" nodeType="clickEffect">
                                  <p:stCondLst>
                                    <p:cond delay="0"/>
                                  </p:stCondLst>
                                  <p:childTnLst>
                                    <p:set>
                                      <p:cBhvr>
                                        <p:cTn id="167" dur="1" fill="hold">
                                          <p:stCondLst>
                                            <p:cond delay="0"/>
                                          </p:stCondLst>
                                        </p:cTn>
                                        <p:tgtEl>
                                          <p:spTgt spid="71"/>
                                        </p:tgtEl>
                                        <p:attrNameLst>
                                          <p:attrName>style.visibility</p:attrName>
                                        </p:attrNameLst>
                                      </p:cBhvr>
                                      <p:to>
                                        <p:strVal val="visible"/>
                                      </p:to>
                                    </p:set>
                                    <p:animEffect transition="in" filter="wipe(left)">
                                      <p:cBhvr>
                                        <p:cTn id="168" dur="500"/>
                                        <p:tgtEl>
                                          <p:spTgt spid="71"/>
                                        </p:tgtEl>
                                      </p:cBhvr>
                                    </p:animEffect>
                                  </p:childTnLst>
                                </p:cTn>
                              </p:par>
                            </p:childTnLst>
                          </p:cTn>
                        </p:par>
                        <p:par>
                          <p:cTn id="169" fill="hold">
                            <p:stCondLst>
                              <p:cond delay="500"/>
                            </p:stCondLst>
                            <p:childTnLst>
                              <p:par>
                                <p:cTn id="170" presetID="22" presetClass="entr" presetSubtype="8" fill="hold" grpId="0" nodeType="afterEffect">
                                  <p:stCondLst>
                                    <p:cond delay="0"/>
                                  </p:stCondLst>
                                  <p:childTnLst>
                                    <p:set>
                                      <p:cBhvr>
                                        <p:cTn id="171" dur="1" fill="hold">
                                          <p:stCondLst>
                                            <p:cond delay="0"/>
                                          </p:stCondLst>
                                        </p:cTn>
                                        <p:tgtEl>
                                          <p:spTgt spid="72"/>
                                        </p:tgtEl>
                                        <p:attrNameLst>
                                          <p:attrName>style.visibility</p:attrName>
                                        </p:attrNameLst>
                                      </p:cBhvr>
                                      <p:to>
                                        <p:strVal val="visible"/>
                                      </p:to>
                                    </p:set>
                                    <p:animEffect transition="in" filter="wipe(left)">
                                      <p:cBhvr>
                                        <p:cTn id="17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3" grpId="0" autoUpdateAnimBg="0"/>
      <p:bldP spid="89094" grpId="0" autoUpdateAnimBg="0"/>
      <p:bldP spid="89095" grpId="1"/>
      <p:bldP spid="151590" grpId="0"/>
      <p:bldP spid="151588" grpId="0"/>
      <p:bldP spid="35" grpId="0" animBg="1"/>
      <p:bldP spid="40" grpId="0" animBg="1"/>
      <p:bldP spid="44" grpId="0" animBg="1"/>
      <p:bldP spid="53" grpId="0" animBg="1"/>
      <p:bldP spid="55" grpId="0" animBg="1"/>
      <p:bldP spid="58" grpId="0"/>
      <p:bldP spid="59" grpId="0"/>
      <p:bldP spid="60" grpId="0"/>
      <p:bldP spid="61" grpId="0"/>
      <p:bldP spid="62" grpId="0"/>
      <p:bldP spid="63" grpId="0"/>
      <p:bldP spid="65" grpId="0"/>
      <p:bldP spid="66" grpId="0"/>
      <p:bldP spid="67" grpId="0"/>
      <p:bldP spid="68" grpId="0"/>
      <p:bldP spid="69" grpId="0"/>
      <p:bldP spid="70" grpId="0"/>
      <p:bldP spid="71" grpId="0"/>
      <p:bldP spid="72" grpId="0"/>
      <p:bldP spid="7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7" name="Text Box 5"/>
          <p:cNvSpPr txBox="1">
            <a:spLocks noChangeArrowheads="1"/>
          </p:cNvSpPr>
          <p:nvPr/>
        </p:nvSpPr>
        <p:spPr bwMode="auto">
          <a:xfrm>
            <a:off x="638529" y="547978"/>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结果表明：</a:t>
            </a:r>
          </a:p>
        </p:txBody>
      </p:sp>
      <p:sp>
        <p:nvSpPr>
          <p:cNvPr id="90121" name="Text Box 9"/>
          <p:cNvSpPr txBox="1">
            <a:spLocks noChangeArrowheads="1"/>
          </p:cNvSpPr>
          <p:nvPr/>
        </p:nvSpPr>
        <p:spPr bwMode="auto">
          <a:xfrm>
            <a:off x="638529" y="3727366"/>
            <a:ext cx="5072063" cy="2247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ea typeface="微软雅黑" panose="020B0503020204020204" pitchFamily="34" charset="-122"/>
              </a:rPr>
              <a:t>均匀带电球壳外的场强分布正象球面上的电荷都集中在球心时所形成的点电荷在该区的场强分布一样。在球面内的场强均为零。</a:t>
            </a:r>
          </a:p>
        </p:txBody>
      </p:sp>
      <mc:AlternateContent xmlns:mc="http://schemas.openxmlformats.org/markup-compatibility/2006" xmlns:a14="http://schemas.microsoft.com/office/drawing/2010/main">
        <mc:Choice Requires="a14">
          <p:sp>
            <p:nvSpPr>
              <p:cNvPr id="18" name="矩形 17"/>
              <p:cNvSpPr/>
              <p:nvPr/>
            </p:nvSpPr>
            <p:spPr>
              <a:xfrm>
                <a:off x="1459368" y="1588537"/>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459368" y="1588537"/>
                <a:ext cx="117205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915142" y="1388848"/>
                <a:ext cx="232922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2915142" y="1388848"/>
                <a:ext cx="2329227" cy="903452"/>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970603" y="2522967"/>
                <a:ext cx="118853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=0</m:t>
                      </m:r>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970603" y="2522967"/>
                <a:ext cx="1188530"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459367" y="2542870"/>
                <a:ext cx="1172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&lt;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1459367" y="2542870"/>
                <a:ext cx="1172052" cy="523220"/>
              </a:xfrm>
              <a:prstGeom prst="rect">
                <a:avLst/>
              </a:prstGeom>
              <a:blipFill>
                <a:blip r:embed="rId6"/>
                <a:stretch>
                  <a:fillRect/>
                </a:stretch>
              </a:blipFill>
            </p:spPr>
            <p:txBody>
              <a:bodyPr/>
              <a:lstStyle/>
              <a:p>
                <a:r>
                  <a:rPr lang="zh-CN" altLang="en-US">
                    <a:noFill/>
                  </a:rPr>
                  <a:t> </a:t>
                </a:r>
              </a:p>
            </p:txBody>
          </p:sp>
        </mc:Fallback>
      </mc:AlternateContent>
      <p:grpSp>
        <p:nvGrpSpPr>
          <p:cNvPr id="3" name="组合 2"/>
          <p:cNvGrpSpPr/>
          <p:nvPr/>
        </p:nvGrpSpPr>
        <p:grpSpPr>
          <a:xfrm>
            <a:off x="6041235" y="1014564"/>
            <a:ext cx="3650884" cy="4770854"/>
            <a:chOff x="6041235" y="1014564"/>
            <a:chExt cx="3650884" cy="4770854"/>
          </a:xfrm>
        </p:grpSpPr>
        <p:grpSp>
          <p:nvGrpSpPr>
            <p:cNvPr id="2" name="Group 22"/>
            <p:cNvGrpSpPr>
              <a:grpSpLocks/>
            </p:cNvGrpSpPr>
            <p:nvPr/>
          </p:nvGrpSpPr>
          <p:grpSpPr bwMode="auto">
            <a:xfrm>
              <a:off x="6271056" y="1071198"/>
              <a:ext cx="3421063" cy="4229100"/>
              <a:chOff x="3504" y="564"/>
              <a:chExt cx="2155" cy="2664"/>
            </a:xfrm>
          </p:grpSpPr>
          <p:sp>
            <p:nvSpPr>
              <p:cNvPr id="153608" name="Oval 12"/>
              <p:cNvSpPr>
                <a:spLocks noChangeArrowheads="1"/>
              </p:cNvSpPr>
              <p:nvPr/>
            </p:nvSpPr>
            <p:spPr bwMode="auto">
              <a:xfrm>
                <a:off x="3504" y="564"/>
                <a:ext cx="1174" cy="1174"/>
              </a:xfrm>
              <a:prstGeom prst="ellipse">
                <a:avLst/>
              </a:prstGeom>
              <a:noFill/>
              <a:ln w="41275">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ea typeface="微软雅黑" panose="020B0503020204020204" pitchFamily="34" charset="-122"/>
                </a:endParaRPr>
              </a:p>
            </p:txBody>
          </p:sp>
          <p:sp>
            <p:nvSpPr>
              <p:cNvPr id="153609" name="Line 13"/>
              <p:cNvSpPr>
                <a:spLocks noChangeShapeType="1"/>
              </p:cNvSpPr>
              <p:nvPr/>
            </p:nvSpPr>
            <p:spPr bwMode="auto">
              <a:xfrm>
                <a:off x="3552" y="3227"/>
                <a:ext cx="2013" cy="0"/>
              </a:xfrm>
              <a:prstGeom prst="line">
                <a:avLst/>
              </a:prstGeom>
              <a:noFill/>
              <a:ln w="41275">
                <a:solidFill>
                  <a:srgbClr val="3333FF"/>
                </a:solidFill>
                <a:round/>
                <a:headEnd type="none"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2" name="Line 16"/>
              <p:cNvSpPr>
                <a:spLocks noChangeShapeType="1"/>
              </p:cNvSpPr>
              <p:nvPr/>
            </p:nvSpPr>
            <p:spPr bwMode="auto">
              <a:xfrm>
                <a:off x="4129" y="1188"/>
                <a:ext cx="551" cy="0"/>
              </a:xfrm>
              <a:prstGeom prst="line">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3" name="Line 17"/>
              <p:cNvSpPr>
                <a:spLocks noChangeShapeType="1"/>
              </p:cNvSpPr>
              <p:nvPr/>
            </p:nvSpPr>
            <p:spPr bwMode="auto">
              <a:xfrm>
                <a:off x="4080" y="1732"/>
                <a:ext cx="0" cy="1496"/>
              </a:xfrm>
              <a:prstGeom prst="line">
                <a:avLst/>
              </a:prstGeom>
              <a:noFill/>
              <a:ln w="4127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4" name="Line 18"/>
              <p:cNvSpPr>
                <a:spLocks noChangeShapeType="1"/>
              </p:cNvSpPr>
              <p:nvPr/>
            </p:nvSpPr>
            <p:spPr bwMode="auto">
              <a:xfrm>
                <a:off x="4668" y="1254"/>
                <a:ext cx="0" cy="1972"/>
              </a:xfrm>
              <a:prstGeom prst="line">
                <a:avLst/>
              </a:prstGeom>
              <a:noFill/>
              <a:ln w="38100">
                <a:solidFill>
                  <a:srgbClr val="0000FF"/>
                </a:solidFill>
                <a:prstDash val="sysDot"/>
                <a:round/>
                <a:headEnd type="none"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6" name="Line 20"/>
              <p:cNvSpPr>
                <a:spLocks noChangeShapeType="1"/>
              </p:cNvSpPr>
              <p:nvPr/>
            </p:nvSpPr>
            <p:spPr bwMode="auto">
              <a:xfrm>
                <a:off x="4080" y="3204"/>
                <a:ext cx="624"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ea typeface="微软雅黑" panose="020B0503020204020204" pitchFamily="34" charset="-122"/>
                </a:endParaRPr>
              </a:p>
            </p:txBody>
          </p:sp>
          <p:sp>
            <p:nvSpPr>
              <p:cNvPr id="153617" name="Freeform 21"/>
              <p:cNvSpPr>
                <a:spLocks/>
              </p:cNvSpPr>
              <p:nvPr/>
            </p:nvSpPr>
            <p:spPr bwMode="auto">
              <a:xfrm>
                <a:off x="4679" y="2112"/>
                <a:ext cx="980" cy="1033"/>
              </a:xfrm>
              <a:custGeom>
                <a:avLst/>
                <a:gdLst>
                  <a:gd name="T0" fmla="*/ 0 w 980"/>
                  <a:gd name="T1" fmla="*/ 0 h 1237"/>
                  <a:gd name="T2" fmla="*/ 424 w 980"/>
                  <a:gd name="T3" fmla="*/ 31 h 1237"/>
                  <a:gd name="T4" fmla="*/ 980 w 980"/>
                  <a:gd name="T5" fmla="*/ 48 h 1237"/>
                  <a:gd name="T6" fmla="*/ 0 60000 65536"/>
                  <a:gd name="T7" fmla="*/ 0 60000 65536"/>
                  <a:gd name="T8" fmla="*/ 0 60000 65536"/>
                  <a:gd name="T9" fmla="*/ 0 w 980"/>
                  <a:gd name="T10" fmla="*/ 0 h 1237"/>
                  <a:gd name="T11" fmla="*/ 980 w 980"/>
                  <a:gd name="T12" fmla="*/ 1237 h 1237"/>
                </a:gdLst>
                <a:ahLst/>
                <a:cxnLst>
                  <a:cxn ang="T6">
                    <a:pos x="T0" y="T1"/>
                  </a:cxn>
                  <a:cxn ang="T7">
                    <a:pos x="T2" y="T3"/>
                  </a:cxn>
                  <a:cxn ang="T8">
                    <a:pos x="T4" y="T5"/>
                  </a:cxn>
                </a:cxnLst>
                <a:rect l="T9" t="T10" r="T11" b="T12"/>
                <a:pathLst>
                  <a:path w="980" h="1237">
                    <a:moveTo>
                      <a:pt x="0" y="0"/>
                    </a:moveTo>
                    <a:cubicBezTo>
                      <a:pt x="88" y="256"/>
                      <a:pt x="239" y="593"/>
                      <a:pt x="424" y="783"/>
                    </a:cubicBezTo>
                    <a:cubicBezTo>
                      <a:pt x="592" y="987"/>
                      <a:pt x="805" y="1176"/>
                      <a:pt x="980" y="1237"/>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22" name="矩形 21"/>
                <p:cNvSpPr/>
                <p:nvPr/>
              </p:nvSpPr>
              <p:spPr>
                <a:xfrm>
                  <a:off x="7421277" y="153778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2" name="矩形 21"/>
                <p:cNvSpPr>
                  <a:spLocks noRot="1" noChangeAspect="1" noMove="1" noResize="1" noEditPoints="1" noAdjustHandles="1" noChangeArrowheads="1" noChangeShapeType="1" noTextEdit="1"/>
                </p:cNvSpPr>
                <p:nvPr/>
              </p:nvSpPr>
              <p:spPr>
                <a:xfrm>
                  <a:off x="7421277" y="1537784"/>
                  <a:ext cx="52379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6633800" y="2872636"/>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6633800" y="2872636"/>
                  <a:ext cx="522515" cy="57547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138647" y="5262198"/>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9138647" y="5262198"/>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041235" y="1014564"/>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041235" y="1014564"/>
                  <a:ext cx="48891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6820226" y="5249553"/>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6820226" y="5249553"/>
                  <a:ext cx="53489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6861169" y="171030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6861169" y="1710307"/>
                  <a:ext cx="534890" cy="523220"/>
                </a:xfrm>
                <a:prstGeom prst="rect">
                  <a:avLst/>
                </a:prstGeom>
                <a:blipFill>
                  <a:blip r:embed="rId1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50930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90117"/>
                                        </p:tgtEl>
                                        <p:attrNameLst>
                                          <p:attrName>style.visibility</p:attrName>
                                        </p:attrNameLst>
                                      </p:cBhvr>
                                      <p:to>
                                        <p:strVal val="visible"/>
                                      </p:to>
                                    </p:set>
                                    <p:animEffect transition="in" filter="wipe(left)">
                                      <p:cBhvr>
                                        <p:cTn id="7" dur="500"/>
                                        <p:tgtEl>
                                          <p:spTgt spid="901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wipe(left)">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wipe(left)">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0121"/>
                                        </p:tgtEl>
                                        <p:attrNameLst>
                                          <p:attrName>style.visibility</p:attrName>
                                        </p:attrNameLst>
                                      </p:cBhvr>
                                      <p:to>
                                        <p:strVal val="visible"/>
                                      </p:to>
                                    </p:set>
                                    <p:animEffect transition="in" filter="wipe(left)">
                                      <p:cBhvr>
                                        <p:cTn id="37" dur="500"/>
                                        <p:tgtEl>
                                          <p:spTgt spid="901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7" grpId="0"/>
      <p:bldP spid="90121" grpId="0"/>
      <p:bldP spid="18" grpId="0"/>
      <p:bldP spid="19" grpId="0"/>
      <p:bldP spid="20" grpId="0"/>
      <p:bldP spid="21"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ext Box 2"/>
          <p:cNvSpPr txBox="1">
            <a:spLocks noChangeArrowheads="1"/>
          </p:cNvSpPr>
          <p:nvPr/>
        </p:nvSpPr>
        <p:spPr bwMode="auto">
          <a:xfrm>
            <a:off x="3641169" y="563510"/>
            <a:ext cx="6064721" cy="18158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一个均匀带电球形橡皮球，在其被吹大的过程中，下列各场点的场强将如何变化？</a:t>
            </a:r>
            <a:r>
              <a:rPr lang="en-US" altLang="zh-CN" sz="2800" dirty="0">
                <a:solidFill>
                  <a:srgbClr val="0000FF"/>
                </a:solidFill>
                <a:latin typeface="+mn-lt"/>
                <a:ea typeface="+mn-ea"/>
              </a:rPr>
              <a:t>(1)</a:t>
            </a:r>
            <a:r>
              <a:rPr lang="zh-CN" altLang="en-US" sz="2800" dirty="0">
                <a:solidFill>
                  <a:srgbClr val="0000FF"/>
                </a:solidFill>
                <a:latin typeface="+mn-lt"/>
                <a:ea typeface="+mn-ea"/>
              </a:rPr>
              <a:t>气球内部；</a:t>
            </a:r>
            <a:r>
              <a:rPr lang="en-US" altLang="zh-CN" sz="2800" dirty="0">
                <a:solidFill>
                  <a:srgbClr val="0000FF"/>
                </a:solidFill>
                <a:latin typeface="+mn-lt"/>
                <a:ea typeface="+mn-ea"/>
              </a:rPr>
              <a:t>(2)</a:t>
            </a:r>
            <a:r>
              <a:rPr lang="zh-CN" altLang="en-US" sz="2800" dirty="0">
                <a:solidFill>
                  <a:srgbClr val="0000FF"/>
                </a:solidFill>
                <a:latin typeface="+mn-lt"/>
                <a:ea typeface="+mn-ea"/>
              </a:rPr>
              <a:t>气球外部；</a:t>
            </a:r>
            <a:r>
              <a:rPr lang="en-US" altLang="zh-CN" sz="2800" dirty="0">
                <a:solidFill>
                  <a:srgbClr val="0000FF"/>
                </a:solidFill>
                <a:latin typeface="+mn-lt"/>
                <a:ea typeface="+mn-ea"/>
              </a:rPr>
              <a:t>(3)</a:t>
            </a:r>
            <a:r>
              <a:rPr lang="zh-CN" altLang="en-US" sz="2800" dirty="0">
                <a:solidFill>
                  <a:srgbClr val="0000FF"/>
                </a:solidFill>
                <a:latin typeface="+mn-lt"/>
                <a:ea typeface="+mn-ea"/>
              </a:rPr>
              <a:t>气球表面。</a:t>
            </a:r>
          </a:p>
        </p:txBody>
      </p:sp>
      <p:sp>
        <p:nvSpPr>
          <p:cNvPr id="32771" name="AutoShape 3"/>
          <p:cNvSpPr>
            <a:spLocks noChangeArrowheads="1"/>
          </p:cNvSpPr>
          <p:nvPr/>
        </p:nvSpPr>
        <p:spPr bwMode="auto">
          <a:xfrm>
            <a:off x="597116" y="341013"/>
            <a:ext cx="2808287" cy="1655763"/>
          </a:xfrm>
          <a:prstGeom prst="irregularSeal1">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r>
              <a:rPr lang="zh-CN" altLang="en-US" sz="2800">
                <a:solidFill>
                  <a:srgbClr val="0000FF"/>
                </a:solidFill>
                <a:latin typeface="+mn-lt"/>
                <a:ea typeface="+mn-ea"/>
              </a:rPr>
              <a:t>思考题</a:t>
            </a:r>
          </a:p>
        </p:txBody>
      </p:sp>
      <mc:AlternateContent xmlns:mc="http://schemas.openxmlformats.org/markup-compatibility/2006" xmlns:a14="http://schemas.microsoft.com/office/drawing/2010/main">
        <mc:Choice Requires="a14">
          <p:sp>
            <p:nvSpPr>
              <p:cNvPr id="32772" name="Text Box 4"/>
              <p:cNvSpPr txBox="1">
                <a:spLocks noChangeArrowheads="1"/>
              </p:cNvSpPr>
              <p:nvPr/>
            </p:nvSpPr>
            <p:spPr bwMode="auto">
              <a:xfrm>
                <a:off x="597116" y="2548099"/>
                <a:ext cx="9108774" cy="1493101"/>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zh-CN" altLang="en-US" sz="2800" dirty="0">
                    <a:solidFill>
                      <a:srgbClr val="0000FF"/>
                    </a:solidFill>
                    <a:latin typeface="+mn-lt"/>
                    <a:ea typeface="+mn-ea"/>
                  </a:rPr>
                  <a:t>答：</a:t>
                </a:r>
                <a:r>
                  <a:rPr lang="en-US" altLang="zh-CN" sz="2800" dirty="0">
                    <a:solidFill>
                      <a:srgbClr val="0000FF"/>
                    </a:solidFill>
                    <a:latin typeface="+mn-lt"/>
                    <a:ea typeface="+mn-ea"/>
                  </a:rPr>
                  <a:t>(1)</a:t>
                </a:r>
                <a:r>
                  <a:rPr lang="zh-CN" altLang="en-US" sz="2800" dirty="0">
                    <a:solidFill>
                      <a:srgbClr val="0000FF"/>
                    </a:solidFill>
                    <a:latin typeface="+mn-lt"/>
                    <a:ea typeface="+mn-ea"/>
                  </a:rPr>
                  <a:t>因为电荷分布在球面上，球内部无电荷，在球内取半径为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）的球形高斯面，由高斯定理易知球内的场强</a:t>
                </a:r>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zh-CN" altLang="en-US" sz="2800" i="1">
                            <a:solidFill>
                              <a:srgbClr val="0000FF"/>
                            </a:solidFill>
                            <a:latin typeface="Cambria Math" panose="02040503050406030204" pitchFamily="18" charset="0"/>
                            <a:ea typeface="Cambria Math" panose="02040503050406030204" pitchFamily="18" charset="0"/>
                          </a:rPr>
                          <m:t>内</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32772" name="Text Box 4"/>
              <p:cNvSpPr txBox="1">
                <a:spLocks noRot="1" noChangeAspect="1" noMove="1" noResize="1" noEditPoints="1" noAdjustHandles="1" noChangeArrowheads="1" noChangeShapeType="1" noTextEdit="1"/>
              </p:cNvSpPr>
              <p:nvPr/>
            </p:nvSpPr>
            <p:spPr bwMode="auto">
              <a:xfrm>
                <a:off x="597116" y="2548099"/>
                <a:ext cx="9108774" cy="1493101"/>
              </a:xfrm>
              <a:prstGeom prst="rect">
                <a:avLst/>
              </a:prstGeom>
              <a:blipFill>
                <a:blip r:embed="rId2"/>
                <a:stretch>
                  <a:fillRect l="-1406" t="-4490" r="-1339" b="-326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73" name="Text Box 5"/>
              <p:cNvSpPr txBox="1">
                <a:spLocks noChangeArrowheads="1"/>
              </p:cNvSpPr>
              <p:nvPr/>
            </p:nvSpPr>
            <p:spPr bwMode="auto">
              <a:xfrm>
                <a:off x="597116" y="3964782"/>
                <a:ext cx="9108774" cy="1501758"/>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mn-lt"/>
                    <a:ea typeface="+mn-ea"/>
                  </a:rPr>
                  <a:t>(2)</a:t>
                </a:r>
                <a:r>
                  <a:rPr lang="zh-CN" altLang="en-US" sz="2800" dirty="0">
                    <a:solidFill>
                      <a:srgbClr val="0000FF"/>
                    </a:solidFill>
                    <a:latin typeface="+mn-lt"/>
                    <a:ea typeface="+mn-ea"/>
                  </a:rPr>
                  <a:t>在球外取半径为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&gt;</m:t>
                    </m:r>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）的球形高斯面，由高斯定理易知球外空间的场强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zh-CN" altLang="en-US" sz="2800" i="1" smtClean="0">
                            <a:solidFill>
                              <a:srgbClr val="0000FF"/>
                            </a:solidFill>
                            <a:latin typeface="Cambria Math" panose="02040503050406030204" pitchFamily="18" charset="0"/>
                            <a:ea typeface="Cambria Math" panose="02040503050406030204" pitchFamily="18" charset="0"/>
                          </a:rPr>
                          <m:t>外</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b="0" i="1" smtClean="0">
                            <a:solidFill>
                              <a:srgbClr val="0000FF"/>
                            </a:solidFill>
                            <a:latin typeface="Cambria Math" panose="02040503050406030204" pitchFamily="18" charset="0"/>
                            <a:ea typeface="Cambria Math" panose="02040503050406030204" pitchFamily="18" charset="0"/>
                          </a:rPr>
                          <m:t>𝜋</m:t>
                        </m:r>
                        <m:sSub>
                          <m:sSubPr>
                            <m:ctrlPr>
                              <a:rPr lang="en-US" altLang="zh-CN" sz="2800" b="0" i="1" smtClean="0">
                                <a:solidFill>
                                  <a:srgbClr val="0000FF"/>
                                </a:solidFill>
                                <a:latin typeface="Cambria Math"/>
                                <a:ea typeface="Cambria Math" panose="02040503050406030204" pitchFamily="18" charset="0"/>
                              </a:rPr>
                            </m:ctrlPr>
                          </m:sSubPr>
                          <m:e>
                            <m:r>
                              <a:rPr lang="zh-CN" altLang="en-US" sz="2800" b="0" i="1" smtClean="0">
                                <a:solidFill>
                                  <a:srgbClr val="0000FF"/>
                                </a:solidFill>
                                <a:latin typeface="Cambria Math" panose="02040503050406030204" pitchFamily="18" charset="0"/>
                                <a:ea typeface="Cambria Math" panose="02040503050406030204" pitchFamily="18" charset="0"/>
                              </a:rPr>
                              <m:t>𝜀</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e>
                    </m:d>
                  </m:oMath>
                </a14:m>
                <a:r>
                  <a:rPr lang="zh-CN" altLang="en-US" sz="2800" dirty="0">
                    <a:solidFill>
                      <a:srgbClr val="0000FF"/>
                    </a:solidFill>
                    <a:latin typeface="+mn-lt"/>
                    <a:ea typeface="+mn-ea"/>
                  </a:rPr>
                  <a:t>。由此可知，球外空间的场强与气球吹大过程无关。</a:t>
                </a:r>
              </a:p>
            </p:txBody>
          </p:sp>
        </mc:Choice>
        <mc:Fallback xmlns="">
          <p:sp>
            <p:nvSpPr>
              <p:cNvPr id="32773" name="Text Box 5"/>
              <p:cNvSpPr txBox="1">
                <a:spLocks noRot="1" noChangeAspect="1" noMove="1" noResize="1" noEditPoints="1" noAdjustHandles="1" noChangeArrowheads="1" noChangeShapeType="1" noTextEdit="1"/>
              </p:cNvSpPr>
              <p:nvPr/>
            </p:nvSpPr>
            <p:spPr bwMode="auto">
              <a:xfrm>
                <a:off x="597116" y="3964782"/>
                <a:ext cx="9108774" cy="1501758"/>
              </a:xfrm>
              <a:prstGeom prst="rect">
                <a:avLst/>
              </a:prstGeom>
              <a:blipFill>
                <a:blip r:embed="rId3"/>
                <a:stretch>
                  <a:fillRect l="-1406" t="-4049" r="-1339" b="-971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774" name="Text Box 6"/>
              <p:cNvSpPr txBox="1">
                <a:spLocks noChangeArrowheads="1"/>
              </p:cNvSpPr>
              <p:nvPr/>
            </p:nvSpPr>
            <p:spPr bwMode="auto">
              <a:xfrm>
                <a:off x="597116" y="5381465"/>
                <a:ext cx="9108774" cy="1066639"/>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a:r>
                  <a:rPr lang="en-US" altLang="zh-CN" sz="2800" dirty="0">
                    <a:solidFill>
                      <a:srgbClr val="0000FF"/>
                    </a:solidFill>
                    <a:latin typeface="+mn-lt"/>
                    <a:ea typeface="+mn-ea"/>
                  </a:rPr>
                  <a:t>(3)</a:t>
                </a:r>
                <a:r>
                  <a:rPr lang="zh-CN" altLang="en-US" sz="2800" dirty="0">
                    <a:solidFill>
                      <a:srgbClr val="0000FF"/>
                    </a:solidFill>
                    <a:latin typeface="+mn-lt"/>
                    <a:ea typeface="+mn-ea"/>
                  </a:rPr>
                  <a:t>因为球表面的场强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zh-CN" altLang="en-US" sz="2800" i="1">
                            <a:solidFill>
                              <a:srgbClr val="0000FF"/>
                            </a:solidFill>
                            <a:latin typeface="Cambria Math" panose="02040503050406030204" pitchFamily="18" charset="0"/>
                            <a:ea typeface="Cambria Math" panose="02040503050406030204" pitchFamily="18" charset="0"/>
                          </a:rPr>
                          <m:t>表</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𝑞</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𝑅</m:t>
                            </m:r>
                          </m:e>
                          <m:sup>
                            <m:r>
                              <a:rPr lang="en-US" altLang="zh-CN" sz="2800" i="1">
                                <a:solidFill>
                                  <a:srgbClr val="0000FF"/>
                                </a:solidFill>
                                <a:latin typeface="Cambria Math" panose="02040503050406030204" pitchFamily="18" charset="0"/>
                                <a:ea typeface="Cambria Math" panose="02040503050406030204" pitchFamily="18" charset="0"/>
                              </a:rPr>
                              <m:t>2</m:t>
                            </m:r>
                          </m:sup>
                        </m:sSup>
                      </m:e>
                    </m:d>
                  </m:oMath>
                </a14:m>
                <a:r>
                  <a:rPr lang="zh-CN" altLang="en-US" sz="2800" dirty="0">
                    <a:solidFill>
                      <a:srgbClr val="0000FF"/>
                    </a:solidFill>
                    <a:latin typeface="+mn-lt"/>
                    <a:ea typeface="+mn-ea"/>
                  </a:rPr>
                  <a:t>，在球吹大的过程中，</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变大，所以球表面的场强随气球的吹大而变小。</a:t>
                </a:r>
              </a:p>
            </p:txBody>
          </p:sp>
        </mc:Choice>
        <mc:Fallback xmlns="">
          <p:sp>
            <p:nvSpPr>
              <p:cNvPr id="32774" name="Text Box 6"/>
              <p:cNvSpPr txBox="1">
                <a:spLocks noRot="1" noChangeAspect="1" noMove="1" noResize="1" noEditPoints="1" noAdjustHandles="1" noChangeArrowheads="1" noChangeShapeType="1" noTextEdit="1"/>
              </p:cNvSpPr>
              <p:nvPr/>
            </p:nvSpPr>
            <p:spPr bwMode="auto">
              <a:xfrm>
                <a:off x="597116" y="5381465"/>
                <a:ext cx="9108774" cy="1066639"/>
              </a:xfrm>
              <a:prstGeom prst="rect">
                <a:avLst/>
              </a:prstGeom>
              <a:blipFill>
                <a:blip r:embed="rId4"/>
                <a:stretch>
                  <a:fillRect l="-1406" t="-5714" r="-1339" b="-1485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spTree>
    <p:extLst>
      <p:ext uri="{BB962C8B-B14F-4D97-AF65-F5344CB8AC3E}">
        <p14:creationId xmlns:p14="http://schemas.microsoft.com/office/powerpoint/2010/main" val="60972718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2771"/>
                                        </p:tgtEl>
                                        <p:attrNameLst>
                                          <p:attrName>style.visibility</p:attrName>
                                        </p:attrNameLst>
                                      </p:cBhvr>
                                      <p:to>
                                        <p:strVal val="visible"/>
                                      </p:to>
                                    </p:set>
                                    <p:animEffect transition="in" filter="wipe(left)">
                                      <p:cBhvr>
                                        <p:cTn id="7" dur="500"/>
                                        <p:tgtEl>
                                          <p:spTgt spid="3277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70"/>
                                        </p:tgtEl>
                                        <p:attrNameLst>
                                          <p:attrName>style.visibility</p:attrName>
                                        </p:attrNameLst>
                                      </p:cBhvr>
                                      <p:to>
                                        <p:strVal val="visible"/>
                                      </p:to>
                                    </p:set>
                                    <p:animEffect transition="in" filter="wipe(left)">
                                      <p:cBhvr>
                                        <p:cTn id="12" dur="500"/>
                                        <p:tgtEl>
                                          <p:spTgt spid="32770"/>
                                        </p:tgtEl>
                                      </p:cBhvr>
                                    </p:animEffect>
                                  </p:childTnLst>
                                </p:cTn>
                              </p:par>
                            </p:childTnLst>
                          </p:cTn>
                        </p:par>
                      </p:childTnLst>
                    </p:cTn>
                  </p:par>
                  <p:par>
                    <p:cTn id="13" fill="hold">
                      <p:stCondLst>
                        <p:cond delay="indefinite"/>
                      </p:stCondLst>
                      <p:childTnLst>
                        <p:par>
                          <p:cTn id="14" fill="hold">
                            <p:stCondLst>
                              <p:cond delay="0"/>
                            </p:stCondLst>
                            <p:childTnLst>
                              <p:par>
                                <p:cTn id="15" presetID="54" presetClass="entr" presetSubtype="0" accel="100000" fill="hold" grpId="0" nodeType="clickEffect">
                                  <p:stCondLst>
                                    <p:cond delay="0"/>
                                  </p:stCondLst>
                                  <p:childTnLst>
                                    <p:set>
                                      <p:cBhvr>
                                        <p:cTn id="16" dur="1" fill="hold">
                                          <p:stCondLst>
                                            <p:cond delay="0"/>
                                          </p:stCondLst>
                                        </p:cTn>
                                        <p:tgtEl>
                                          <p:spTgt spid="32772"/>
                                        </p:tgtEl>
                                        <p:attrNameLst>
                                          <p:attrName>style.visibility</p:attrName>
                                        </p:attrNameLst>
                                      </p:cBhvr>
                                      <p:to>
                                        <p:strVal val="visible"/>
                                      </p:to>
                                    </p:set>
                                    <p:anim calcmode="lin" valueType="num">
                                      <p:cBhvr>
                                        <p:cTn id="17" dur="500" fill="hold"/>
                                        <p:tgtEl>
                                          <p:spTgt spid="32772"/>
                                        </p:tgtEl>
                                        <p:attrNameLst>
                                          <p:attrName>ppt_w</p:attrName>
                                        </p:attrNameLst>
                                      </p:cBhvr>
                                      <p:tavLst>
                                        <p:tav tm="0">
                                          <p:val>
                                            <p:strVal val="#ppt_w*0.05"/>
                                          </p:val>
                                        </p:tav>
                                        <p:tav tm="100000">
                                          <p:val>
                                            <p:strVal val="#ppt_w"/>
                                          </p:val>
                                        </p:tav>
                                      </p:tavLst>
                                    </p:anim>
                                    <p:anim calcmode="lin" valueType="num">
                                      <p:cBhvr>
                                        <p:cTn id="18" dur="500" fill="hold"/>
                                        <p:tgtEl>
                                          <p:spTgt spid="32772"/>
                                        </p:tgtEl>
                                        <p:attrNameLst>
                                          <p:attrName>ppt_h</p:attrName>
                                        </p:attrNameLst>
                                      </p:cBhvr>
                                      <p:tavLst>
                                        <p:tav tm="0">
                                          <p:val>
                                            <p:strVal val="#ppt_h"/>
                                          </p:val>
                                        </p:tav>
                                        <p:tav tm="100000">
                                          <p:val>
                                            <p:strVal val="#ppt_h"/>
                                          </p:val>
                                        </p:tav>
                                      </p:tavLst>
                                    </p:anim>
                                    <p:anim calcmode="lin" valueType="num">
                                      <p:cBhvr>
                                        <p:cTn id="19" dur="500" fill="hold"/>
                                        <p:tgtEl>
                                          <p:spTgt spid="32772"/>
                                        </p:tgtEl>
                                        <p:attrNameLst>
                                          <p:attrName>ppt_x</p:attrName>
                                        </p:attrNameLst>
                                      </p:cBhvr>
                                      <p:tavLst>
                                        <p:tav tm="0">
                                          <p:val>
                                            <p:strVal val="#ppt_x-.2"/>
                                          </p:val>
                                        </p:tav>
                                        <p:tav tm="100000">
                                          <p:val>
                                            <p:strVal val="#ppt_x"/>
                                          </p:val>
                                        </p:tav>
                                      </p:tavLst>
                                    </p:anim>
                                    <p:anim calcmode="lin" valueType="num">
                                      <p:cBhvr>
                                        <p:cTn id="20" dur="500" fill="hold"/>
                                        <p:tgtEl>
                                          <p:spTgt spid="32772"/>
                                        </p:tgtEl>
                                        <p:attrNameLst>
                                          <p:attrName>ppt_y</p:attrName>
                                        </p:attrNameLst>
                                      </p:cBhvr>
                                      <p:tavLst>
                                        <p:tav tm="0">
                                          <p:val>
                                            <p:strVal val="#ppt_y"/>
                                          </p:val>
                                        </p:tav>
                                        <p:tav tm="100000">
                                          <p:val>
                                            <p:strVal val="#ppt_y"/>
                                          </p:val>
                                        </p:tav>
                                      </p:tavLst>
                                    </p:anim>
                                    <p:animEffect transition="in" filter="fade">
                                      <p:cBhvr>
                                        <p:cTn id="21" dur="500"/>
                                        <p:tgtEl>
                                          <p:spTgt spid="32772"/>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54" presetClass="entr" presetSubtype="0" accel="100000" fill="hold" grpId="0" nodeType="clickEffect">
                                  <p:stCondLst>
                                    <p:cond delay="0"/>
                                  </p:stCondLst>
                                  <p:childTnLst>
                                    <p:set>
                                      <p:cBhvr>
                                        <p:cTn id="25" dur="1" fill="hold">
                                          <p:stCondLst>
                                            <p:cond delay="0"/>
                                          </p:stCondLst>
                                        </p:cTn>
                                        <p:tgtEl>
                                          <p:spTgt spid="32773"/>
                                        </p:tgtEl>
                                        <p:attrNameLst>
                                          <p:attrName>style.visibility</p:attrName>
                                        </p:attrNameLst>
                                      </p:cBhvr>
                                      <p:to>
                                        <p:strVal val="visible"/>
                                      </p:to>
                                    </p:set>
                                    <p:anim calcmode="lin" valueType="num">
                                      <p:cBhvr>
                                        <p:cTn id="26" dur="500" fill="hold"/>
                                        <p:tgtEl>
                                          <p:spTgt spid="32773"/>
                                        </p:tgtEl>
                                        <p:attrNameLst>
                                          <p:attrName>ppt_w</p:attrName>
                                        </p:attrNameLst>
                                      </p:cBhvr>
                                      <p:tavLst>
                                        <p:tav tm="0">
                                          <p:val>
                                            <p:strVal val="#ppt_w*0.05"/>
                                          </p:val>
                                        </p:tav>
                                        <p:tav tm="100000">
                                          <p:val>
                                            <p:strVal val="#ppt_w"/>
                                          </p:val>
                                        </p:tav>
                                      </p:tavLst>
                                    </p:anim>
                                    <p:anim calcmode="lin" valueType="num">
                                      <p:cBhvr>
                                        <p:cTn id="27" dur="500" fill="hold"/>
                                        <p:tgtEl>
                                          <p:spTgt spid="32773"/>
                                        </p:tgtEl>
                                        <p:attrNameLst>
                                          <p:attrName>ppt_h</p:attrName>
                                        </p:attrNameLst>
                                      </p:cBhvr>
                                      <p:tavLst>
                                        <p:tav tm="0">
                                          <p:val>
                                            <p:strVal val="#ppt_h"/>
                                          </p:val>
                                        </p:tav>
                                        <p:tav tm="100000">
                                          <p:val>
                                            <p:strVal val="#ppt_h"/>
                                          </p:val>
                                        </p:tav>
                                      </p:tavLst>
                                    </p:anim>
                                    <p:anim calcmode="lin" valueType="num">
                                      <p:cBhvr>
                                        <p:cTn id="28" dur="500" fill="hold"/>
                                        <p:tgtEl>
                                          <p:spTgt spid="32773"/>
                                        </p:tgtEl>
                                        <p:attrNameLst>
                                          <p:attrName>ppt_x</p:attrName>
                                        </p:attrNameLst>
                                      </p:cBhvr>
                                      <p:tavLst>
                                        <p:tav tm="0">
                                          <p:val>
                                            <p:strVal val="#ppt_x-.2"/>
                                          </p:val>
                                        </p:tav>
                                        <p:tav tm="100000">
                                          <p:val>
                                            <p:strVal val="#ppt_x"/>
                                          </p:val>
                                        </p:tav>
                                      </p:tavLst>
                                    </p:anim>
                                    <p:anim calcmode="lin" valueType="num">
                                      <p:cBhvr>
                                        <p:cTn id="29" dur="500" fill="hold"/>
                                        <p:tgtEl>
                                          <p:spTgt spid="32773"/>
                                        </p:tgtEl>
                                        <p:attrNameLst>
                                          <p:attrName>ppt_y</p:attrName>
                                        </p:attrNameLst>
                                      </p:cBhvr>
                                      <p:tavLst>
                                        <p:tav tm="0">
                                          <p:val>
                                            <p:strVal val="#ppt_y"/>
                                          </p:val>
                                        </p:tav>
                                        <p:tav tm="100000">
                                          <p:val>
                                            <p:strVal val="#ppt_y"/>
                                          </p:val>
                                        </p:tav>
                                      </p:tavLst>
                                    </p:anim>
                                    <p:animEffect transition="in" filter="fade">
                                      <p:cBhvr>
                                        <p:cTn id="30" dur="500"/>
                                        <p:tgtEl>
                                          <p:spTgt spid="32773"/>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2774"/>
                                        </p:tgtEl>
                                        <p:attrNameLst>
                                          <p:attrName>style.visibility</p:attrName>
                                        </p:attrNameLst>
                                      </p:cBhvr>
                                      <p:to>
                                        <p:strVal val="visible"/>
                                      </p:to>
                                    </p:set>
                                    <p:anim calcmode="lin" valueType="num">
                                      <p:cBhvr additive="base">
                                        <p:cTn id="35" dur="500" fill="hold"/>
                                        <p:tgtEl>
                                          <p:spTgt spid="32774"/>
                                        </p:tgtEl>
                                        <p:attrNameLst>
                                          <p:attrName>ppt_x</p:attrName>
                                        </p:attrNameLst>
                                      </p:cBhvr>
                                      <p:tavLst>
                                        <p:tav tm="0">
                                          <p:val>
                                            <p:strVal val="#ppt_x"/>
                                          </p:val>
                                        </p:tav>
                                        <p:tav tm="100000">
                                          <p:val>
                                            <p:strVal val="#ppt_x"/>
                                          </p:val>
                                        </p:tav>
                                      </p:tavLst>
                                    </p:anim>
                                    <p:anim calcmode="lin" valueType="num">
                                      <p:cBhvr additive="base">
                                        <p:cTn id="36" dur="500" fill="hold"/>
                                        <p:tgtEl>
                                          <p:spTgt spid="3277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0" grpId="0"/>
      <p:bldP spid="32771" grpId="0" animBg="1"/>
      <p:bldP spid="32772" grpId="0" autoUpdateAnimBg="0"/>
      <p:bldP spid="32773" grpId="0" autoUpdateAnimBg="0"/>
      <p:bldP spid="32774" grpId="0" autoUpdateAnimBg="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1141" name="Text Box 5"/>
              <p:cNvSpPr txBox="1">
                <a:spLocks noChangeArrowheads="1"/>
              </p:cNvSpPr>
              <p:nvPr/>
            </p:nvSpPr>
            <p:spPr bwMode="auto">
              <a:xfrm>
                <a:off x="637298" y="500017"/>
                <a:ext cx="893918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例：均匀带电的球体内外的场强分布。设球体半径为</a:t>
                </a:r>
                <a14:m>
                  <m:oMath xmlns:m="http://schemas.openxmlformats.org/officeDocument/2006/math">
                    <m:r>
                      <a:rPr lang="en-US" altLang="zh-CN" sz="2800" i="1">
                        <a:solidFill>
                          <a:srgbClr val="0000FF"/>
                        </a:solidFill>
                        <a:latin typeface="Cambria Math" panose="02040503050406030204" pitchFamily="18" charset="0"/>
                      </a:rPr>
                      <m:t>𝑅</m:t>
                    </m:r>
                  </m:oMath>
                </a14:m>
                <a:r>
                  <a:rPr kumimoji="0" lang="zh-CN" altLang="en-US" sz="2800" dirty="0">
                    <a:solidFill>
                      <a:srgbClr val="0000FF"/>
                    </a:solidFill>
                    <a:latin typeface="+mn-lt"/>
                    <a:ea typeface="微软雅黑" panose="020B0503020204020204" pitchFamily="34" charset="-122"/>
                  </a:rPr>
                  <a:t>，所带总带电为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a14:m>
                <a:r>
                  <a:rPr kumimoji="0" lang="zh-CN" altLang="en-US" sz="2800" dirty="0">
                    <a:solidFill>
                      <a:srgbClr val="0000FF"/>
                    </a:solidFill>
                    <a:latin typeface="+mn-lt"/>
                    <a:ea typeface="微软雅黑" panose="020B0503020204020204" pitchFamily="34" charset="-122"/>
                  </a:rPr>
                  <a:t>。</a:t>
                </a:r>
                <a:endParaRPr lang="en-US" altLang="zh-CN" sz="2800" dirty="0">
                  <a:solidFill>
                    <a:srgbClr val="0000FF"/>
                  </a:solidFill>
                  <a:latin typeface="+mn-lt"/>
                  <a:ea typeface="微软雅黑" panose="020B0503020204020204" pitchFamily="34" charset="-122"/>
                </a:endParaRPr>
              </a:p>
            </p:txBody>
          </p:sp>
        </mc:Choice>
        <mc:Fallback xmlns="">
          <p:sp>
            <p:nvSpPr>
              <p:cNvPr id="91141" name="Text Box 5"/>
              <p:cNvSpPr txBox="1">
                <a:spLocks noRot="1" noChangeAspect="1" noMove="1" noResize="1" noEditPoints="1" noAdjustHandles="1" noChangeArrowheads="1" noChangeShapeType="1" noTextEdit="1"/>
              </p:cNvSpPr>
              <p:nvPr/>
            </p:nvSpPr>
            <p:spPr bwMode="auto">
              <a:xfrm>
                <a:off x="637298" y="500017"/>
                <a:ext cx="8939186" cy="954107"/>
              </a:xfrm>
              <a:prstGeom prst="rect">
                <a:avLst/>
              </a:prstGeom>
              <a:blipFill>
                <a:blip r:embed="rId3"/>
                <a:stretch>
                  <a:fillRect l="-1432" t="-6369" r="-5321"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1150" name="Text Box 14"/>
          <p:cNvSpPr txBox="1">
            <a:spLocks noChangeArrowheads="1"/>
          </p:cNvSpPr>
          <p:nvPr/>
        </p:nvSpPr>
        <p:spPr bwMode="auto">
          <a:xfrm>
            <a:off x="636372" y="1500142"/>
            <a:ext cx="89401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解：它具有与场源同心的球对称性。固选取同心的球面为高斯面。 </a:t>
            </a:r>
            <a:endParaRPr lang="zh-CN" altLang="en-US" sz="2800" dirty="0">
              <a:solidFill>
                <a:srgbClr val="0000FF"/>
              </a:solidFill>
              <a:latin typeface="+mn-lt"/>
              <a:ea typeface="微软雅黑" panose="020B0503020204020204" pitchFamily="34" charset="-122"/>
            </a:endParaRPr>
          </a:p>
        </p:txBody>
      </p:sp>
      <p:sp>
        <p:nvSpPr>
          <p:cNvPr id="155662" name="Oval 17"/>
          <p:cNvSpPr>
            <a:spLocks noChangeArrowheads="1"/>
          </p:cNvSpPr>
          <p:nvPr/>
        </p:nvSpPr>
        <p:spPr bwMode="auto">
          <a:xfrm>
            <a:off x="7848341" y="3466238"/>
            <a:ext cx="1306513" cy="1181100"/>
          </a:xfrm>
          <a:prstGeom prst="ellipse">
            <a:avLst/>
          </a:prstGeom>
          <a:solidFill>
            <a:srgbClr val="CC3300">
              <a:alpha val="50195"/>
            </a:srgbClr>
          </a:solidFill>
          <a:ln w="41275">
            <a:solidFill>
              <a:srgbClr val="CC33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微软雅黑" panose="020B0503020204020204" pitchFamily="34" charset="-122"/>
            </a:endParaRPr>
          </a:p>
        </p:txBody>
      </p:sp>
      <p:sp>
        <p:nvSpPr>
          <p:cNvPr id="155663" name="Line 18"/>
          <p:cNvSpPr>
            <a:spLocks noChangeShapeType="1"/>
          </p:cNvSpPr>
          <p:nvPr/>
        </p:nvSpPr>
        <p:spPr bwMode="auto">
          <a:xfrm>
            <a:off x="7902316" y="6144351"/>
            <a:ext cx="2239963" cy="0"/>
          </a:xfrm>
          <a:prstGeom prst="line">
            <a:avLst/>
          </a:prstGeom>
          <a:noFill/>
          <a:ln w="41275">
            <a:solidFill>
              <a:srgbClr val="3333FF"/>
            </a:solidFill>
            <a:round/>
            <a:headEnd type="none" w="med" len="lg"/>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6" name="Line 21"/>
          <p:cNvSpPr>
            <a:spLocks noChangeShapeType="1"/>
          </p:cNvSpPr>
          <p:nvPr/>
        </p:nvSpPr>
        <p:spPr bwMode="auto">
          <a:xfrm>
            <a:off x="8489691" y="4640988"/>
            <a:ext cx="0" cy="1503363"/>
          </a:xfrm>
          <a:prstGeom prst="line">
            <a:avLst/>
          </a:prstGeom>
          <a:noFill/>
          <a:ln w="4127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7" name="Line 22"/>
          <p:cNvSpPr>
            <a:spLocks noChangeShapeType="1"/>
          </p:cNvSpPr>
          <p:nvPr/>
        </p:nvSpPr>
        <p:spPr bwMode="auto">
          <a:xfrm>
            <a:off x="9143741" y="4159976"/>
            <a:ext cx="0" cy="1982788"/>
          </a:xfrm>
          <a:prstGeom prst="line">
            <a:avLst/>
          </a:prstGeom>
          <a:noFill/>
          <a:ln w="12700">
            <a:solidFill>
              <a:srgbClr val="0000FF"/>
            </a:solidFill>
            <a:prstDash val="sysDot"/>
            <a:round/>
            <a:headEnd type="none"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69" name="Freeform 24"/>
          <p:cNvSpPr>
            <a:spLocks/>
          </p:cNvSpPr>
          <p:nvPr/>
        </p:nvSpPr>
        <p:spPr bwMode="auto">
          <a:xfrm>
            <a:off x="9158029" y="5142638"/>
            <a:ext cx="1109663" cy="890588"/>
          </a:xfrm>
          <a:custGeom>
            <a:avLst/>
            <a:gdLst>
              <a:gd name="T0" fmla="*/ 0 w 879"/>
              <a:gd name="T1" fmla="*/ 0 h 609"/>
              <a:gd name="T2" fmla="*/ 2 w 879"/>
              <a:gd name="T3" fmla="*/ 50 h 609"/>
              <a:gd name="T4" fmla="*/ 6 w 879"/>
              <a:gd name="T5" fmla="*/ 104 h 609"/>
              <a:gd name="T6" fmla="*/ 14 w 879"/>
              <a:gd name="T7" fmla="*/ 139 h 609"/>
              <a:gd name="T8" fmla="*/ 0 60000 65536"/>
              <a:gd name="T9" fmla="*/ 0 60000 65536"/>
              <a:gd name="T10" fmla="*/ 0 60000 65536"/>
              <a:gd name="T11" fmla="*/ 0 60000 65536"/>
              <a:gd name="T12" fmla="*/ 0 w 879"/>
              <a:gd name="T13" fmla="*/ 0 h 609"/>
              <a:gd name="T14" fmla="*/ 879 w 879"/>
              <a:gd name="T15" fmla="*/ 609 h 609"/>
            </a:gdLst>
            <a:ahLst/>
            <a:cxnLst>
              <a:cxn ang="T8">
                <a:pos x="T0" y="T1"/>
              </a:cxn>
              <a:cxn ang="T9">
                <a:pos x="T2" y="T3"/>
              </a:cxn>
              <a:cxn ang="T10">
                <a:pos x="T4" y="T5"/>
              </a:cxn>
              <a:cxn ang="T11">
                <a:pos x="T6" y="T7"/>
              </a:cxn>
            </a:cxnLst>
            <a:rect l="T12" t="T13" r="T14" b="T15"/>
            <a:pathLst>
              <a:path w="879" h="609">
                <a:moveTo>
                  <a:pt x="0" y="0"/>
                </a:moveTo>
                <a:cubicBezTo>
                  <a:pt x="10" y="35"/>
                  <a:pt x="33" y="140"/>
                  <a:pt x="95" y="216"/>
                </a:cubicBezTo>
                <a:cubicBezTo>
                  <a:pt x="157" y="292"/>
                  <a:pt x="236" y="381"/>
                  <a:pt x="375" y="456"/>
                </a:cubicBezTo>
                <a:cubicBezTo>
                  <a:pt x="583" y="560"/>
                  <a:pt x="722" y="579"/>
                  <a:pt x="879" y="609"/>
                </a:cubicBezTo>
              </a:path>
            </a:pathLst>
          </a:cu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55670" name="Line 25"/>
          <p:cNvSpPr>
            <a:spLocks noChangeShapeType="1"/>
          </p:cNvSpPr>
          <p:nvPr/>
        </p:nvSpPr>
        <p:spPr bwMode="auto">
          <a:xfrm flipH="1">
            <a:off x="8534141" y="5142638"/>
            <a:ext cx="609600" cy="99060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23" name="矩形 22"/>
              <p:cNvSpPr/>
              <p:nvPr/>
            </p:nvSpPr>
            <p:spPr>
              <a:xfrm>
                <a:off x="632418" y="2593714"/>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632418" y="2593714"/>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843760" y="259374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843760" y="2593741"/>
                <a:ext cx="1662635" cy="97616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4279119" y="2773044"/>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4279119" y="2773044"/>
                <a:ext cx="165179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975337" y="3494698"/>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975337" y="3494698"/>
                <a:ext cx="975908" cy="90345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605656" y="6087530"/>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8605656" y="6087530"/>
                <a:ext cx="52379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7997339" y="4607249"/>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7997339" y="4607249"/>
                <a:ext cx="522515" cy="57547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753342" y="6142764"/>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753342" y="6142764"/>
                <a:ext cx="4634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8984209" y="3272803"/>
                <a:ext cx="48891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𝑞</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984209" y="3272803"/>
                <a:ext cx="48891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32418" y="3705175"/>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32418" y="3705175"/>
                <a:ext cx="117205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4406156" y="3494698"/>
                <a:ext cx="2791277"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  </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𝑟</m:t>
                              </m:r>
                            </m:e>
                            <m:sup>
                              <m:r>
                                <a:rPr lang="en-US" altLang="zh-CN" sz="2800" i="1">
                                  <a:solidFill>
                                    <a:srgbClr val="FF0000"/>
                                  </a:solidFill>
                                  <a:latin typeface="Cambria Math" panose="02040503050406030204" pitchFamily="18" charset="0"/>
                                </a:rPr>
                                <m:t>2</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4406156" y="3494698"/>
                <a:ext cx="2791277" cy="90345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632418" y="4723840"/>
                <a:ext cx="11720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𝑟</m:t>
                      </m:r>
                      <m:r>
                        <a:rPr lang="en-US" altLang="zh-CN" sz="2800" b="0" i="1" smtClean="0">
                          <a:solidFill>
                            <a:srgbClr val="FF0000"/>
                          </a:solidFill>
                          <a:latin typeface="Cambria Math" panose="02040503050406030204" pitchFamily="18" charset="0"/>
                          <a:ea typeface="Cambria Math" panose="02040503050406030204" pitchFamily="18" charset="0"/>
                        </a:rPr>
                        <m:t>&lt;</m:t>
                      </m:r>
                      <m:r>
                        <a:rPr lang="en-US" altLang="zh-CN" sz="2800" b="0" i="1" smtClean="0">
                          <a:solidFill>
                            <a:srgbClr val="FF0000"/>
                          </a:solidFill>
                          <a:latin typeface="Cambria Math" panose="02040503050406030204" pitchFamily="18" charset="0"/>
                          <a:ea typeface="Cambria Math" panose="02040503050406030204" pitchFamily="18" charset="0"/>
                        </a:rPr>
                        <m:t>𝑅</m:t>
                      </m:r>
                    </m:oMath>
                  </m:oMathPara>
                </a14:m>
                <a:endParaRPr lang="zh-CN" altLang="en-US" sz="2800" dirty="0">
                  <a:solidFill>
                    <a:srgbClr val="FF0000"/>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632418" y="4723840"/>
                <a:ext cx="1172052"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877082" y="3702006"/>
                <a:ext cx="12843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1877082" y="3702006"/>
                <a:ext cx="128432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981444" y="4437065"/>
                <a:ext cx="2733890" cy="13359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𝑞</m:t>
                          </m:r>
                        </m:num>
                        <m:den>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3</m:t>
                                  </m:r>
                                </m:sup>
                              </m:sSup>
                            </m:num>
                            <m:den>
                              <m:r>
                                <a:rPr lang="en-US" altLang="zh-CN" sz="2800" i="1">
                                  <a:solidFill>
                                    <a:srgbClr val="0000FF"/>
                                  </a:solidFill>
                                  <a:latin typeface="Cambria Math" panose="02040503050406030204" pitchFamily="18" charset="0"/>
                                  <a:ea typeface="Cambria Math" panose="02040503050406030204" pitchFamily="18" charset="0"/>
                                </a:rPr>
                                <m:t>3</m:t>
                              </m:r>
                            </m:den>
                          </m:f>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981444" y="4437065"/>
                <a:ext cx="2733890" cy="1335943"/>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876895" y="4710680"/>
                <a:ext cx="12843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876895" y="4710680"/>
                <a:ext cx="1284326"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801166" y="5610446"/>
                <a:ext cx="2841995"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  </m:t>
                      </m:r>
                      <m:acc>
                        <m:accPr>
                          <m:chr m:val="⃑"/>
                          <m:ctrlPr>
                            <a:rPr lang="en-US" altLang="zh-CN" sz="2800" i="1" smtClean="0">
                              <a:solidFill>
                                <a:srgbClr val="FF0000"/>
                              </a:solidFill>
                              <a:latin typeface="Cambria Math"/>
                              <a:ea typeface="Cambria Math" panose="02040503050406030204" pitchFamily="18" charset="0"/>
                            </a:rPr>
                          </m:ctrlPr>
                        </m:accPr>
                        <m:e>
                          <m:r>
                            <a:rPr lang="en-US" altLang="zh-CN" sz="2800" b="0" i="1" smtClean="0">
                              <a:solidFill>
                                <a:srgbClr val="FF0000"/>
                              </a:solidFill>
                              <a:latin typeface="Cambria Math" panose="02040503050406030204" pitchFamily="18" charset="0"/>
                              <a:ea typeface="Cambria Math" panose="02040503050406030204" pitchFamily="18" charset="0"/>
                            </a:rPr>
                            <m:t>𝐸</m:t>
                          </m:r>
                        </m:e>
                      </m:acc>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𝑞</m:t>
                          </m:r>
                          <m:r>
                            <a:rPr lang="en-US" altLang="zh-CN" sz="2800" b="0" i="1" smtClean="0">
                              <a:solidFill>
                                <a:srgbClr val="FF0000"/>
                              </a:solidFill>
                              <a:latin typeface="Cambria Math" panose="02040503050406030204" pitchFamily="18" charset="0"/>
                              <a:ea typeface="Cambria Math" panose="02040503050406030204" pitchFamily="18" charset="0"/>
                            </a:rPr>
                            <m:t>𝑟</m:t>
                          </m:r>
                        </m:num>
                        <m:den>
                          <m:r>
                            <a:rPr lang="en-US" altLang="zh-CN" sz="2800" i="1">
                              <a:solidFill>
                                <a:srgbClr val="FF0000"/>
                              </a:solidFill>
                              <a:latin typeface="Cambria Math" panose="02040503050406030204" pitchFamily="18" charset="0"/>
                              <a:ea typeface="Cambria Math" panose="02040503050406030204" pitchFamily="18" charset="0"/>
                            </a:rPr>
                            <m:t>4</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sSup>
                            <m:sSupPr>
                              <m:ctrlPr>
                                <a:rPr lang="en-US" altLang="zh-CN" sz="2800" i="1">
                                  <a:solidFill>
                                    <a:srgbClr val="FF0000"/>
                                  </a:solidFill>
                                  <a:latin typeface="Cambria Math"/>
                                </a:rPr>
                              </m:ctrlPr>
                            </m:sSupPr>
                            <m:e>
                              <m:r>
                                <a:rPr lang="en-US" altLang="zh-CN" sz="2800" b="0" i="1" smtClean="0">
                                  <a:solidFill>
                                    <a:srgbClr val="FF0000"/>
                                  </a:solidFill>
                                  <a:latin typeface="Cambria Math" panose="02040503050406030204" pitchFamily="18" charset="0"/>
                                </a:rPr>
                                <m:t>𝑅</m:t>
                              </m:r>
                            </m:e>
                            <m:sup>
                              <m:r>
                                <a:rPr lang="en-US" altLang="zh-CN" sz="2800" b="0" i="1" smtClean="0">
                                  <a:solidFill>
                                    <a:srgbClr val="FF0000"/>
                                  </a:solidFill>
                                  <a:latin typeface="Cambria Math" panose="02040503050406030204" pitchFamily="18" charset="0"/>
                                </a:rPr>
                                <m:t>3</m:t>
                              </m:r>
                            </m:sup>
                          </m:sSup>
                        </m:den>
                      </m:f>
                      <m:acc>
                        <m:accPr>
                          <m:chr m:val="̂"/>
                          <m:ctrlPr>
                            <a:rPr lang="zh-CN" altLang="en-US" sz="2800" i="1" dirty="0">
                              <a:solidFill>
                                <a:srgbClr val="FF0000"/>
                              </a:solidFill>
                              <a:latin typeface="Cambria Math"/>
                            </a:rPr>
                          </m:ctrlPr>
                        </m:accPr>
                        <m:e>
                          <m:r>
                            <a:rPr lang="zh-CN" altLang="en-US" sz="2800" i="1" dirty="0">
                              <a:solidFill>
                                <a:srgbClr val="FF0000"/>
                              </a:solidFill>
                              <a:latin typeface="Cambria Math" panose="02040503050406030204" pitchFamily="18" charset="0"/>
                            </a:rPr>
                            <m:t>𝑟</m:t>
                          </m:r>
                        </m:e>
                      </m:acc>
                    </m:oMath>
                  </m:oMathPara>
                </a14:m>
                <a:endParaRPr lang="zh-CN" altLang="en-US" sz="2800" dirty="0">
                  <a:solidFill>
                    <a:srgbClr val="FF0000"/>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1801166" y="5610446"/>
                <a:ext cx="2841995" cy="90345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158603" y="6055346"/>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8158603" y="6055346"/>
                <a:ext cx="534890" cy="523220"/>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980622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5" fill="hold" grpId="0" nodeType="withEffect">
                                  <p:stCondLst>
                                    <p:cond delay="0"/>
                                  </p:stCondLst>
                                  <p:childTnLst>
                                    <p:set>
                                      <p:cBhvr>
                                        <p:cTn id="6" dur="1" fill="hold">
                                          <p:stCondLst>
                                            <p:cond delay="0"/>
                                          </p:stCondLst>
                                        </p:cTn>
                                        <p:tgtEl>
                                          <p:spTgt spid="91141"/>
                                        </p:tgtEl>
                                        <p:attrNameLst>
                                          <p:attrName>style.visibility</p:attrName>
                                        </p:attrNameLst>
                                      </p:cBhvr>
                                      <p:to>
                                        <p:strVal val="visible"/>
                                      </p:to>
                                    </p:set>
                                    <p:animEffect transition="in" filter="blinds(vertical)">
                                      <p:cBhvr>
                                        <p:cTn id="7" dur="500"/>
                                        <p:tgtEl>
                                          <p:spTgt spid="9114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5662"/>
                                        </p:tgtEl>
                                        <p:attrNameLst>
                                          <p:attrName>style.visibility</p:attrName>
                                        </p:attrNameLst>
                                      </p:cBhvr>
                                      <p:to>
                                        <p:strVal val="visible"/>
                                      </p:to>
                                    </p:set>
                                    <p:animEffect transition="in" filter="wipe(left)">
                                      <p:cBhvr>
                                        <p:cTn id="12" dur="500"/>
                                        <p:tgtEl>
                                          <p:spTgt spid="15566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wipe(left)">
                                      <p:cBhvr>
                                        <p:cTn id="15" dur="500"/>
                                        <p:tgtEl>
                                          <p:spTgt spid="30"/>
                                        </p:tgtEl>
                                      </p:cBhvr>
                                    </p:animEffect>
                                  </p:childTnLst>
                                </p:cTn>
                              </p:par>
                            </p:childTnLst>
                          </p:cTn>
                        </p:par>
                      </p:childTnLst>
                    </p:cTn>
                  </p:par>
                  <p:par>
                    <p:cTn id="16" fill="hold">
                      <p:stCondLst>
                        <p:cond delay="indefinite"/>
                      </p:stCondLst>
                      <p:childTnLst>
                        <p:par>
                          <p:cTn id="17" fill="hold">
                            <p:stCondLst>
                              <p:cond delay="0"/>
                            </p:stCondLst>
                            <p:childTnLst>
                              <p:par>
                                <p:cTn id="18" presetID="23" presetClass="entr" presetSubtype="288" fill="hold" grpId="0" nodeType="clickEffect">
                                  <p:stCondLst>
                                    <p:cond delay="0"/>
                                  </p:stCondLst>
                                  <p:childTnLst>
                                    <p:set>
                                      <p:cBhvr>
                                        <p:cTn id="19" dur="1" fill="hold">
                                          <p:stCondLst>
                                            <p:cond delay="0"/>
                                          </p:stCondLst>
                                        </p:cTn>
                                        <p:tgtEl>
                                          <p:spTgt spid="91150"/>
                                        </p:tgtEl>
                                        <p:attrNameLst>
                                          <p:attrName>style.visibility</p:attrName>
                                        </p:attrNameLst>
                                      </p:cBhvr>
                                      <p:to>
                                        <p:strVal val="visible"/>
                                      </p:to>
                                    </p:set>
                                    <p:anim calcmode="lin" valueType="num">
                                      <p:cBhvr>
                                        <p:cTn id="20" dur="500" fill="hold"/>
                                        <p:tgtEl>
                                          <p:spTgt spid="91150"/>
                                        </p:tgtEl>
                                        <p:attrNameLst>
                                          <p:attrName>ppt_w</p:attrName>
                                        </p:attrNameLst>
                                      </p:cBhvr>
                                      <p:tavLst>
                                        <p:tav tm="0">
                                          <p:val>
                                            <p:strVal val="4/3*#ppt_w"/>
                                          </p:val>
                                        </p:tav>
                                        <p:tav tm="100000">
                                          <p:val>
                                            <p:strVal val="#ppt_w"/>
                                          </p:val>
                                        </p:tav>
                                      </p:tavLst>
                                    </p:anim>
                                    <p:anim calcmode="lin" valueType="num">
                                      <p:cBhvr>
                                        <p:cTn id="21" dur="500" fill="hold"/>
                                        <p:tgtEl>
                                          <p:spTgt spid="91150"/>
                                        </p:tgtEl>
                                        <p:attrNameLst>
                                          <p:attrName>ppt_h</p:attrName>
                                        </p:attrNameLst>
                                      </p:cBhvr>
                                      <p:tavLst>
                                        <p:tav tm="0">
                                          <p:val>
                                            <p:strVal val="4/3*#ppt_h"/>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wipe(left)">
                                      <p:cBhvr>
                                        <p:cTn id="31" dur="500"/>
                                        <p:tgtEl>
                                          <p:spTgt spid="2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wipe(left)">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wipe(left)">
                                      <p:cBhvr>
                                        <p:cTn id="41" dur="500"/>
                                        <p:tgtEl>
                                          <p:spTgt spid="3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wipe(left)">
                                      <p:cBhvr>
                                        <p:cTn id="46" dur="500"/>
                                        <p:tgtEl>
                                          <p:spTgt spid="3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wipe(left)">
                                      <p:cBhvr>
                                        <p:cTn id="51" dur="500"/>
                                        <p:tgtEl>
                                          <p:spTgt spid="2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wipe(left)">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38"/>
                                        </p:tgtEl>
                                        <p:attrNameLst>
                                          <p:attrName>style.visibility</p:attrName>
                                        </p:attrNameLst>
                                      </p:cBhvr>
                                      <p:to>
                                        <p:strVal val="visible"/>
                                      </p:to>
                                    </p:set>
                                    <p:animEffect transition="in" filter="wipe(left)">
                                      <p:cBhvr>
                                        <p:cTn id="71" dur="500"/>
                                        <p:tgtEl>
                                          <p:spTgt spid="3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40"/>
                                        </p:tgtEl>
                                        <p:attrNameLst>
                                          <p:attrName>style.visibility</p:attrName>
                                        </p:attrNameLst>
                                      </p:cBhvr>
                                      <p:to>
                                        <p:strVal val="visible"/>
                                      </p:to>
                                    </p:set>
                                    <p:animEffect transition="in" filter="wipe(left)">
                                      <p:cBhvr>
                                        <p:cTn id="76" dur="500"/>
                                        <p:tgtEl>
                                          <p:spTgt spid="4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55663"/>
                                        </p:tgtEl>
                                        <p:attrNameLst>
                                          <p:attrName>style.visibility</p:attrName>
                                        </p:attrNameLst>
                                      </p:cBhvr>
                                      <p:to>
                                        <p:strVal val="visible"/>
                                      </p:to>
                                    </p:set>
                                    <p:animEffect transition="in" filter="wipe(left)">
                                      <p:cBhvr>
                                        <p:cTn id="81" dur="500"/>
                                        <p:tgtEl>
                                          <p:spTgt spid="155663"/>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155666"/>
                                        </p:tgtEl>
                                        <p:attrNameLst>
                                          <p:attrName>style.visibility</p:attrName>
                                        </p:attrNameLst>
                                      </p:cBhvr>
                                      <p:to>
                                        <p:strVal val="visible"/>
                                      </p:to>
                                    </p:set>
                                    <p:animEffect transition="in" filter="wipe(down)">
                                      <p:cBhvr>
                                        <p:cTn id="86" dur="500"/>
                                        <p:tgtEl>
                                          <p:spTgt spid="155666"/>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41"/>
                                        </p:tgtEl>
                                        <p:attrNameLst>
                                          <p:attrName>style.visibility</p:attrName>
                                        </p:attrNameLst>
                                      </p:cBhvr>
                                      <p:to>
                                        <p:strVal val="visible"/>
                                      </p:to>
                                    </p:set>
                                    <p:animEffect transition="in" filter="wipe(left)">
                                      <p:cBhvr>
                                        <p:cTn id="91" dur="500"/>
                                        <p:tgtEl>
                                          <p:spTgt spid="4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wipe(left)">
                                      <p:cBhvr>
                                        <p:cTn id="96" dur="500"/>
                                        <p:tgtEl>
                                          <p:spTgt spid="2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28"/>
                                        </p:tgtEl>
                                        <p:attrNameLst>
                                          <p:attrName>style.visibility</p:attrName>
                                        </p:attrNameLst>
                                      </p:cBhvr>
                                      <p:to>
                                        <p:strVal val="visible"/>
                                      </p:to>
                                    </p:set>
                                    <p:animEffect transition="in" filter="wipe(left)">
                                      <p:cBhvr>
                                        <p:cTn id="101" dur="500"/>
                                        <p:tgtEl>
                                          <p:spTgt spid="2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155670"/>
                                        </p:tgtEl>
                                        <p:attrNameLst>
                                          <p:attrName>style.visibility</p:attrName>
                                        </p:attrNameLst>
                                      </p:cBhvr>
                                      <p:to>
                                        <p:strVal val="visible"/>
                                      </p:to>
                                    </p:set>
                                    <p:animEffect transition="in" filter="wipe(left)">
                                      <p:cBhvr>
                                        <p:cTn id="106" dur="500"/>
                                        <p:tgtEl>
                                          <p:spTgt spid="155670"/>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55667"/>
                                        </p:tgtEl>
                                        <p:attrNameLst>
                                          <p:attrName>style.visibility</p:attrName>
                                        </p:attrNameLst>
                                      </p:cBhvr>
                                      <p:to>
                                        <p:strVal val="visible"/>
                                      </p:to>
                                    </p:set>
                                    <p:animEffect transition="in" filter="wipe(left)">
                                      <p:cBhvr>
                                        <p:cTn id="111" dur="500"/>
                                        <p:tgtEl>
                                          <p:spTgt spid="155667"/>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27"/>
                                        </p:tgtEl>
                                        <p:attrNameLst>
                                          <p:attrName>style.visibility</p:attrName>
                                        </p:attrNameLst>
                                      </p:cBhvr>
                                      <p:to>
                                        <p:strVal val="visible"/>
                                      </p:to>
                                    </p:set>
                                    <p:animEffect transition="in" filter="wipe(left)">
                                      <p:cBhvr>
                                        <p:cTn id="116" dur="500"/>
                                        <p:tgtEl>
                                          <p:spTgt spid="27"/>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55669"/>
                                        </p:tgtEl>
                                        <p:attrNameLst>
                                          <p:attrName>style.visibility</p:attrName>
                                        </p:attrNameLst>
                                      </p:cBhvr>
                                      <p:to>
                                        <p:strVal val="visible"/>
                                      </p:to>
                                    </p:set>
                                    <p:animEffect transition="in" filter="wipe(left)">
                                      <p:cBhvr>
                                        <p:cTn id="121" dur="500"/>
                                        <p:tgtEl>
                                          <p:spTgt spid="1556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1" grpId="0" autoUpdateAnimBg="0"/>
      <p:bldP spid="91150" grpId="0" autoUpdateAnimBg="0"/>
      <p:bldP spid="155662" grpId="0" animBg="1"/>
      <p:bldP spid="155663" grpId="0" animBg="1"/>
      <p:bldP spid="155666" grpId="0" animBg="1"/>
      <p:bldP spid="155667" grpId="0" animBg="1"/>
      <p:bldP spid="155669" grpId="0" animBg="1"/>
      <p:bldP spid="155670" grpId="0" animBg="1"/>
      <p:bldP spid="23" grpId="0"/>
      <p:bldP spid="24" grpId="0"/>
      <p:bldP spid="25" grpId="0"/>
      <p:bldP spid="26" grpId="0"/>
      <p:bldP spid="27" grpId="0"/>
      <p:bldP spid="28" grpId="0"/>
      <p:bldP spid="29" grpId="0"/>
      <p:bldP spid="30" grpId="0"/>
      <p:bldP spid="31" grpId="0"/>
      <p:bldP spid="32" grpId="0"/>
      <p:bldP spid="33" grpId="0"/>
      <p:bldP spid="37" grpId="0"/>
      <p:bldP spid="38" grpId="0"/>
      <p:bldP spid="39" grpId="0"/>
      <p:bldP spid="40" grpId="0"/>
      <p:bldP spid="41"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ext Box 2"/>
          <p:cNvSpPr txBox="1">
            <a:spLocks noChangeArrowheads="1"/>
          </p:cNvSpPr>
          <p:nvPr/>
        </p:nvSpPr>
        <p:spPr bwMode="auto">
          <a:xfrm>
            <a:off x="555710" y="574956"/>
            <a:ext cx="1022658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3.5</a:t>
            </a:r>
            <a:r>
              <a:rPr kumimoji="0" lang="zh-CN" altLang="en-US" sz="2800" dirty="0">
                <a:solidFill>
                  <a:srgbClr val="0000FF"/>
                </a:solidFill>
                <a:latin typeface="+mn-lt"/>
                <a:ea typeface="+mn-ea"/>
              </a:rPr>
              <a:t>：求无限长均匀带电直线的场强分布。设线电荷密度为𝜆。</a:t>
            </a:r>
            <a:endParaRPr lang="zh-CN" altLang="en-US" sz="2800" dirty="0">
              <a:solidFill>
                <a:srgbClr val="0000FF"/>
              </a:solidFill>
              <a:latin typeface="+mn-lt"/>
              <a:ea typeface="+mn-ea"/>
            </a:endParaRPr>
          </a:p>
        </p:txBody>
      </p:sp>
      <p:sp>
        <p:nvSpPr>
          <p:cNvPr id="97286" name="Text Box 6"/>
          <p:cNvSpPr txBox="1">
            <a:spLocks noChangeArrowheads="1"/>
          </p:cNvSpPr>
          <p:nvPr/>
        </p:nvSpPr>
        <p:spPr bwMode="auto">
          <a:xfrm>
            <a:off x="555711" y="1215934"/>
            <a:ext cx="51847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解：该电场分布具有轴对称性。</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97287" name="Text Box 7"/>
              <p:cNvSpPr txBox="1">
                <a:spLocks noChangeArrowheads="1"/>
              </p:cNvSpPr>
              <p:nvPr/>
            </p:nvSpPr>
            <p:spPr bwMode="auto">
              <a:xfrm>
                <a:off x="555711" y="1910293"/>
                <a:ext cx="6004841"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距离导线</a:t>
                </a:r>
                <a14:m>
                  <m:oMath xmlns:m="http://schemas.openxmlformats.org/officeDocument/2006/math">
                    <m:r>
                      <a:rPr lang="en-US" altLang="zh-CN" sz="2800" i="1">
                        <a:solidFill>
                          <a:srgbClr val="0000FF"/>
                        </a:solidFill>
                        <a:latin typeface="Cambria Math" panose="02040503050406030204" pitchFamily="18" charset="0"/>
                      </a:rPr>
                      <m:t>𝑟</m:t>
                    </m:r>
                  </m:oMath>
                </a14:m>
                <a:r>
                  <a:rPr kumimoji="0" lang="zh-CN" altLang="en-US" sz="2800" dirty="0">
                    <a:solidFill>
                      <a:srgbClr val="0000FF"/>
                    </a:solidFill>
                    <a:latin typeface="+mn-lt"/>
                    <a:ea typeface="+mn-ea"/>
                  </a:rPr>
                  <a:t>处一点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点的场强方向一定垂直于带电直导线沿径向，并且和</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在同一圆柱面（以带电直导线为轴）上的各点场强大小也都相等，都沿径向。</a:t>
                </a:r>
                <a:endParaRPr lang="zh-CN" altLang="en-US" sz="2800" dirty="0">
                  <a:solidFill>
                    <a:srgbClr val="0000FF"/>
                  </a:solidFill>
                  <a:latin typeface="+mn-lt"/>
                  <a:ea typeface="+mn-ea"/>
                </a:endParaRPr>
              </a:p>
            </p:txBody>
          </p:sp>
        </mc:Choice>
        <mc:Fallback xmlns="">
          <p:sp>
            <p:nvSpPr>
              <p:cNvPr id="97287" name="Text Box 7"/>
              <p:cNvSpPr txBox="1">
                <a:spLocks noRot="1" noChangeAspect="1" noMove="1" noResize="1" noEditPoints="1" noAdjustHandles="1" noChangeArrowheads="1" noChangeShapeType="1" noTextEdit="1"/>
              </p:cNvSpPr>
              <p:nvPr/>
            </p:nvSpPr>
            <p:spPr bwMode="auto">
              <a:xfrm>
                <a:off x="555711" y="1910293"/>
                <a:ext cx="6004841" cy="2246769"/>
              </a:xfrm>
              <a:prstGeom prst="rect">
                <a:avLst/>
              </a:prstGeom>
              <a:blipFill>
                <a:blip r:embed="rId3"/>
                <a:stretch>
                  <a:fillRect l="-2030" t="-2710" r="-2132"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7730" name="Text Box 9"/>
              <p:cNvSpPr txBox="1">
                <a:spLocks noChangeArrowheads="1"/>
              </p:cNvSpPr>
              <p:nvPr/>
            </p:nvSpPr>
            <p:spPr bwMode="auto">
              <a:xfrm>
                <a:off x="555040" y="4332308"/>
                <a:ext cx="6005512" cy="1816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mn-ea"/>
                  </a:rPr>
                  <a:t>以带电直导线为轴，作一个通过</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点，</a:t>
                </a:r>
              </a:p>
              <a:p>
                <a:pPr algn="just">
                  <a:spcBef>
                    <a:spcPct val="0"/>
                  </a:spcBef>
                  <a:buClrTx/>
                  <a:buSzTx/>
                  <a:buFontTx/>
                  <a:buNone/>
                </a:pPr>
                <a:r>
                  <a:rPr kumimoji="0" lang="zh-CN" altLang="en-US" sz="2800" dirty="0">
                    <a:solidFill>
                      <a:srgbClr val="0000FF"/>
                    </a:solidFill>
                    <a:latin typeface="+mn-lt"/>
                    <a:ea typeface="+mn-ea"/>
                  </a:rPr>
                  <a:t>高为</a:t>
                </a:r>
                <a14:m>
                  <m:oMath xmlns:m="http://schemas.openxmlformats.org/officeDocument/2006/math">
                    <m:r>
                      <a:rPr lang="en-US" altLang="zh-CN" sz="2800" b="0" i="1" smtClean="0">
                        <a:solidFill>
                          <a:srgbClr val="0000FF"/>
                        </a:solidFill>
                        <a:latin typeface="Cambria Math" panose="02040503050406030204" pitchFamily="18" charset="0"/>
                      </a:rPr>
                      <m:t>𝑙</m:t>
                    </m:r>
                  </m:oMath>
                </a14:m>
                <a:r>
                  <a:rPr kumimoji="0" lang="zh-CN" altLang="en-US" sz="2800" dirty="0">
                    <a:solidFill>
                      <a:srgbClr val="0000FF"/>
                    </a:solidFill>
                    <a:latin typeface="+mn-lt"/>
                    <a:ea typeface="+mn-ea"/>
                  </a:rPr>
                  <a:t>的圆筒形封闭面为高斯面</a:t>
                </a: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zh-CN" altLang="en-US" sz="2800" dirty="0">
                    <a:solidFill>
                      <a:srgbClr val="0000FF"/>
                    </a:solidFill>
                    <a:latin typeface="+mn-lt"/>
                    <a:ea typeface="+mn-ea"/>
                  </a:rPr>
                  <a:t>，通过</a:t>
                </a:r>
                <a14:m>
                  <m:oMath xmlns:m="http://schemas.openxmlformats.org/officeDocument/2006/math">
                    <m:r>
                      <a:rPr lang="en-US" altLang="zh-CN" sz="2800" b="0" i="1" smtClean="0">
                        <a:solidFill>
                          <a:srgbClr val="0000FF"/>
                        </a:solidFill>
                        <a:latin typeface="Cambria Math" panose="02040503050406030204" pitchFamily="18" charset="0"/>
                      </a:rPr>
                      <m:t>𝑆</m:t>
                    </m:r>
                  </m:oMath>
                </a14:m>
                <a:r>
                  <a:rPr kumimoji="0" lang="zh-CN" altLang="en-US" sz="2800" dirty="0">
                    <a:solidFill>
                      <a:srgbClr val="0000FF"/>
                    </a:solidFill>
                    <a:latin typeface="+mn-lt"/>
                    <a:ea typeface="+mn-ea"/>
                  </a:rPr>
                  <a:t>面的电通量为圆柱侧面和上下底面三部分的通量。</a:t>
                </a:r>
              </a:p>
            </p:txBody>
          </p:sp>
        </mc:Choice>
        <mc:Fallback xmlns="">
          <p:sp>
            <p:nvSpPr>
              <p:cNvPr id="157730" name="Text Box 9"/>
              <p:cNvSpPr txBox="1">
                <a:spLocks noRot="1" noChangeAspect="1" noMove="1" noResize="1" noEditPoints="1" noAdjustHandles="1" noChangeArrowheads="1" noChangeShapeType="1" noTextEdit="1"/>
              </p:cNvSpPr>
              <p:nvPr/>
            </p:nvSpPr>
            <p:spPr bwMode="auto">
              <a:xfrm>
                <a:off x="555040" y="4332308"/>
                <a:ext cx="6005512" cy="1816100"/>
              </a:xfrm>
              <a:prstGeom prst="rect">
                <a:avLst/>
              </a:prstGeom>
              <a:blipFill>
                <a:blip r:embed="rId4"/>
                <a:stretch>
                  <a:fillRect l="-2030" t="-3691" r="-8020"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051108" y="1852806"/>
            <a:ext cx="2767220" cy="3962400"/>
            <a:chOff x="7051108" y="1852806"/>
            <a:chExt cx="2767220" cy="3962400"/>
          </a:xfrm>
        </p:grpSpPr>
        <p:grpSp>
          <p:nvGrpSpPr>
            <p:cNvPr id="4" name="Group 41"/>
            <p:cNvGrpSpPr>
              <a:grpSpLocks/>
            </p:cNvGrpSpPr>
            <p:nvPr/>
          </p:nvGrpSpPr>
          <p:grpSpPr bwMode="auto">
            <a:xfrm>
              <a:off x="7086013" y="1852806"/>
              <a:ext cx="2547938" cy="3962400"/>
              <a:chOff x="3960" y="744"/>
              <a:chExt cx="1605" cy="2496"/>
            </a:xfrm>
          </p:grpSpPr>
          <p:sp>
            <p:nvSpPr>
              <p:cNvPr id="157705" name="Oval 15"/>
              <p:cNvSpPr>
                <a:spLocks noChangeArrowheads="1"/>
              </p:cNvSpPr>
              <p:nvPr/>
            </p:nvSpPr>
            <p:spPr bwMode="auto">
              <a:xfrm>
                <a:off x="4354" y="1234"/>
                <a:ext cx="823" cy="352"/>
              </a:xfrm>
              <a:prstGeom prst="ellipse">
                <a:avLst/>
              </a:prstGeom>
              <a:solidFill>
                <a:srgbClr val="00CCFF"/>
              </a:solidFill>
              <a:ln w="127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6" name="Oval 16"/>
              <p:cNvSpPr>
                <a:spLocks noChangeArrowheads="1"/>
              </p:cNvSpPr>
              <p:nvPr/>
            </p:nvSpPr>
            <p:spPr bwMode="auto">
              <a:xfrm>
                <a:off x="4344" y="2184"/>
                <a:ext cx="823" cy="352"/>
              </a:xfrm>
              <a:prstGeom prst="ellipse">
                <a:avLst/>
              </a:prstGeom>
              <a:solidFill>
                <a:srgbClr val="00FFFF"/>
              </a:solidFill>
              <a:ln w="381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7" name="Oval 17"/>
              <p:cNvSpPr>
                <a:spLocks noChangeArrowheads="1"/>
              </p:cNvSpPr>
              <p:nvPr/>
            </p:nvSpPr>
            <p:spPr bwMode="auto">
              <a:xfrm>
                <a:off x="4354" y="1677"/>
                <a:ext cx="823" cy="351"/>
              </a:xfrm>
              <a:prstGeom prst="ellipse">
                <a:avLst/>
              </a:prstGeom>
              <a:solidFill>
                <a:srgbClr val="FFFFFF"/>
              </a:solidFill>
              <a:ln w="38100">
                <a:solidFill>
                  <a:srgbClr val="000000"/>
                </a:solidFill>
                <a:prstDash val="sysDot"/>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57708" name="Line 18"/>
              <p:cNvSpPr>
                <a:spLocks noChangeShapeType="1"/>
              </p:cNvSpPr>
              <p:nvPr/>
            </p:nvSpPr>
            <p:spPr bwMode="auto">
              <a:xfrm flipV="1">
                <a:off x="472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09" name="Line 19"/>
              <p:cNvSpPr>
                <a:spLocks noChangeShapeType="1"/>
              </p:cNvSpPr>
              <p:nvPr/>
            </p:nvSpPr>
            <p:spPr bwMode="auto">
              <a:xfrm>
                <a:off x="481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0" name="Line 20"/>
              <p:cNvSpPr>
                <a:spLocks noChangeShapeType="1"/>
              </p:cNvSpPr>
              <p:nvPr/>
            </p:nvSpPr>
            <p:spPr bwMode="auto">
              <a:xfrm>
                <a:off x="472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1" name="Line 21"/>
              <p:cNvSpPr>
                <a:spLocks noChangeShapeType="1"/>
              </p:cNvSpPr>
              <p:nvPr/>
            </p:nvSpPr>
            <p:spPr bwMode="auto">
              <a:xfrm>
                <a:off x="481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2" name="Line 22"/>
              <p:cNvSpPr>
                <a:spLocks noChangeShapeType="1"/>
              </p:cNvSpPr>
              <p:nvPr/>
            </p:nvSpPr>
            <p:spPr bwMode="auto">
              <a:xfrm>
                <a:off x="4354"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3" name="Line 23"/>
              <p:cNvSpPr>
                <a:spLocks noChangeShapeType="1"/>
              </p:cNvSpPr>
              <p:nvPr/>
            </p:nvSpPr>
            <p:spPr bwMode="auto">
              <a:xfrm>
                <a:off x="5177"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4" name="Line 24"/>
              <p:cNvSpPr>
                <a:spLocks noChangeShapeType="1"/>
              </p:cNvSpPr>
              <p:nvPr/>
            </p:nvSpPr>
            <p:spPr bwMode="auto">
              <a:xfrm>
                <a:off x="3989" y="1425"/>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5" name="Line 25"/>
              <p:cNvSpPr>
                <a:spLocks noChangeShapeType="1"/>
              </p:cNvSpPr>
              <p:nvPr/>
            </p:nvSpPr>
            <p:spPr bwMode="auto">
              <a:xfrm>
                <a:off x="3960" y="2376"/>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6" name="Line 26"/>
              <p:cNvSpPr>
                <a:spLocks noChangeShapeType="1"/>
              </p:cNvSpPr>
              <p:nvPr/>
            </p:nvSpPr>
            <p:spPr bwMode="auto">
              <a:xfrm>
                <a:off x="4056" y="2088"/>
                <a:ext cx="0" cy="263"/>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17" name="Line 27"/>
              <p:cNvSpPr>
                <a:spLocks noChangeShapeType="1"/>
              </p:cNvSpPr>
              <p:nvPr/>
            </p:nvSpPr>
            <p:spPr bwMode="auto">
              <a:xfrm flipV="1">
                <a:off x="4081" y="1425"/>
                <a:ext cx="0" cy="354"/>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57719" name="Text Box 29"/>
                  <p:cNvSpPr txBox="1">
                    <a:spLocks noChangeArrowheads="1"/>
                  </p:cNvSpPr>
                  <p:nvPr/>
                </p:nvSpPr>
                <p:spPr bwMode="auto">
                  <a:xfrm>
                    <a:off x="4942" y="987"/>
                    <a:ext cx="29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157719" name="Text Box 29"/>
                  <p:cNvSpPr txBox="1">
                    <a:spLocks noRot="1" noChangeAspect="1" noMove="1" noResize="1" noEditPoints="1" noAdjustHandles="1" noChangeArrowheads="1" noChangeShapeType="1" noTextEdit="1"/>
                  </p:cNvSpPr>
                  <p:nvPr/>
                </p:nvSpPr>
                <p:spPr bwMode="auto">
                  <a:xfrm>
                    <a:off x="4942" y="987"/>
                    <a:ext cx="297" cy="330"/>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7721" name="Freeform 31"/>
              <p:cNvSpPr>
                <a:spLocks/>
              </p:cNvSpPr>
              <p:nvPr/>
            </p:nvSpPr>
            <p:spPr bwMode="auto">
              <a:xfrm>
                <a:off x="4764" y="1720"/>
                <a:ext cx="234" cy="130"/>
              </a:xfrm>
              <a:custGeom>
                <a:avLst/>
                <a:gdLst>
                  <a:gd name="T0" fmla="*/ 0 w 234"/>
                  <a:gd name="T1" fmla="*/ 130 h 130"/>
                  <a:gd name="T2" fmla="*/ 234 w 234"/>
                  <a:gd name="T3" fmla="*/ 0 h 130"/>
                  <a:gd name="T4" fmla="*/ 0 60000 65536"/>
                  <a:gd name="T5" fmla="*/ 0 60000 65536"/>
                  <a:gd name="T6" fmla="*/ 0 w 234"/>
                  <a:gd name="T7" fmla="*/ 0 h 130"/>
                  <a:gd name="T8" fmla="*/ 234 w 234"/>
                  <a:gd name="T9" fmla="*/ 130 h 130"/>
                </a:gdLst>
                <a:ahLst/>
                <a:cxnLst>
                  <a:cxn ang="T4">
                    <a:pos x="T0" y="T1"/>
                  </a:cxn>
                  <a:cxn ang="T5">
                    <a:pos x="T2" y="T3"/>
                  </a:cxn>
                </a:cxnLst>
                <a:rect l="T6" t="T7" r="T8" b="T9"/>
                <a:pathLst>
                  <a:path w="234" h="130">
                    <a:moveTo>
                      <a:pt x="0" y="130"/>
                    </a:moveTo>
                    <a:lnTo>
                      <a:pt x="234" y="0"/>
                    </a:ln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57722" name="Line 32"/>
              <p:cNvSpPr>
                <a:spLocks noChangeShapeType="1"/>
              </p:cNvSpPr>
              <p:nvPr/>
            </p:nvSpPr>
            <p:spPr bwMode="auto">
              <a:xfrm>
                <a:off x="5181" y="1851"/>
                <a:ext cx="384" cy="0"/>
              </a:xfrm>
              <a:prstGeom prst="line">
                <a:avLst/>
              </a:prstGeom>
              <a:noFill/>
              <a:ln w="412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57726" name="Line 36"/>
              <p:cNvSpPr>
                <a:spLocks noChangeShapeType="1"/>
              </p:cNvSpPr>
              <p:nvPr/>
            </p:nvSpPr>
            <p:spPr bwMode="auto">
              <a:xfrm>
                <a:off x="4806" y="2019"/>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7" name="Line 37"/>
              <p:cNvSpPr>
                <a:spLocks noChangeShapeType="1"/>
              </p:cNvSpPr>
              <p:nvPr/>
            </p:nvSpPr>
            <p:spPr bwMode="auto">
              <a:xfrm>
                <a:off x="4718" y="2012"/>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8" name="Line 38"/>
              <p:cNvSpPr>
                <a:spLocks noChangeShapeType="1"/>
              </p:cNvSpPr>
              <p:nvPr/>
            </p:nvSpPr>
            <p:spPr bwMode="auto">
              <a:xfrm>
                <a:off x="4718" y="1572"/>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157729" name="Line 39"/>
              <p:cNvSpPr>
                <a:spLocks noChangeShapeType="1"/>
              </p:cNvSpPr>
              <p:nvPr/>
            </p:nvSpPr>
            <p:spPr bwMode="auto">
              <a:xfrm>
                <a:off x="4804" y="1583"/>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38" name="Text Box 29"/>
                <p:cNvSpPr txBox="1">
                  <a:spLocks noChangeArrowheads="1"/>
                </p:cNvSpPr>
                <p:nvPr/>
              </p:nvSpPr>
              <p:spPr bwMode="auto">
                <a:xfrm>
                  <a:off x="8999933" y="3575947"/>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38" name="Text Box 29"/>
                <p:cNvSpPr txBox="1">
                  <a:spLocks noRot="1" noChangeAspect="1" noMove="1" noResize="1" noEditPoints="1" noAdjustHandles="1" noChangeArrowheads="1" noChangeShapeType="1" noTextEdit="1"/>
                </p:cNvSpPr>
                <p:nvPr/>
              </p:nvSpPr>
              <p:spPr bwMode="auto">
                <a:xfrm>
                  <a:off x="8999933" y="3575947"/>
                  <a:ext cx="506036"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9295813" y="304620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9295813" y="3046204"/>
                  <a:ext cx="522515" cy="57547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本框 39"/>
                <p:cNvSpPr txBox="1"/>
                <p:nvPr/>
              </p:nvSpPr>
              <p:spPr>
                <a:xfrm>
                  <a:off x="8486276" y="4810318"/>
                  <a:ext cx="2914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𝜆</m:t>
                        </m:r>
                      </m:oMath>
                    </m:oMathPara>
                  </a14:m>
                  <a:endParaRPr lang="zh-CN" altLang="en-US" sz="2800" dirty="0">
                    <a:solidFill>
                      <a:srgbClr val="0000FF"/>
                    </a:solidFill>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8486276" y="4810318"/>
                  <a:ext cx="291490"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7051108" y="35009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41" name="矩形 40"/>
                <p:cNvSpPr>
                  <a:spLocks noRot="1" noChangeAspect="1" noMove="1" noResize="1" noEditPoints="1" noAdjustHandles="1" noChangeArrowheads="1" noChangeShapeType="1" noTextEdit="1"/>
                </p:cNvSpPr>
                <p:nvPr/>
              </p:nvSpPr>
              <p:spPr>
                <a:xfrm>
                  <a:off x="7051108" y="3500959"/>
                  <a:ext cx="409278"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8455859" y="331045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42" name="矩形 41"/>
                <p:cNvSpPr>
                  <a:spLocks noRot="1" noChangeAspect="1" noMove="1" noResize="1" noEditPoints="1" noAdjustHandles="1" noChangeArrowheads="1" noChangeShapeType="1" noTextEdit="1"/>
                </p:cNvSpPr>
                <p:nvPr/>
              </p:nvSpPr>
              <p:spPr>
                <a:xfrm>
                  <a:off x="8455859" y="3310459"/>
                  <a:ext cx="46346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859223" y="333415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43" name="矩形 42"/>
                <p:cNvSpPr>
                  <a:spLocks noRot="1" noChangeAspect="1" noMove="1" noResize="1" noEditPoints="1" noAdjustHandles="1" noChangeArrowheads="1" noChangeShapeType="1" noTextEdit="1"/>
                </p:cNvSpPr>
                <p:nvPr/>
              </p:nvSpPr>
              <p:spPr>
                <a:xfrm>
                  <a:off x="7859223" y="3334157"/>
                  <a:ext cx="534890"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697037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97282"/>
                                        </p:tgtEl>
                                        <p:attrNameLst>
                                          <p:attrName>style.visibility</p:attrName>
                                        </p:attrNameLst>
                                      </p:cBhvr>
                                      <p:to>
                                        <p:strVal val="visible"/>
                                      </p:to>
                                    </p:set>
                                    <p:animEffect transition="in" filter="blinds(horizontal)">
                                      <p:cBhvr>
                                        <p:cTn id="7" dur="500"/>
                                        <p:tgtEl>
                                          <p:spTgt spid="972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5" fill="hold" grpId="0" nodeType="clickEffect">
                                  <p:stCondLst>
                                    <p:cond delay="0"/>
                                  </p:stCondLst>
                                  <p:childTnLst>
                                    <p:set>
                                      <p:cBhvr>
                                        <p:cTn id="16" dur="1" fill="hold">
                                          <p:stCondLst>
                                            <p:cond delay="0"/>
                                          </p:stCondLst>
                                        </p:cTn>
                                        <p:tgtEl>
                                          <p:spTgt spid="97286"/>
                                        </p:tgtEl>
                                        <p:attrNameLst>
                                          <p:attrName>style.visibility</p:attrName>
                                        </p:attrNameLst>
                                      </p:cBhvr>
                                      <p:to>
                                        <p:strVal val="visible"/>
                                      </p:to>
                                    </p:set>
                                    <p:animEffect transition="in" filter="checkerboard(down)">
                                      <p:cBhvr>
                                        <p:cTn id="17" dur="500"/>
                                        <p:tgtEl>
                                          <p:spTgt spid="9728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6" presetClass="entr" presetSubtype="42" fill="hold" grpId="0" nodeType="clickEffect">
                                  <p:stCondLst>
                                    <p:cond delay="0"/>
                                  </p:stCondLst>
                                  <p:childTnLst>
                                    <p:set>
                                      <p:cBhvr>
                                        <p:cTn id="21" dur="1" fill="hold">
                                          <p:stCondLst>
                                            <p:cond delay="0"/>
                                          </p:stCondLst>
                                        </p:cTn>
                                        <p:tgtEl>
                                          <p:spTgt spid="97287"/>
                                        </p:tgtEl>
                                        <p:attrNameLst>
                                          <p:attrName>style.visibility</p:attrName>
                                        </p:attrNameLst>
                                      </p:cBhvr>
                                      <p:to>
                                        <p:strVal val="visible"/>
                                      </p:to>
                                    </p:set>
                                    <p:animEffect transition="in" filter="barn(outHorizontal)">
                                      <p:cBhvr>
                                        <p:cTn id="22" dur="500"/>
                                        <p:tgtEl>
                                          <p:spTgt spid="9728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7730"/>
                                        </p:tgtEl>
                                        <p:attrNameLst>
                                          <p:attrName>style.visibility</p:attrName>
                                        </p:attrNameLst>
                                      </p:cBhvr>
                                      <p:to>
                                        <p:strVal val="visible"/>
                                      </p:to>
                                    </p:set>
                                    <p:animEffect transition="in" filter="wipe(left)">
                                      <p:cBhvr>
                                        <p:cTn id="27" dur="500"/>
                                        <p:tgtEl>
                                          <p:spTgt spid="1577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282" grpId="0" autoUpdateAnimBg="0"/>
      <p:bldP spid="97286" grpId="0" autoUpdateAnimBg="0"/>
      <p:bldP spid="97287" grpId="0" autoUpdateAnimBg="0"/>
      <p:bldP spid="15773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2"/>
          <p:cNvGrpSpPr>
            <a:grpSpLocks/>
          </p:cNvGrpSpPr>
          <p:nvPr/>
        </p:nvGrpSpPr>
        <p:grpSpPr bwMode="auto">
          <a:xfrm>
            <a:off x="2885740" y="1673449"/>
            <a:ext cx="8534400" cy="4419600"/>
            <a:chOff x="192" y="1008"/>
            <a:chExt cx="5376" cy="2784"/>
          </a:xfrm>
        </p:grpSpPr>
        <p:sp>
          <p:nvSpPr>
            <p:cNvPr id="45124" name="Rectangle 33"/>
            <p:cNvSpPr>
              <a:spLocks noChangeArrowheads="1"/>
            </p:cNvSpPr>
            <p:nvPr/>
          </p:nvSpPr>
          <p:spPr bwMode="auto">
            <a:xfrm>
              <a:off x="192" y="1008"/>
              <a:ext cx="5376" cy="2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type="none" w="sm" len="lg"/>
                  <a:tailEnd type="none" w="sm" len="lg"/>
                </a14:hiddenLine>
              </a:ext>
            </a:extLst>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grpSp>
          <p:nvGrpSpPr>
            <p:cNvPr id="45125" name="Group 34"/>
            <p:cNvGrpSpPr>
              <a:grpSpLocks/>
            </p:cNvGrpSpPr>
            <p:nvPr/>
          </p:nvGrpSpPr>
          <p:grpSpPr bwMode="auto">
            <a:xfrm>
              <a:off x="336" y="1200"/>
              <a:ext cx="2103" cy="2160"/>
              <a:chOff x="576" y="1611"/>
              <a:chExt cx="2103" cy="2160"/>
            </a:xfrm>
          </p:grpSpPr>
          <p:grpSp>
            <p:nvGrpSpPr>
              <p:cNvPr id="45126" name="Group 35"/>
              <p:cNvGrpSpPr>
                <a:grpSpLocks/>
              </p:cNvGrpSpPr>
              <p:nvPr/>
            </p:nvGrpSpPr>
            <p:grpSpPr bwMode="auto">
              <a:xfrm>
                <a:off x="576" y="1611"/>
                <a:ext cx="2103" cy="2160"/>
                <a:chOff x="3264" y="1872"/>
                <a:chExt cx="2103" cy="2160"/>
              </a:xfrm>
            </p:grpSpPr>
            <p:sp>
              <p:nvSpPr>
                <p:cNvPr id="45130" name="Line 36"/>
                <p:cNvSpPr>
                  <a:spLocks noChangeShapeType="1"/>
                </p:cNvSpPr>
                <p:nvPr/>
              </p:nvSpPr>
              <p:spPr bwMode="auto">
                <a:xfrm flipH="1">
                  <a:off x="3321" y="2993"/>
                  <a:ext cx="1989" cy="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1" name="Freeform 37"/>
                <p:cNvSpPr>
                  <a:spLocks/>
                </p:cNvSpPr>
                <p:nvPr/>
              </p:nvSpPr>
              <p:spPr bwMode="auto">
                <a:xfrm>
                  <a:off x="5282" y="2964"/>
                  <a:ext cx="85" cy="59"/>
                </a:xfrm>
                <a:custGeom>
                  <a:avLst/>
                  <a:gdLst>
                    <a:gd name="T0" fmla="*/ 0 w 99"/>
                    <a:gd name="T1" fmla="*/ 15 h 67"/>
                    <a:gd name="T2" fmla="*/ 15 w 99"/>
                    <a:gd name="T3" fmla="*/ 8 h 67"/>
                    <a:gd name="T4" fmla="*/ 0 w 99"/>
                    <a:gd name="T5" fmla="*/ 0 h 67"/>
                    <a:gd name="T6" fmla="*/ 5 w 99"/>
                    <a:gd name="T7" fmla="*/ 8 h 67"/>
                    <a:gd name="T8" fmla="*/ 0 w 99"/>
                    <a:gd name="T9" fmla="*/ 15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0" y="67"/>
                      </a:moveTo>
                      <a:lnTo>
                        <a:pt x="99" y="33"/>
                      </a:lnTo>
                      <a:lnTo>
                        <a:pt x="0" y="0"/>
                      </a:lnTo>
                      <a:lnTo>
                        <a:pt x="31" y="33"/>
                      </a:lnTo>
                      <a:lnTo>
                        <a:pt x="0" y="67"/>
                      </a:lnTo>
                      <a:close/>
                    </a:path>
                  </a:pathLst>
                </a:custGeom>
                <a:solidFill>
                  <a:srgbClr val="FF0000"/>
                </a:solidFill>
                <a:ln w="28575">
                  <a:solidFill>
                    <a:srgbClr val="FF0000"/>
                  </a:solidFill>
                  <a:round/>
                  <a:headEnd/>
                  <a:tailEnd/>
                </a:ln>
              </p:spPr>
              <p:txBody>
                <a:bodyPr/>
                <a:lstStyle/>
                <a:p>
                  <a:endParaRPr lang="zh-CN" altLang="en-US"/>
                </a:p>
              </p:txBody>
            </p:sp>
            <p:sp>
              <p:nvSpPr>
                <p:cNvPr id="45132" name="Freeform 38"/>
                <p:cNvSpPr>
                  <a:spLocks/>
                </p:cNvSpPr>
                <p:nvPr/>
              </p:nvSpPr>
              <p:spPr bwMode="auto">
                <a:xfrm>
                  <a:off x="3264" y="2963"/>
                  <a:ext cx="85" cy="59"/>
                </a:xfrm>
                <a:custGeom>
                  <a:avLst/>
                  <a:gdLst>
                    <a:gd name="T0" fmla="*/ 15 w 99"/>
                    <a:gd name="T1" fmla="*/ 0 h 67"/>
                    <a:gd name="T2" fmla="*/ 0 w 99"/>
                    <a:gd name="T3" fmla="*/ 8 h 67"/>
                    <a:gd name="T4" fmla="*/ 15 w 99"/>
                    <a:gd name="T5" fmla="*/ 15 h 67"/>
                    <a:gd name="T6" fmla="*/ 11 w 99"/>
                    <a:gd name="T7" fmla="*/ 8 h 67"/>
                    <a:gd name="T8" fmla="*/ 15 w 99"/>
                    <a:gd name="T9" fmla="*/ 0 h 67"/>
                    <a:gd name="T10" fmla="*/ 0 60000 65536"/>
                    <a:gd name="T11" fmla="*/ 0 60000 65536"/>
                    <a:gd name="T12" fmla="*/ 0 60000 65536"/>
                    <a:gd name="T13" fmla="*/ 0 60000 65536"/>
                    <a:gd name="T14" fmla="*/ 0 60000 65536"/>
                    <a:gd name="T15" fmla="*/ 0 w 99"/>
                    <a:gd name="T16" fmla="*/ 0 h 67"/>
                    <a:gd name="T17" fmla="*/ 99 w 99"/>
                    <a:gd name="T18" fmla="*/ 67 h 67"/>
                  </a:gdLst>
                  <a:ahLst/>
                  <a:cxnLst>
                    <a:cxn ang="T10">
                      <a:pos x="T0" y="T1"/>
                    </a:cxn>
                    <a:cxn ang="T11">
                      <a:pos x="T2" y="T3"/>
                    </a:cxn>
                    <a:cxn ang="T12">
                      <a:pos x="T4" y="T5"/>
                    </a:cxn>
                    <a:cxn ang="T13">
                      <a:pos x="T6" y="T7"/>
                    </a:cxn>
                    <a:cxn ang="T14">
                      <a:pos x="T8" y="T9"/>
                    </a:cxn>
                  </a:cxnLst>
                  <a:rect l="T15" t="T16" r="T17" b="T18"/>
                  <a:pathLst>
                    <a:path w="99" h="67">
                      <a:moveTo>
                        <a:pt x="99" y="0"/>
                      </a:moveTo>
                      <a:lnTo>
                        <a:pt x="0" y="34"/>
                      </a:lnTo>
                      <a:lnTo>
                        <a:pt x="99" y="67"/>
                      </a:lnTo>
                      <a:lnTo>
                        <a:pt x="68" y="34"/>
                      </a:lnTo>
                      <a:lnTo>
                        <a:pt x="99" y="0"/>
                      </a:lnTo>
                      <a:close/>
                    </a:path>
                  </a:pathLst>
                </a:custGeom>
                <a:solidFill>
                  <a:srgbClr val="FF0000"/>
                </a:solidFill>
                <a:ln w="28575">
                  <a:solidFill>
                    <a:srgbClr val="FF0000"/>
                  </a:solidFill>
                  <a:round/>
                  <a:headEnd/>
                  <a:tailEnd/>
                </a:ln>
              </p:spPr>
              <p:txBody>
                <a:bodyPr/>
                <a:lstStyle/>
                <a:p>
                  <a:endParaRPr lang="zh-CN" altLang="en-US"/>
                </a:p>
              </p:txBody>
            </p:sp>
            <p:sp>
              <p:nvSpPr>
                <p:cNvPr id="45133" name="Line 39"/>
                <p:cNvSpPr>
                  <a:spLocks noChangeShapeType="1"/>
                </p:cNvSpPr>
                <p:nvPr/>
              </p:nvSpPr>
              <p:spPr bwMode="auto">
                <a:xfrm flipH="1" flipV="1">
                  <a:off x="3341" y="2613"/>
                  <a:ext cx="1846" cy="766"/>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4" name="Freeform 40"/>
                <p:cNvSpPr>
                  <a:spLocks/>
                </p:cNvSpPr>
                <p:nvPr/>
              </p:nvSpPr>
              <p:spPr bwMode="auto">
                <a:xfrm>
                  <a:off x="5172" y="3343"/>
                  <a:ext cx="90" cy="59"/>
                </a:xfrm>
                <a:custGeom>
                  <a:avLst/>
                  <a:gdLst>
                    <a:gd name="T0" fmla="*/ 0 w 105"/>
                    <a:gd name="T1" fmla="*/ 14 h 67"/>
                    <a:gd name="T2" fmla="*/ 17 w 105"/>
                    <a:gd name="T3" fmla="*/ 15 h 67"/>
                    <a:gd name="T4" fmla="*/ 3 w 105"/>
                    <a:gd name="T5" fmla="*/ 0 h 67"/>
                    <a:gd name="T6" fmla="*/ 7 w 105"/>
                    <a:gd name="T7" fmla="*/ 10 h 67"/>
                    <a:gd name="T8" fmla="*/ 0 w 105"/>
                    <a:gd name="T9" fmla="*/ 1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0" y="62"/>
                      </a:moveTo>
                      <a:lnTo>
                        <a:pt x="105" y="67"/>
                      </a:lnTo>
                      <a:lnTo>
                        <a:pt x="25" y="0"/>
                      </a:lnTo>
                      <a:lnTo>
                        <a:pt x="42" y="42"/>
                      </a:lnTo>
                      <a:lnTo>
                        <a:pt x="0" y="62"/>
                      </a:lnTo>
                      <a:close/>
                    </a:path>
                  </a:pathLst>
                </a:custGeom>
                <a:solidFill>
                  <a:srgbClr val="FF0000"/>
                </a:solidFill>
                <a:ln w="28575">
                  <a:solidFill>
                    <a:srgbClr val="FF0000"/>
                  </a:solidFill>
                  <a:round/>
                  <a:headEnd/>
                  <a:tailEnd/>
                </a:ln>
              </p:spPr>
              <p:txBody>
                <a:bodyPr/>
                <a:lstStyle/>
                <a:p>
                  <a:endParaRPr lang="zh-CN" altLang="en-US"/>
                </a:p>
              </p:txBody>
            </p:sp>
            <p:sp>
              <p:nvSpPr>
                <p:cNvPr id="45135" name="Freeform 41"/>
                <p:cNvSpPr>
                  <a:spLocks/>
                </p:cNvSpPr>
                <p:nvPr/>
              </p:nvSpPr>
              <p:spPr bwMode="auto">
                <a:xfrm>
                  <a:off x="3312" y="2592"/>
                  <a:ext cx="90" cy="59"/>
                </a:xfrm>
                <a:custGeom>
                  <a:avLst/>
                  <a:gdLst>
                    <a:gd name="T0" fmla="*/ 17 w 105"/>
                    <a:gd name="T1" fmla="*/ 4 h 67"/>
                    <a:gd name="T2" fmla="*/ 0 w 105"/>
                    <a:gd name="T3" fmla="*/ 0 h 67"/>
                    <a:gd name="T4" fmla="*/ 13 w 105"/>
                    <a:gd name="T5" fmla="*/ 15 h 67"/>
                    <a:gd name="T6" fmla="*/ 9 w 105"/>
                    <a:gd name="T7" fmla="*/ 5 h 67"/>
                    <a:gd name="T8" fmla="*/ 17 w 105"/>
                    <a:gd name="T9" fmla="*/ 4 h 67"/>
                    <a:gd name="T10" fmla="*/ 0 60000 65536"/>
                    <a:gd name="T11" fmla="*/ 0 60000 65536"/>
                    <a:gd name="T12" fmla="*/ 0 60000 65536"/>
                    <a:gd name="T13" fmla="*/ 0 60000 65536"/>
                    <a:gd name="T14" fmla="*/ 0 60000 65536"/>
                    <a:gd name="T15" fmla="*/ 0 w 105"/>
                    <a:gd name="T16" fmla="*/ 0 h 67"/>
                    <a:gd name="T17" fmla="*/ 105 w 105"/>
                    <a:gd name="T18" fmla="*/ 67 h 67"/>
                  </a:gdLst>
                  <a:ahLst/>
                  <a:cxnLst>
                    <a:cxn ang="T10">
                      <a:pos x="T0" y="T1"/>
                    </a:cxn>
                    <a:cxn ang="T11">
                      <a:pos x="T2" y="T3"/>
                    </a:cxn>
                    <a:cxn ang="T12">
                      <a:pos x="T4" y="T5"/>
                    </a:cxn>
                    <a:cxn ang="T13">
                      <a:pos x="T6" y="T7"/>
                    </a:cxn>
                    <a:cxn ang="T14">
                      <a:pos x="T8" y="T9"/>
                    </a:cxn>
                  </a:cxnLst>
                  <a:rect l="T15" t="T16" r="T17" b="T18"/>
                  <a:pathLst>
                    <a:path w="105" h="67">
                      <a:moveTo>
                        <a:pt x="105" y="5"/>
                      </a:moveTo>
                      <a:lnTo>
                        <a:pt x="0" y="0"/>
                      </a:lnTo>
                      <a:lnTo>
                        <a:pt x="80" y="67"/>
                      </a:lnTo>
                      <a:lnTo>
                        <a:pt x="63" y="25"/>
                      </a:lnTo>
                      <a:lnTo>
                        <a:pt x="105" y="5"/>
                      </a:lnTo>
                      <a:close/>
                    </a:path>
                  </a:pathLst>
                </a:custGeom>
                <a:solidFill>
                  <a:srgbClr val="FF0000"/>
                </a:solidFill>
                <a:ln w="28575">
                  <a:solidFill>
                    <a:srgbClr val="FF0000"/>
                  </a:solidFill>
                  <a:round/>
                  <a:headEnd/>
                  <a:tailEnd/>
                </a:ln>
              </p:spPr>
              <p:txBody>
                <a:bodyPr/>
                <a:lstStyle/>
                <a:p>
                  <a:endParaRPr lang="zh-CN" altLang="en-US"/>
                </a:p>
              </p:txBody>
            </p:sp>
            <p:sp>
              <p:nvSpPr>
                <p:cNvPr id="45136" name="Line 42"/>
                <p:cNvSpPr>
                  <a:spLocks noChangeShapeType="1"/>
                </p:cNvSpPr>
                <p:nvPr/>
              </p:nvSpPr>
              <p:spPr bwMode="auto">
                <a:xfrm flipH="1" flipV="1">
                  <a:off x="3544" y="2296"/>
                  <a:ext cx="1460" cy="1411"/>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37" name="Freeform 43"/>
                <p:cNvSpPr>
                  <a:spLocks/>
                </p:cNvSpPr>
                <p:nvPr/>
              </p:nvSpPr>
              <p:spPr bwMode="auto">
                <a:xfrm>
                  <a:off x="4962" y="3666"/>
                  <a:ext cx="82" cy="81"/>
                </a:xfrm>
                <a:custGeom>
                  <a:avLst/>
                  <a:gdLst>
                    <a:gd name="T0" fmla="*/ 0 w 95"/>
                    <a:gd name="T1" fmla="*/ 11 h 92"/>
                    <a:gd name="T2" fmla="*/ 16 w 95"/>
                    <a:gd name="T3" fmla="*/ 20 h 92"/>
                    <a:gd name="T4" fmla="*/ 8 w 95"/>
                    <a:gd name="T5" fmla="*/ 0 h 92"/>
                    <a:gd name="T6" fmla="*/ 8 w 95"/>
                    <a:gd name="T7" fmla="*/ 10 h 92"/>
                    <a:gd name="T8" fmla="*/ 0 w 95"/>
                    <a:gd name="T9" fmla="*/ 11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0" y="48"/>
                      </a:moveTo>
                      <a:lnTo>
                        <a:pt x="95" y="92"/>
                      </a:lnTo>
                      <a:lnTo>
                        <a:pt x="46" y="0"/>
                      </a:lnTo>
                      <a:lnTo>
                        <a:pt x="46" y="45"/>
                      </a:lnTo>
                      <a:lnTo>
                        <a:pt x="0" y="48"/>
                      </a:lnTo>
                      <a:close/>
                    </a:path>
                  </a:pathLst>
                </a:custGeom>
                <a:solidFill>
                  <a:srgbClr val="FF0000"/>
                </a:solidFill>
                <a:ln w="28575">
                  <a:solidFill>
                    <a:srgbClr val="FF0000"/>
                  </a:solidFill>
                  <a:round/>
                  <a:headEnd/>
                  <a:tailEnd/>
                </a:ln>
              </p:spPr>
              <p:txBody>
                <a:bodyPr/>
                <a:lstStyle/>
                <a:p>
                  <a:endParaRPr lang="zh-CN" altLang="en-US"/>
                </a:p>
              </p:txBody>
            </p:sp>
            <p:sp>
              <p:nvSpPr>
                <p:cNvPr id="45138" name="Freeform 44"/>
                <p:cNvSpPr>
                  <a:spLocks/>
                </p:cNvSpPr>
                <p:nvPr/>
              </p:nvSpPr>
              <p:spPr bwMode="auto">
                <a:xfrm>
                  <a:off x="3504" y="2256"/>
                  <a:ext cx="82" cy="81"/>
                </a:xfrm>
                <a:custGeom>
                  <a:avLst/>
                  <a:gdLst>
                    <a:gd name="T0" fmla="*/ 16 w 95"/>
                    <a:gd name="T1" fmla="*/ 10 h 92"/>
                    <a:gd name="T2" fmla="*/ 0 w 95"/>
                    <a:gd name="T3" fmla="*/ 0 h 92"/>
                    <a:gd name="T4" fmla="*/ 8 w 95"/>
                    <a:gd name="T5" fmla="*/ 20 h 92"/>
                    <a:gd name="T6" fmla="*/ 8 w 95"/>
                    <a:gd name="T7" fmla="*/ 10 h 92"/>
                    <a:gd name="T8" fmla="*/ 16 w 95"/>
                    <a:gd name="T9" fmla="*/ 10 h 92"/>
                    <a:gd name="T10" fmla="*/ 0 60000 65536"/>
                    <a:gd name="T11" fmla="*/ 0 60000 65536"/>
                    <a:gd name="T12" fmla="*/ 0 60000 65536"/>
                    <a:gd name="T13" fmla="*/ 0 60000 65536"/>
                    <a:gd name="T14" fmla="*/ 0 60000 65536"/>
                    <a:gd name="T15" fmla="*/ 0 w 95"/>
                    <a:gd name="T16" fmla="*/ 0 h 92"/>
                    <a:gd name="T17" fmla="*/ 95 w 95"/>
                    <a:gd name="T18" fmla="*/ 92 h 92"/>
                  </a:gdLst>
                  <a:ahLst/>
                  <a:cxnLst>
                    <a:cxn ang="T10">
                      <a:pos x="T0" y="T1"/>
                    </a:cxn>
                    <a:cxn ang="T11">
                      <a:pos x="T2" y="T3"/>
                    </a:cxn>
                    <a:cxn ang="T12">
                      <a:pos x="T4" y="T5"/>
                    </a:cxn>
                    <a:cxn ang="T13">
                      <a:pos x="T6" y="T7"/>
                    </a:cxn>
                    <a:cxn ang="T14">
                      <a:pos x="T8" y="T9"/>
                    </a:cxn>
                  </a:cxnLst>
                  <a:rect l="T15" t="T16" r="T17" b="T18"/>
                  <a:pathLst>
                    <a:path w="95" h="92">
                      <a:moveTo>
                        <a:pt x="95" y="44"/>
                      </a:moveTo>
                      <a:lnTo>
                        <a:pt x="0" y="0"/>
                      </a:lnTo>
                      <a:lnTo>
                        <a:pt x="49" y="92"/>
                      </a:lnTo>
                      <a:lnTo>
                        <a:pt x="49" y="47"/>
                      </a:lnTo>
                      <a:lnTo>
                        <a:pt x="95" y="44"/>
                      </a:lnTo>
                      <a:close/>
                    </a:path>
                  </a:pathLst>
                </a:custGeom>
                <a:solidFill>
                  <a:srgbClr val="FF0000"/>
                </a:solidFill>
                <a:ln w="28575">
                  <a:solidFill>
                    <a:srgbClr val="FF0000"/>
                  </a:solidFill>
                  <a:round/>
                  <a:headEnd/>
                  <a:tailEnd/>
                </a:ln>
              </p:spPr>
              <p:txBody>
                <a:bodyPr/>
                <a:lstStyle/>
                <a:p>
                  <a:endParaRPr lang="zh-CN" altLang="en-US"/>
                </a:p>
              </p:txBody>
            </p:sp>
            <p:sp>
              <p:nvSpPr>
                <p:cNvPr id="45139" name="Line 45"/>
                <p:cNvSpPr>
                  <a:spLocks noChangeShapeType="1"/>
                </p:cNvSpPr>
                <p:nvPr/>
              </p:nvSpPr>
              <p:spPr bwMode="auto">
                <a:xfrm flipH="1">
                  <a:off x="3911" y="2027"/>
                  <a:ext cx="785" cy="1858"/>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0" name="Freeform 46"/>
                <p:cNvSpPr>
                  <a:spLocks/>
                </p:cNvSpPr>
                <p:nvPr/>
              </p:nvSpPr>
              <p:spPr bwMode="auto">
                <a:xfrm>
                  <a:off x="4659" y="1974"/>
                  <a:ext cx="60" cy="92"/>
                </a:xfrm>
                <a:custGeom>
                  <a:avLst/>
                  <a:gdLst>
                    <a:gd name="T0" fmla="*/ 9 w 70"/>
                    <a:gd name="T1" fmla="*/ 24 h 104"/>
                    <a:gd name="T2" fmla="*/ 11 w 70"/>
                    <a:gd name="T3" fmla="*/ 0 h 104"/>
                    <a:gd name="T4" fmla="*/ 0 w 70"/>
                    <a:gd name="T5" fmla="*/ 18 h 104"/>
                    <a:gd name="T6" fmla="*/ 7 w 70"/>
                    <a:gd name="T7" fmla="*/ 15 h 104"/>
                    <a:gd name="T8" fmla="*/ 9 w 70"/>
                    <a:gd name="T9" fmla="*/ 24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62" y="104"/>
                      </a:moveTo>
                      <a:lnTo>
                        <a:pt x="70" y="0"/>
                      </a:lnTo>
                      <a:lnTo>
                        <a:pt x="0" y="78"/>
                      </a:lnTo>
                      <a:lnTo>
                        <a:pt x="43" y="62"/>
                      </a:lnTo>
                      <a:lnTo>
                        <a:pt x="62" y="104"/>
                      </a:lnTo>
                      <a:close/>
                    </a:path>
                  </a:pathLst>
                </a:custGeom>
                <a:solidFill>
                  <a:srgbClr val="FF0000"/>
                </a:solidFill>
                <a:ln w="28575">
                  <a:solidFill>
                    <a:srgbClr val="FF0000"/>
                  </a:solidFill>
                  <a:round/>
                  <a:headEnd/>
                  <a:tailEnd/>
                </a:ln>
              </p:spPr>
              <p:txBody>
                <a:bodyPr/>
                <a:lstStyle/>
                <a:p>
                  <a:endParaRPr lang="zh-CN" altLang="en-US"/>
                </a:p>
              </p:txBody>
            </p:sp>
            <p:sp>
              <p:nvSpPr>
                <p:cNvPr id="45141" name="Freeform 47"/>
                <p:cNvSpPr>
                  <a:spLocks/>
                </p:cNvSpPr>
                <p:nvPr/>
              </p:nvSpPr>
              <p:spPr bwMode="auto">
                <a:xfrm>
                  <a:off x="3888" y="3846"/>
                  <a:ext cx="60" cy="92"/>
                </a:xfrm>
                <a:custGeom>
                  <a:avLst/>
                  <a:gdLst>
                    <a:gd name="T0" fmla="*/ 3 w 70"/>
                    <a:gd name="T1" fmla="*/ 0 h 104"/>
                    <a:gd name="T2" fmla="*/ 0 w 70"/>
                    <a:gd name="T3" fmla="*/ 24 h 104"/>
                    <a:gd name="T4" fmla="*/ 11 w 70"/>
                    <a:gd name="T5" fmla="*/ 6 h 104"/>
                    <a:gd name="T6" fmla="*/ 4 w 70"/>
                    <a:gd name="T7" fmla="*/ 10 h 104"/>
                    <a:gd name="T8" fmla="*/ 3 w 70"/>
                    <a:gd name="T9" fmla="*/ 0 h 104"/>
                    <a:gd name="T10" fmla="*/ 0 60000 65536"/>
                    <a:gd name="T11" fmla="*/ 0 60000 65536"/>
                    <a:gd name="T12" fmla="*/ 0 60000 65536"/>
                    <a:gd name="T13" fmla="*/ 0 60000 65536"/>
                    <a:gd name="T14" fmla="*/ 0 60000 65536"/>
                    <a:gd name="T15" fmla="*/ 0 w 70"/>
                    <a:gd name="T16" fmla="*/ 0 h 104"/>
                    <a:gd name="T17" fmla="*/ 70 w 70"/>
                    <a:gd name="T18" fmla="*/ 104 h 104"/>
                  </a:gdLst>
                  <a:ahLst/>
                  <a:cxnLst>
                    <a:cxn ang="T10">
                      <a:pos x="T0" y="T1"/>
                    </a:cxn>
                    <a:cxn ang="T11">
                      <a:pos x="T2" y="T3"/>
                    </a:cxn>
                    <a:cxn ang="T12">
                      <a:pos x="T4" y="T5"/>
                    </a:cxn>
                    <a:cxn ang="T13">
                      <a:pos x="T6" y="T7"/>
                    </a:cxn>
                    <a:cxn ang="T14">
                      <a:pos x="T8" y="T9"/>
                    </a:cxn>
                  </a:cxnLst>
                  <a:rect l="T15" t="T16" r="T17" b="T18"/>
                  <a:pathLst>
                    <a:path w="70" h="104">
                      <a:moveTo>
                        <a:pt x="8" y="0"/>
                      </a:moveTo>
                      <a:lnTo>
                        <a:pt x="0" y="104"/>
                      </a:lnTo>
                      <a:lnTo>
                        <a:pt x="70" y="26"/>
                      </a:lnTo>
                      <a:lnTo>
                        <a:pt x="27" y="42"/>
                      </a:lnTo>
                      <a:lnTo>
                        <a:pt x="8" y="0"/>
                      </a:lnTo>
                      <a:close/>
                    </a:path>
                  </a:pathLst>
                </a:custGeom>
                <a:solidFill>
                  <a:srgbClr val="FF0000"/>
                </a:solidFill>
                <a:ln w="28575">
                  <a:solidFill>
                    <a:srgbClr val="FF0000"/>
                  </a:solidFill>
                  <a:round/>
                  <a:headEnd/>
                  <a:tailEnd/>
                </a:ln>
              </p:spPr>
              <p:txBody>
                <a:bodyPr/>
                <a:lstStyle/>
                <a:p>
                  <a:endParaRPr lang="zh-CN" altLang="en-US"/>
                </a:p>
              </p:txBody>
            </p:sp>
            <p:sp>
              <p:nvSpPr>
                <p:cNvPr id="45142" name="Line 48"/>
                <p:cNvSpPr>
                  <a:spLocks noChangeShapeType="1"/>
                </p:cNvSpPr>
                <p:nvPr/>
              </p:nvSpPr>
              <p:spPr bwMode="auto">
                <a:xfrm flipH="1">
                  <a:off x="3381" y="2645"/>
                  <a:ext cx="1870" cy="69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3" name="Freeform 49"/>
                <p:cNvSpPr>
                  <a:spLocks/>
                </p:cNvSpPr>
                <p:nvPr/>
              </p:nvSpPr>
              <p:spPr bwMode="auto">
                <a:xfrm>
                  <a:off x="5215" y="2625"/>
                  <a:ext cx="89" cy="57"/>
                </a:xfrm>
                <a:custGeom>
                  <a:avLst/>
                  <a:gdLst>
                    <a:gd name="T0" fmla="*/ 3 w 104"/>
                    <a:gd name="T1" fmla="*/ 14 h 65"/>
                    <a:gd name="T2" fmla="*/ 16 w 104"/>
                    <a:gd name="T3" fmla="*/ 0 h 65"/>
                    <a:gd name="T4" fmla="*/ 0 w 104"/>
                    <a:gd name="T5" fmla="*/ 2 h 65"/>
                    <a:gd name="T6" fmla="*/ 6 w 104"/>
                    <a:gd name="T7" fmla="*/ 5 h 65"/>
                    <a:gd name="T8" fmla="*/ 3 w 104"/>
                    <a:gd name="T9" fmla="*/ 14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22" y="65"/>
                      </a:moveTo>
                      <a:lnTo>
                        <a:pt x="104" y="0"/>
                      </a:lnTo>
                      <a:lnTo>
                        <a:pt x="0" y="2"/>
                      </a:lnTo>
                      <a:lnTo>
                        <a:pt x="40" y="23"/>
                      </a:lnTo>
                      <a:lnTo>
                        <a:pt x="22" y="65"/>
                      </a:lnTo>
                      <a:close/>
                    </a:path>
                  </a:pathLst>
                </a:custGeom>
                <a:solidFill>
                  <a:srgbClr val="FF0000"/>
                </a:solidFill>
                <a:ln w="28575">
                  <a:solidFill>
                    <a:srgbClr val="FF0000"/>
                  </a:solidFill>
                  <a:round/>
                  <a:headEnd/>
                  <a:tailEnd/>
                </a:ln>
              </p:spPr>
              <p:txBody>
                <a:bodyPr/>
                <a:lstStyle/>
                <a:p>
                  <a:endParaRPr lang="zh-CN" altLang="en-US"/>
                </a:p>
              </p:txBody>
            </p:sp>
            <p:sp>
              <p:nvSpPr>
                <p:cNvPr id="45144" name="Freeform 50"/>
                <p:cNvSpPr>
                  <a:spLocks/>
                </p:cNvSpPr>
                <p:nvPr/>
              </p:nvSpPr>
              <p:spPr bwMode="auto">
                <a:xfrm>
                  <a:off x="3328" y="3305"/>
                  <a:ext cx="89" cy="57"/>
                </a:xfrm>
                <a:custGeom>
                  <a:avLst/>
                  <a:gdLst>
                    <a:gd name="T0" fmla="*/ 13 w 104"/>
                    <a:gd name="T1" fmla="*/ 0 h 65"/>
                    <a:gd name="T2" fmla="*/ 0 w 104"/>
                    <a:gd name="T3" fmla="*/ 14 h 65"/>
                    <a:gd name="T4" fmla="*/ 16 w 104"/>
                    <a:gd name="T5" fmla="*/ 13 h 65"/>
                    <a:gd name="T6" fmla="*/ 9 w 104"/>
                    <a:gd name="T7" fmla="*/ 9 h 65"/>
                    <a:gd name="T8" fmla="*/ 13 w 104"/>
                    <a:gd name="T9" fmla="*/ 0 h 65"/>
                    <a:gd name="T10" fmla="*/ 0 60000 65536"/>
                    <a:gd name="T11" fmla="*/ 0 60000 65536"/>
                    <a:gd name="T12" fmla="*/ 0 60000 65536"/>
                    <a:gd name="T13" fmla="*/ 0 60000 65536"/>
                    <a:gd name="T14" fmla="*/ 0 60000 65536"/>
                    <a:gd name="T15" fmla="*/ 0 w 104"/>
                    <a:gd name="T16" fmla="*/ 0 h 65"/>
                    <a:gd name="T17" fmla="*/ 104 w 104"/>
                    <a:gd name="T18" fmla="*/ 65 h 65"/>
                  </a:gdLst>
                  <a:ahLst/>
                  <a:cxnLst>
                    <a:cxn ang="T10">
                      <a:pos x="T0" y="T1"/>
                    </a:cxn>
                    <a:cxn ang="T11">
                      <a:pos x="T2" y="T3"/>
                    </a:cxn>
                    <a:cxn ang="T12">
                      <a:pos x="T4" y="T5"/>
                    </a:cxn>
                    <a:cxn ang="T13">
                      <a:pos x="T6" y="T7"/>
                    </a:cxn>
                    <a:cxn ang="T14">
                      <a:pos x="T8" y="T9"/>
                    </a:cxn>
                  </a:cxnLst>
                  <a:rect l="T15" t="T16" r="T17" b="T18"/>
                  <a:pathLst>
                    <a:path w="104" h="65">
                      <a:moveTo>
                        <a:pt x="82" y="0"/>
                      </a:moveTo>
                      <a:lnTo>
                        <a:pt x="0" y="65"/>
                      </a:lnTo>
                      <a:lnTo>
                        <a:pt x="104" y="63"/>
                      </a:lnTo>
                      <a:lnTo>
                        <a:pt x="64" y="42"/>
                      </a:lnTo>
                      <a:lnTo>
                        <a:pt x="82" y="0"/>
                      </a:lnTo>
                      <a:close/>
                    </a:path>
                  </a:pathLst>
                </a:custGeom>
                <a:solidFill>
                  <a:srgbClr val="FF0000"/>
                </a:solidFill>
                <a:ln w="28575">
                  <a:solidFill>
                    <a:srgbClr val="FF0000"/>
                  </a:solidFill>
                  <a:round/>
                  <a:headEnd/>
                  <a:tailEnd/>
                </a:ln>
              </p:spPr>
              <p:txBody>
                <a:bodyPr/>
                <a:lstStyle/>
                <a:p>
                  <a:endParaRPr lang="zh-CN" altLang="en-US"/>
                </a:p>
              </p:txBody>
            </p:sp>
            <p:sp>
              <p:nvSpPr>
                <p:cNvPr id="45145" name="Line 51"/>
                <p:cNvSpPr>
                  <a:spLocks noChangeShapeType="1"/>
                </p:cNvSpPr>
                <p:nvPr/>
              </p:nvSpPr>
              <p:spPr bwMode="auto">
                <a:xfrm flipV="1">
                  <a:off x="3600" y="2241"/>
                  <a:ext cx="1433" cy="142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6" name="Freeform 52"/>
                <p:cNvSpPr>
                  <a:spLocks/>
                </p:cNvSpPr>
                <p:nvPr/>
              </p:nvSpPr>
              <p:spPr bwMode="auto">
                <a:xfrm>
                  <a:off x="3560" y="3619"/>
                  <a:ext cx="81" cy="82"/>
                </a:xfrm>
                <a:custGeom>
                  <a:avLst/>
                  <a:gdLst>
                    <a:gd name="T0" fmla="*/ 8 w 94"/>
                    <a:gd name="T1" fmla="*/ 0 h 93"/>
                    <a:gd name="T2" fmla="*/ 0 w 94"/>
                    <a:gd name="T3" fmla="*/ 20 h 93"/>
                    <a:gd name="T4" fmla="*/ 16 w 94"/>
                    <a:gd name="T5" fmla="*/ 11 h 93"/>
                    <a:gd name="T6" fmla="*/ 8 w 94"/>
                    <a:gd name="T7" fmla="*/ 10 h 93"/>
                    <a:gd name="T8" fmla="*/ 8 w 94"/>
                    <a:gd name="T9" fmla="*/ 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8" y="0"/>
                      </a:moveTo>
                      <a:lnTo>
                        <a:pt x="0" y="93"/>
                      </a:lnTo>
                      <a:lnTo>
                        <a:pt x="94" y="48"/>
                      </a:lnTo>
                      <a:lnTo>
                        <a:pt x="49" y="46"/>
                      </a:lnTo>
                      <a:lnTo>
                        <a:pt x="48" y="0"/>
                      </a:lnTo>
                      <a:close/>
                    </a:path>
                  </a:pathLst>
                </a:custGeom>
                <a:solidFill>
                  <a:srgbClr val="FF0000"/>
                </a:solidFill>
                <a:ln w="28575">
                  <a:solidFill>
                    <a:srgbClr val="FF0000"/>
                  </a:solidFill>
                  <a:round/>
                  <a:headEnd/>
                  <a:tailEnd/>
                </a:ln>
              </p:spPr>
              <p:txBody>
                <a:bodyPr/>
                <a:lstStyle/>
                <a:p>
                  <a:endParaRPr lang="zh-CN" altLang="en-US"/>
                </a:p>
              </p:txBody>
            </p:sp>
            <p:sp>
              <p:nvSpPr>
                <p:cNvPr id="45147" name="Freeform 53"/>
                <p:cNvSpPr>
                  <a:spLocks/>
                </p:cNvSpPr>
                <p:nvPr/>
              </p:nvSpPr>
              <p:spPr bwMode="auto">
                <a:xfrm>
                  <a:off x="4992" y="2201"/>
                  <a:ext cx="81" cy="82"/>
                </a:xfrm>
                <a:custGeom>
                  <a:avLst/>
                  <a:gdLst>
                    <a:gd name="T0" fmla="*/ 8 w 94"/>
                    <a:gd name="T1" fmla="*/ 20 h 93"/>
                    <a:gd name="T2" fmla="*/ 16 w 94"/>
                    <a:gd name="T3" fmla="*/ 0 h 93"/>
                    <a:gd name="T4" fmla="*/ 0 w 94"/>
                    <a:gd name="T5" fmla="*/ 10 h 93"/>
                    <a:gd name="T6" fmla="*/ 8 w 94"/>
                    <a:gd name="T7" fmla="*/ 10 h 93"/>
                    <a:gd name="T8" fmla="*/ 8 w 94"/>
                    <a:gd name="T9" fmla="*/ 20 h 93"/>
                    <a:gd name="T10" fmla="*/ 0 60000 65536"/>
                    <a:gd name="T11" fmla="*/ 0 60000 65536"/>
                    <a:gd name="T12" fmla="*/ 0 60000 65536"/>
                    <a:gd name="T13" fmla="*/ 0 60000 65536"/>
                    <a:gd name="T14" fmla="*/ 0 60000 65536"/>
                    <a:gd name="T15" fmla="*/ 0 w 94"/>
                    <a:gd name="T16" fmla="*/ 0 h 93"/>
                    <a:gd name="T17" fmla="*/ 94 w 94"/>
                    <a:gd name="T18" fmla="*/ 93 h 93"/>
                  </a:gdLst>
                  <a:ahLst/>
                  <a:cxnLst>
                    <a:cxn ang="T10">
                      <a:pos x="T0" y="T1"/>
                    </a:cxn>
                    <a:cxn ang="T11">
                      <a:pos x="T2" y="T3"/>
                    </a:cxn>
                    <a:cxn ang="T12">
                      <a:pos x="T4" y="T5"/>
                    </a:cxn>
                    <a:cxn ang="T13">
                      <a:pos x="T6" y="T7"/>
                    </a:cxn>
                    <a:cxn ang="T14">
                      <a:pos x="T8" y="T9"/>
                    </a:cxn>
                  </a:cxnLst>
                  <a:rect l="T15" t="T16" r="T17" b="T18"/>
                  <a:pathLst>
                    <a:path w="94" h="93">
                      <a:moveTo>
                        <a:pt x="46" y="93"/>
                      </a:moveTo>
                      <a:lnTo>
                        <a:pt x="94" y="0"/>
                      </a:lnTo>
                      <a:lnTo>
                        <a:pt x="0" y="45"/>
                      </a:lnTo>
                      <a:lnTo>
                        <a:pt x="45" y="47"/>
                      </a:lnTo>
                      <a:lnTo>
                        <a:pt x="46" y="93"/>
                      </a:lnTo>
                      <a:close/>
                    </a:path>
                  </a:pathLst>
                </a:custGeom>
                <a:solidFill>
                  <a:srgbClr val="FF0000"/>
                </a:solidFill>
                <a:ln w="28575">
                  <a:solidFill>
                    <a:srgbClr val="FF0000"/>
                  </a:solidFill>
                  <a:round/>
                  <a:headEnd/>
                  <a:tailEnd/>
                </a:ln>
              </p:spPr>
              <p:txBody>
                <a:bodyPr/>
                <a:lstStyle/>
                <a:p>
                  <a:endParaRPr lang="zh-CN" altLang="en-US"/>
                </a:p>
              </p:txBody>
            </p:sp>
            <p:sp>
              <p:nvSpPr>
                <p:cNvPr id="45148" name="Line 54"/>
                <p:cNvSpPr>
                  <a:spLocks noChangeShapeType="1"/>
                </p:cNvSpPr>
                <p:nvPr/>
              </p:nvSpPr>
              <p:spPr bwMode="auto">
                <a:xfrm flipV="1">
                  <a:off x="4274" y="1930"/>
                  <a:ext cx="1" cy="204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49" name="Freeform 55"/>
                <p:cNvSpPr>
                  <a:spLocks/>
                </p:cNvSpPr>
                <p:nvPr/>
              </p:nvSpPr>
              <p:spPr bwMode="auto">
                <a:xfrm>
                  <a:off x="4245" y="3945"/>
                  <a:ext cx="57" cy="87"/>
                </a:xfrm>
                <a:custGeom>
                  <a:avLst/>
                  <a:gdLst>
                    <a:gd name="T0" fmla="*/ 0 w 67"/>
                    <a:gd name="T1" fmla="*/ 0 h 99"/>
                    <a:gd name="T2" fmla="*/ 5 w 67"/>
                    <a:gd name="T3" fmla="*/ 21 h 99"/>
                    <a:gd name="T4" fmla="*/ 10 w 67"/>
                    <a:gd name="T5" fmla="*/ 0 h 99"/>
                    <a:gd name="T6" fmla="*/ 5 w 67"/>
                    <a:gd name="T7" fmla="*/ 7 h 99"/>
                    <a:gd name="T8" fmla="*/ 0 w 67"/>
                    <a:gd name="T9" fmla="*/ 0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0" y="0"/>
                      </a:moveTo>
                      <a:lnTo>
                        <a:pt x="34" y="99"/>
                      </a:lnTo>
                      <a:lnTo>
                        <a:pt x="67" y="0"/>
                      </a:lnTo>
                      <a:lnTo>
                        <a:pt x="34" y="31"/>
                      </a:lnTo>
                      <a:lnTo>
                        <a:pt x="0" y="0"/>
                      </a:lnTo>
                      <a:close/>
                    </a:path>
                  </a:pathLst>
                </a:custGeom>
                <a:solidFill>
                  <a:srgbClr val="FF0000"/>
                </a:solidFill>
                <a:ln w="28575">
                  <a:solidFill>
                    <a:srgbClr val="FF0000"/>
                  </a:solidFill>
                  <a:round/>
                  <a:headEnd/>
                  <a:tailEnd/>
                </a:ln>
              </p:spPr>
              <p:txBody>
                <a:bodyPr/>
                <a:lstStyle/>
                <a:p>
                  <a:endParaRPr lang="zh-CN" altLang="en-US"/>
                </a:p>
              </p:txBody>
            </p:sp>
            <p:sp>
              <p:nvSpPr>
                <p:cNvPr id="45150" name="Freeform 56"/>
                <p:cNvSpPr>
                  <a:spLocks/>
                </p:cNvSpPr>
                <p:nvPr/>
              </p:nvSpPr>
              <p:spPr bwMode="auto">
                <a:xfrm>
                  <a:off x="4246" y="1872"/>
                  <a:ext cx="57" cy="87"/>
                </a:xfrm>
                <a:custGeom>
                  <a:avLst/>
                  <a:gdLst>
                    <a:gd name="T0" fmla="*/ 10 w 67"/>
                    <a:gd name="T1" fmla="*/ 21 h 99"/>
                    <a:gd name="T2" fmla="*/ 5 w 67"/>
                    <a:gd name="T3" fmla="*/ 0 h 99"/>
                    <a:gd name="T4" fmla="*/ 0 w 67"/>
                    <a:gd name="T5" fmla="*/ 21 h 99"/>
                    <a:gd name="T6" fmla="*/ 5 w 67"/>
                    <a:gd name="T7" fmla="*/ 15 h 99"/>
                    <a:gd name="T8" fmla="*/ 10 w 67"/>
                    <a:gd name="T9" fmla="*/ 21 h 99"/>
                    <a:gd name="T10" fmla="*/ 0 60000 65536"/>
                    <a:gd name="T11" fmla="*/ 0 60000 65536"/>
                    <a:gd name="T12" fmla="*/ 0 60000 65536"/>
                    <a:gd name="T13" fmla="*/ 0 60000 65536"/>
                    <a:gd name="T14" fmla="*/ 0 60000 65536"/>
                    <a:gd name="T15" fmla="*/ 0 w 67"/>
                    <a:gd name="T16" fmla="*/ 0 h 99"/>
                    <a:gd name="T17" fmla="*/ 67 w 67"/>
                    <a:gd name="T18" fmla="*/ 99 h 99"/>
                  </a:gdLst>
                  <a:ahLst/>
                  <a:cxnLst>
                    <a:cxn ang="T10">
                      <a:pos x="T0" y="T1"/>
                    </a:cxn>
                    <a:cxn ang="T11">
                      <a:pos x="T2" y="T3"/>
                    </a:cxn>
                    <a:cxn ang="T12">
                      <a:pos x="T4" y="T5"/>
                    </a:cxn>
                    <a:cxn ang="T13">
                      <a:pos x="T6" y="T7"/>
                    </a:cxn>
                    <a:cxn ang="T14">
                      <a:pos x="T8" y="T9"/>
                    </a:cxn>
                  </a:cxnLst>
                  <a:rect l="T15" t="T16" r="T17" b="T18"/>
                  <a:pathLst>
                    <a:path w="67" h="99">
                      <a:moveTo>
                        <a:pt x="67" y="99"/>
                      </a:moveTo>
                      <a:lnTo>
                        <a:pt x="33" y="0"/>
                      </a:lnTo>
                      <a:lnTo>
                        <a:pt x="0" y="99"/>
                      </a:lnTo>
                      <a:lnTo>
                        <a:pt x="33" y="68"/>
                      </a:lnTo>
                      <a:lnTo>
                        <a:pt x="67" y="99"/>
                      </a:lnTo>
                      <a:close/>
                    </a:path>
                  </a:pathLst>
                </a:custGeom>
                <a:solidFill>
                  <a:srgbClr val="FF0000"/>
                </a:solidFill>
                <a:ln w="28575">
                  <a:solidFill>
                    <a:srgbClr val="FF0000"/>
                  </a:solidFill>
                  <a:round/>
                  <a:headEnd/>
                  <a:tailEnd/>
                </a:ln>
              </p:spPr>
              <p:txBody>
                <a:bodyPr/>
                <a:lstStyle/>
                <a:p>
                  <a:endParaRPr lang="zh-CN" altLang="en-US"/>
                </a:p>
              </p:txBody>
            </p:sp>
            <p:sp>
              <p:nvSpPr>
                <p:cNvPr id="45151" name="Line 57"/>
                <p:cNvSpPr>
                  <a:spLocks noChangeShapeType="1"/>
                </p:cNvSpPr>
                <p:nvPr/>
              </p:nvSpPr>
              <p:spPr bwMode="auto">
                <a:xfrm flipH="1" flipV="1">
                  <a:off x="3871" y="2018"/>
                  <a:ext cx="808" cy="1867"/>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152" name="Freeform 58"/>
                <p:cNvSpPr>
                  <a:spLocks/>
                </p:cNvSpPr>
                <p:nvPr/>
              </p:nvSpPr>
              <p:spPr bwMode="auto">
                <a:xfrm>
                  <a:off x="4641" y="3846"/>
                  <a:ext cx="62" cy="92"/>
                </a:xfrm>
                <a:custGeom>
                  <a:avLst/>
                  <a:gdLst>
                    <a:gd name="T0" fmla="*/ 0 w 72"/>
                    <a:gd name="T1" fmla="*/ 7 h 104"/>
                    <a:gd name="T2" fmla="*/ 12 w 72"/>
                    <a:gd name="T3" fmla="*/ 24 h 104"/>
                    <a:gd name="T4" fmla="*/ 10 w 72"/>
                    <a:gd name="T5" fmla="*/ 0 h 104"/>
                    <a:gd name="T6" fmla="*/ 8 w 72"/>
                    <a:gd name="T7" fmla="*/ 10 h 104"/>
                    <a:gd name="T8" fmla="*/ 0 w 72"/>
                    <a:gd name="T9" fmla="*/ 7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0" y="28"/>
                      </a:moveTo>
                      <a:lnTo>
                        <a:pt x="72" y="104"/>
                      </a:lnTo>
                      <a:lnTo>
                        <a:pt x="61" y="0"/>
                      </a:lnTo>
                      <a:lnTo>
                        <a:pt x="44" y="42"/>
                      </a:lnTo>
                      <a:lnTo>
                        <a:pt x="0" y="28"/>
                      </a:lnTo>
                      <a:close/>
                    </a:path>
                  </a:pathLst>
                </a:custGeom>
                <a:solidFill>
                  <a:srgbClr val="FF0000"/>
                </a:solidFill>
                <a:ln w="28575">
                  <a:solidFill>
                    <a:srgbClr val="FF0000"/>
                  </a:solidFill>
                  <a:round/>
                  <a:headEnd/>
                  <a:tailEnd/>
                </a:ln>
              </p:spPr>
              <p:txBody>
                <a:bodyPr/>
                <a:lstStyle/>
                <a:p>
                  <a:endParaRPr lang="zh-CN" altLang="en-US"/>
                </a:p>
              </p:txBody>
            </p:sp>
            <p:sp>
              <p:nvSpPr>
                <p:cNvPr id="45153" name="Freeform 59"/>
                <p:cNvSpPr>
                  <a:spLocks/>
                </p:cNvSpPr>
                <p:nvPr/>
              </p:nvSpPr>
              <p:spPr bwMode="auto">
                <a:xfrm>
                  <a:off x="3847" y="1965"/>
                  <a:ext cx="62" cy="92"/>
                </a:xfrm>
                <a:custGeom>
                  <a:avLst/>
                  <a:gdLst>
                    <a:gd name="T0" fmla="*/ 12 w 72"/>
                    <a:gd name="T1" fmla="*/ 17 h 104"/>
                    <a:gd name="T2" fmla="*/ 0 w 72"/>
                    <a:gd name="T3" fmla="*/ 0 h 104"/>
                    <a:gd name="T4" fmla="*/ 3 w 72"/>
                    <a:gd name="T5" fmla="*/ 24 h 104"/>
                    <a:gd name="T6" fmla="*/ 5 w 72"/>
                    <a:gd name="T7" fmla="*/ 15 h 104"/>
                    <a:gd name="T8" fmla="*/ 12 w 72"/>
                    <a:gd name="T9" fmla="*/ 17 h 104"/>
                    <a:gd name="T10" fmla="*/ 0 60000 65536"/>
                    <a:gd name="T11" fmla="*/ 0 60000 65536"/>
                    <a:gd name="T12" fmla="*/ 0 60000 65536"/>
                    <a:gd name="T13" fmla="*/ 0 60000 65536"/>
                    <a:gd name="T14" fmla="*/ 0 60000 65536"/>
                    <a:gd name="T15" fmla="*/ 0 w 72"/>
                    <a:gd name="T16" fmla="*/ 0 h 104"/>
                    <a:gd name="T17" fmla="*/ 72 w 72"/>
                    <a:gd name="T18" fmla="*/ 104 h 104"/>
                  </a:gdLst>
                  <a:ahLst/>
                  <a:cxnLst>
                    <a:cxn ang="T10">
                      <a:pos x="T0" y="T1"/>
                    </a:cxn>
                    <a:cxn ang="T11">
                      <a:pos x="T2" y="T3"/>
                    </a:cxn>
                    <a:cxn ang="T12">
                      <a:pos x="T4" y="T5"/>
                    </a:cxn>
                    <a:cxn ang="T13">
                      <a:pos x="T6" y="T7"/>
                    </a:cxn>
                    <a:cxn ang="T14">
                      <a:pos x="T8" y="T9"/>
                    </a:cxn>
                  </a:cxnLst>
                  <a:rect l="T15" t="T16" r="T17" b="T18"/>
                  <a:pathLst>
                    <a:path w="72" h="104">
                      <a:moveTo>
                        <a:pt x="72" y="76"/>
                      </a:moveTo>
                      <a:lnTo>
                        <a:pt x="0" y="0"/>
                      </a:lnTo>
                      <a:lnTo>
                        <a:pt x="11" y="104"/>
                      </a:lnTo>
                      <a:lnTo>
                        <a:pt x="28" y="62"/>
                      </a:lnTo>
                      <a:lnTo>
                        <a:pt x="72" y="76"/>
                      </a:lnTo>
                      <a:close/>
                    </a:path>
                  </a:pathLst>
                </a:custGeom>
                <a:solidFill>
                  <a:srgbClr val="FF0000"/>
                </a:solidFill>
                <a:ln w="28575">
                  <a:solidFill>
                    <a:srgbClr val="FF0000"/>
                  </a:solidFill>
                  <a:round/>
                  <a:headEnd/>
                  <a:tailEnd/>
                </a:ln>
              </p:spPr>
              <p:txBody>
                <a:bodyPr/>
                <a:lstStyle/>
                <a:p>
                  <a:endParaRPr lang="zh-CN" altLang="en-US"/>
                </a:p>
              </p:txBody>
            </p:sp>
          </p:grpSp>
          <p:grpSp>
            <p:nvGrpSpPr>
              <p:cNvPr id="45127" name="Group 60"/>
              <p:cNvGrpSpPr>
                <a:grpSpLocks/>
              </p:cNvGrpSpPr>
              <p:nvPr/>
            </p:nvGrpSpPr>
            <p:grpSpPr bwMode="auto">
              <a:xfrm>
                <a:off x="1462" y="2561"/>
                <a:ext cx="242" cy="346"/>
                <a:chOff x="4176" y="528"/>
                <a:chExt cx="242" cy="346"/>
              </a:xfrm>
            </p:grpSpPr>
            <p:sp>
              <p:nvSpPr>
                <p:cNvPr id="45128" name="Oval 61"/>
                <p:cNvSpPr>
                  <a:spLocks noChangeArrowheads="1"/>
                </p:cNvSpPr>
                <p:nvPr/>
              </p:nvSpPr>
              <p:spPr bwMode="auto">
                <a:xfrm>
                  <a:off x="4176" y="575"/>
                  <a:ext cx="242" cy="248"/>
                </a:xfrm>
                <a:prstGeom prst="ellipse">
                  <a:avLst/>
                </a:prstGeom>
                <a:solidFill>
                  <a:schemeClr val="folHlink"/>
                </a:solidFill>
                <a:ln w="28575">
                  <a:solidFill>
                    <a:srgbClr val="FF0000"/>
                  </a:solidFill>
                  <a:round/>
                  <a:headEnd/>
                  <a:tailEnd/>
                </a:ln>
              </p:spPr>
              <p:txBody>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9" name="Rectangle 62"/>
                <p:cNvSpPr>
                  <a:spLocks noChangeArrowheads="1"/>
                </p:cNvSpPr>
                <p:nvPr/>
              </p:nvSpPr>
              <p:spPr bwMode="auto">
                <a:xfrm>
                  <a:off x="4212" y="528"/>
                  <a:ext cx="173"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spcBef>
                      <a:spcPct val="0"/>
                    </a:spcBef>
                  </a:pPr>
                  <a:r>
                    <a:rPr lang="en-US" altLang="zh-CN" sz="3600" b="1">
                      <a:solidFill>
                        <a:srgbClr val="CC0000"/>
                      </a:solidFill>
                      <a:latin typeface="Bookman Old Style" panose="02050604050505020204" pitchFamily="18" charset="0"/>
                    </a:rPr>
                    <a:t>+</a:t>
                  </a:r>
                  <a:endParaRPr lang="en-US" altLang="zh-CN" sz="2400">
                    <a:solidFill>
                      <a:schemeClr val="tx1"/>
                    </a:solidFill>
                  </a:endParaRPr>
                </a:p>
              </p:txBody>
            </p:sp>
          </p:grpSp>
        </p:grpSp>
      </p:grpSp>
      <p:grpSp>
        <p:nvGrpSpPr>
          <p:cNvPr id="6" name="Group 63"/>
          <p:cNvGrpSpPr>
            <a:grpSpLocks/>
          </p:cNvGrpSpPr>
          <p:nvPr/>
        </p:nvGrpSpPr>
        <p:grpSpPr bwMode="auto">
          <a:xfrm>
            <a:off x="8372140" y="3578449"/>
            <a:ext cx="2895600" cy="1828800"/>
            <a:chOff x="3648" y="2208"/>
            <a:chExt cx="1824" cy="1152"/>
          </a:xfrm>
        </p:grpSpPr>
        <p:grpSp>
          <p:nvGrpSpPr>
            <p:cNvPr id="45096" name="Group 64"/>
            <p:cNvGrpSpPr>
              <a:grpSpLocks/>
            </p:cNvGrpSpPr>
            <p:nvPr/>
          </p:nvGrpSpPr>
          <p:grpSpPr bwMode="auto">
            <a:xfrm>
              <a:off x="3648" y="2208"/>
              <a:ext cx="1824" cy="1152"/>
              <a:chOff x="3744" y="2448"/>
              <a:chExt cx="1824" cy="1152"/>
            </a:xfrm>
          </p:grpSpPr>
          <p:sp>
            <p:nvSpPr>
              <p:cNvPr id="45121" name="Oval 65"/>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2" name="Oval 66"/>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443" name="Rectangle 67"/>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pSp>
        <p:grpSp>
          <p:nvGrpSpPr>
            <p:cNvPr id="45097" name="Group 68"/>
            <p:cNvGrpSpPr>
              <a:grpSpLocks/>
            </p:cNvGrpSpPr>
            <p:nvPr/>
          </p:nvGrpSpPr>
          <p:grpSpPr bwMode="auto">
            <a:xfrm>
              <a:off x="4992" y="2304"/>
              <a:ext cx="192" cy="192"/>
              <a:chOff x="5088" y="2592"/>
              <a:chExt cx="192" cy="192"/>
            </a:xfrm>
          </p:grpSpPr>
          <p:sp>
            <p:nvSpPr>
              <p:cNvPr id="45119" name="Oval 69"/>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20" name="Line 70"/>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98" name="Group 71"/>
            <p:cNvGrpSpPr>
              <a:grpSpLocks/>
            </p:cNvGrpSpPr>
            <p:nvPr/>
          </p:nvGrpSpPr>
          <p:grpSpPr bwMode="auto">
            <a:xfrm>
              <a:off x="5088" y="2256"/>
              <a:ext cx="225" cy="288"/>
              <a:chOff x="5295" y="2784"/>
              <a:chExt cx="225" cy="288"/>
            </a:xfrm>
          </p:grpSpPr>
          <p:sp>
            <p:nvSpPr>
              <p:cNvPr id="45117" name="Oval 72"/>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8" name="Text Box 73"/>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99" name="Group 74"/>
            <p:cNvGrpSpPr>
              <a:grpSpLocks/>
            </p:cNvGrpSpPr>
            <p:nvPr/>
          </p:nvGrpSpPr>
          <p:grpSpPr bwMode="auto">
            <a:xfrm>
              <a:off x="4623" y="2304"/>
              <a:ext cx="192" cy="192"/>
              <a:chOff x="5088" y="2592"/>
              <a:chExt cx="192" cy="192"/>
            </a:xfrm>
          </p:grpSpPr>
          <p:sp>
            <p:nvSpPr>
              <p:cNvPr id="45115" name="Oval 75"/>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6" name="Line 76"/>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0" name="Group 77"/>
            <p:cNvGrpSpPr>
              <a:grpSpLocks/>
            </p:cNvGrpSpPr>
            <p:nvPr/>
          </p:nvGrpSpPr>
          <p:grpSpPr bwMode="auto">
            <a:xfrm>
              <a:off x="4719" y="2256"/>
              <a:ext cx="225" cy="288"/>
              <a:chOff x="5295" y="2784"/>
              <a:chExt cx="225" cy="288"/>
            </a:xfrm>
          </p:grpSpPr>
          <p:sp>
            <p:nvSpPr>
              <p:cNvPr id="45113" name="Oval 78"/>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4" name="Text Box 79"/>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101" name="Group 80"/>
            <p:cNvGrpSpPr>
              <a:grpSpLocks/>
            </p:cNvGrpSpPr>
            <p:nvPr/>
          </p:nvGrpSpPr>
          <p:grpSpPr bwMode="auto">
            <a:xfrm>
              <a:off x="4239" y="2304"/>
              <a:ext cx="192" cy="192"/>
              <a:chOff x="5088" y="2592"/>
              <a:chExt cx="192" cy="192"/>
            </a:xfrm>
          </p:grpSpPr>
          <p:sp>
            <p:nvSpPr>
              <p:cNvPr id="45111" name="Oval 8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2" name="Line 82"/>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2" name="Group 83"/>
            <p:cNvGrpSpPr>
              <a:grpSpLocks/>
            </p:cNvGrpSpPr>
            <p:nvPr/>
          </p:nvGrpSpPr>
          <p:grpSpPr bwMode="auto">
            <a:xfrm>
              <a:off x="4335" y="2256"/>
              <a:ext cx="225" cy="288"/>
              <a:chOff x="5295" y="2784"/>
              <a:chExt cx="225" cy="288"/>
            </a:xfrm>
          </p:grpSpPr>
          <p:sp>
            <p:nvSpPr>
              <p:cNvPr id="45109" name="Oval 8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10" name="Text Box 85"/>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103" name="Group 86"/>
            <p:cNvGrpSpPr>
              <a:grpSpLocks/>
            </p:cNvGrpSpPr>
            <p:nvPr/>
          </p:nvGrpSpPr>
          <p:grpSpPr bwMode="auto">
            <a:xfrm>
              <a:off x="3840" y="2304"/>
              <a:ext cx="192" cy="192"/>
              <a:chOff x="5088" y="2592"/>
              <a:chExt cx="192" cy="192"/>
            </a:xfrm>
          </p:grpSpPr>
          <p:sp>
            <p:nvSpPr>
              <p:cNvPr id="45107" name="Oval 8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08" name="Line 88"/>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104" name="Group 89"/>
            <p:cNvGrpSpPr>
              <a:grpSpLocks/>
            </p:cNvGrpSpPr>
            <p:nvPr/>
          </p:nvGrpSpPr>
          <p:grpSpPr bwMode="auto">
            <a:xfrm>
              <a:off x="3936" y="2256"/>
              <a:ext cx="225" cy="288"/>
              <a:chOff x="5295" y="2784"/>
              <a:chExt cx="225" cy="288"/>
            </a:xfrm>
          </p:grpSpPr>
          <p:sp>
            <p:nvSpPr>
              <p:cNvPr id="45105" name="Oval 9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106" name="Text Box 91"/>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grpSp>
        <p:nvGrpSpPr>
          <p:cNvPr id="16" name="Group 92"/>
          <p:cNvGrpSpPr>
            <a:grpSpLocks/>
          </p:cNvGrpSpPr>
          <p:nvPr/>
        </p:nvGrpSpPr>
        <p:grpSpPr bwMode="auto">
          <a:xfrm>
            <a:off x="6543340" y="3578449"/>
            <a:ext cx="2895600" cy="1828800"/>
            <a:chOff x="2496" y="2208"/>
            <a:chExt cx="1824" cy="1152"/>
          </a:xfrm>
        </p:grpSpPr>
        <p:grpSp>
          <p:nvGrpSpPr>
            <p:cNvPr id="45068" name="Group 93"/>
            <p:cNvGrpSpPr>
              <a:grpSpLocks/>
            </p:cNvGrpSpPr>
            <p:nvPr/>
          </p:nvGrpSpPr>
          <p:grpSpPr bwMode="auto">
            <a:xfrm>
              <a:off x="2496" y="2208"/>
              <a:ext cx="1824" cy="1152"/>
              <a:chOff x="3744" y="2448"/>
              <a:chExt cx="1824" cy="1152"/>
            </a:xfrm>
          </p:grpSpPr>
          <p:sp>
            <p:nvSpPr>
              <p:cNvPr id="45093" name="Oval 94"/>
              <p:cNvSpPr>
                <a:spLocks noChangeArrowheads="1"/>
              </p:cNvSpPr>
              <p:nvPr/>
            </p:nvSpPr>
            <p:spPr bwMode="auto">
              <a:xfrm>
                <a:off x="3744" y="2448"/>
                <a:ext cx="1824" cy="432"/>
              </a:xfrm>
              <a:prstGeom prst="ellipse">
                <a:avLst/>
              </a:prstGeom>
              <a:gradFill rotWithShape="0">
                <a:gsLst>
                  <a:gs pos="0">
                    <a:srgbClr val="B2B2B2"/>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4" name="Oval 95"/>
              <p:cNvSpPr>
                <a:spLocks noChangeArrowheads="1"/>
              </p:cNvSpPr>
              <p:nvPr/>
            </p:nvSpPr>
            <p:spPr bwMode="auto">
              <a:xfrm>
                <a:off x="4272" y="3360"/>
                <a:ext cx="720" cy="240"/>
              </a:xfrm>
              <a:prstGeom prst="ellipse">
                <a:avLst/>
              </a:prstGeom>
              <a:gradFill rotWithShape="0">
                <a:gsLst>
                  <a:gs pos="0">
                    <a:schemeClr val="tx1"/>
                  </a:gs>
                  <a:gs pos="100000">
                    <a:schemeClr val="bg1"/>
                  </a:gs>
                </a:gsLst>
                <a:lin ang="5400000" scaled="1"/>
              </a:gradFill>
              <a:ln w="19050">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1472" name="Rectangle 96"/>
              <p:cNvSpPr>
                <a:spLocks noChangeArrowheads="1"/>
              </p:cNvSpPr>
              <p:nvPr/>
            </p:nvSpPr>
            <p:spPr bwMode="auto">
              <a:xfrm>
                <a:off x="4560" y="2880"/>
                <a:ext cx="144" cy="576"/>
              </a:xfrm>
              <a:prstGeom prst="rect">
                <a:avLst/>
              </a:prstGeom>
              <a:gradFill rotWithShape="0">
                <a:gsLst>
                  <a:gs pos="0">
                    <a:schemeClr val="tx1"/>
                  </a:gs>
                  <a:gs pos="50000">
                    <a:srgbClr val="DDDDDD"/>
                  </a:gs>
                  <a:gs pos="100000">
                    <a:schemeClr val="tx1"/>
                  </a:gs>
                </a:gsLst>
                <a:lin ang="0" scaled="1"/>
              </a:gradFill>
              <a:ln w="19050">
                <a:solidFill>
                  <a:schemeClr val="tx1"/>
                </a:solidFill>
                <a:miter lim="800000"/>
                <a:headEnd/>
                <a:tailEnd/>
              </a:ln>
              <a:effectLst/>
            </p:spPr>
            <p:txBody>
              <a:bodyPr wrap="none" anchor="ctr"/>
              <a:lstStyle/>
              <a:p>
                <a:pPr>
                  <a:defRPr/>
                </a:pPr>
                <a:endParaRPr lang="zh-CN" altLang="en-US"/>
              </a:p>
            </p:txBody>
          </p:sp>
        </p:grpSp>
        <p:grpSp>
          <p:nvGrpSpPr>
            <p:cNvPr id="45069" name="Group 97"/>
            <p:cNvGrpSpPr>
              <a:grpSpLocks/>
            </p:cNvGrpSpPr>
            <p:nvPr/>
          </p:nvGrpSpPr>
          <p:grpSpPr bwMode="auto">
            <a:xfrm>
              <a:off x="2688" y="2400"/>
              <a:ext cx="192" cy="192"/>
              <a:chOff x="5088" y="2592"/>
              <a:chExt cx="192" cy="192"/>
            </a:xfrm>
          </p:grpSpPr>
          <p:sp>
            <p:nvSpPr>
              <p:cNvPr id="45091" name="Oval 98"/>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2" name="Line 99"/>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0" name="Group 100"/>
            <p:cNvGrpSpPr>
              <a:grpSpLocks/>
            </p:cNvGrpSpPr>
            <p:nvPr/>
          </p:nvGrpSpPr>
          <p:grpSpPr bwMode="auto">
            <a:xfrm>
              <a:off x="2832" y="2352"/>
              <a:ext cx="192" cy="192"/>
              <a:chOff x="5088" y="2592"/>
              <a:chExt cx="192" cy="192"/>
            </a:xfrm>
          </p:grpSpPr>
          <p:sp>
            <p:nvSpPr>
              <p:cNvPr id="45089" name="Oval 101"/>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90" name="Line 102"/>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1" name="Group 103"/>
            <p:cNvGrpSpPr>
              <a:grpSpLocks/>
            </p:cNvGrpSpPr>
            <p:nvPr/>
          </p:nvGrpSpPr>
          <p:grpSpPr bwMode="auto">
            <a:xfrm>
              <a:off x="3744" y="2304"/>
              <a:ext cx="225" cy="288"/>
              <a:chOff x="5295" y="2784"/>
              <a:chExt cx="225" cy="288"/>
            </a:xfrm>
          </p:grpSpPr>
          <p:sp>
            <p:nvSpPr>
              <p:cNvPr id="45087" name="Oval 104"/>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8" name="Text Box 105"/>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2" name="Group 106"/>
            <p:cNvGrpSpPr>
              <a:grpSpLocks/>
            </p:cNvGrpSpPr>
            <p:nvPr/>
          </p:nvGrpSpPr>
          <p:grpSpPr bwMode="auto">
            <a:xfrm>
              <a:off x="2736" y="2256"/>
              <a:ext cx="192" cy="192"/>
              <a:chOff x="5088" y="2592"/>
              <a:chExt cx="192" cy="192"/>
            </a:xfrm>
          </p:grpSpPr>
          <p:sp>
            <p:nvSpPr>
              <p:cNvPr id="45085" name="Oval 107"/>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6" name="Line 108"/>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3" name="Group 109"/>
            <p:cNvGrpSpPr>
              <a:grpSpLocks/>
            </p:cNvGrpSpPr>
            <p:nvPr/>
          </p:nvGrpSpPr>
          <p:grpSpPr bwMode="auto">
            <a:xfrm>
              <a:off x="4047" y="2256"/>
              <a:ext cx="225" cy="288"/>
              <a:chOff x="5295" y="2784"/>
              <a:chExt cx="225" cy="288"/>
            </a:xfrm>
          </p:grpSpPr>
          <p:sp>
            <p:nvSpPr>
              <p:cNvPr id="45083" name="Oval 110"/>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4" name="Text Box 111"/>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4" name="Group 112"/>
            <p:cNvGrpSpPr>
              <a:grpSpLocks/>
            </p:cNvGrpSpPr>
            <p:nvPr/>
          </p:nvGrpSpPr>
          <p:grpSpPr bwMode="auto">
            <a:xfrm>
              <a:off x="2592" y="2304"/>
              <a:ext cx="192" cy="192"/>
              <a:chOff x="5088" y="2592"/>
              <a:chExt cx="192" cy="192"/>
            </a:xfrm>
          </p:grpSpPr>
          <p:sp>
            <p:nvSpPr>
              <p:cNvPr id="45081" name="Oval 113"/>
              <p:cNvSpPr>
                <a:spLocks noChangeArrowheads="1"/>
              </p:cNvSpPr>
              <p:nvPr/>
            </p:nvSpPr>
            <p:spPr bwMode="auto">
              <a:xfrm>
                <a:off x="5088" y="2592"/>
                <a:ext cx="192" cy="192"/>
              </a:xfrm>
              <a:prstGeom prst="ellipse">
                <a:avLst/>
              </a:prstGeom>
              <a:gradFill rotWithShape="0">
                <a:gsLst>
                  <a:gs pos="0">
                    <a:schemeClr val="bg1"/>
                  </a:gs>
                  <a:gs pos="100000">
                    <a:srgbClr val="99CCFF"/>
                  </a:gs>
                </a:gsLst>
                <a:path path="shape">
                  <a:fillToRect l="50000" t="50000" r="50000" b="50000"/>
                </a:path>
              </a:gradFill>
              <a:ln w="9525">
                <a:solidFill>
                  <a:schemeClr val="tx1"/>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2" name="Line 114"/>
              <p:cNvSpPr>
                <a:spLocks noChangeShapeType="1"/>
              </p:cNvSpPr>
              <p:nvPr/>
            </p:nvSpPr>
            <p:spPr bwMode="auto">
              <a:xfrm>
                <a:off x="5121" y="2688"/>
                <a:ext cx="125"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45075" name="Group 115"/>
            <p:cNvGrpSpPr>
              <a:grpSpLocks/>
            </p:cNvGrpSpPr>
            <p:nvPr/>
          </p:nvGrpSpPr>
          <p:grpSpPr bwMode="auto">
            <a:xfrm>
              <a:off x="3873" y="2208"/>
              <a:ext cx="225" cy="288"/>
              <a:chOff x="5295" y="2784"/>
              <a:chExt cx="225" cy="288"/>
            </a:xfrm>
          </p:grpSpPr>
          <p:sp>
            <p:nvSpPr>
              <p:cNvPr id="45079" name="Oval 116"/>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80" name="Text Box 117"/>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nvGrpSpPr>
            <p:cNvPr id="45076" name="Group 118"/>
            <p:cNvGrpSpPr>
              <a:grpSpLocks/>
            </p:cNvGrpSpPr>
            <p:nvPr/>
          </p:nvGrpSpPr>
          <p:grpSpPr bwMode="auto">
            <a:xfrm>
              <a:off x="3903" y="2352"/>
              <a:ext cx="225" cy="288"/>
              <a:chOff x="5295" y="2784"/>
              <a:chExt cx="225" cy="288"/>
            </a:xfrm>
          </p:grpSpPr>
          <p:sp>
            <p:nvSpPr>
              <p:cNvPr id="45077" name="Oval 119"/>
              <p:cNvSpPr>
                <a:spLocks noChangeArrowheads="1"/>
              </p:cNvSpPr>
              <p:nvPr/>
            </p:nvSpPr>
            <p:spPr bwMode="auto">
              <a:xfrm>
                <a:off x="5302" y="2832"/>
                <a:ext cx="192" cy="192"/>
              </a:xfrm>
              <a:prstGeom prst="ellipse">
                <a:avLst/>
              </a:prstGeom>
              <a:gradFill rotWithShape="0">
                <a:gsLst>
                  <a:gs pos="0">
                    <a:schemeClr val="bg1"/>
                  </a:gs>
                  <a:gs pos="100000">
                    <a:srgbClr val="FF9999"/>
                  </a:gs>
                </a:gsLst>
                <a:path path="shape">
                  <a:fillToRect l="50000" t="50000" r="50000" b="50000"/>
                </a:path>
              </a:gradFill>
              <a:ln w="9525">
                <a:solidFill>
                  <a:srgbClr val="0000FF"/>
                </a:solidFill>
                <a:round/>
                <a:headEnd/>
                <a:tailEnd/>
              </a:ln>
            </p:spPr>
            <p:txBody>
              <a:bodyPr wrap="none" anchor="ct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5078" name="Text Box 120"/>
              <p:cNvSpPr txBox="1">
                <a:spLocks noChangeArrowheads="1"/>
              </p:cNvSpPr>
              <p:nvPr/>
            </p:nvSpPr>
            <p:spPr bwMode="auto">
              <a:xfrm>
                <a:off x="5295" y="2784"/>
                <a:ext cx="225"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lang="en-US" altLang="zh-CN" sz="2400" b="1">
                    <a:solidFill>
                      <a:schemeClr val="tx1"/>
                    </a:solidFill>
                  </a:rPr>
                  <a:t>+</a:t>
                </a:r>
              </a:p>
            </p:txBody>
          </p:sp>
        </p:grpSp>
      </p:grpSp>
      <p:grpSp>
        <p:nvGrpSpPr>
          <p:cNvPr id="26" name="Group 121"/>
          <p:cNvGrpSpPr>
            <a:grpSpLocks/>
          </p:cNvGrpSpPr>
          <p:nvPr/>
        </p:nvGrpSpPr>
        <p:grpSpPr bwMode="auto">
          <a:xfrm>
            <a:off x="7381540" y="4035649"/>
            <a:ext cx="3733800" cy="1595438"/>
            <a:chOff x="3024" y="2496"/>
            <a:chExt cx="2352" cy="1005"/>
          </a:xfrm>
        </p:grpSpPr>
        <p:sp>
          <p:nvSpPr>
            <p:cNvPr id="45065" name="Text Box 122"/>
            <p:cNvSpPr txBox="1">
              <a:spLocks noChangeArrowheads="1"/>
            </p:cNvSpPr>
            <p:nvPr/>
          </p:nvSpPr>
          <p:spPr bwMode="auto">
            <a:xfrm>
              <a:off x="4234" y="3168"/>
              <a:ext cx="1142" cy="333"/>
            </a:xfrm>
            <a:prstGeom prst="rect">
              <a:avLst/>
            </a:prstGeom>
            <a:solidFill>
              <a:schemeClr val="accent1"/>
            </a:solidFill>
            <a:ln w="9525">
              <a:solidFill>
                <a:schemeClr val="tx1"/>
              </a:solidFill>
              <a:miter lim="800000"/>
              <a:headEnd/>
              <a:tailEnd/>
            </a:ln>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algn="ctr" eaLnBrk="1" hangingPunct="1"/>
              <a:r>
                <a:rPr lang="zh-CN" altLang="en-US" dirty="0">
                  <a:solidFill>
                    <a:srgbClr val="0000FF"/>
                  </a:solidFill>
                  <a:latin typeface="+mn-ea"/>
                  <a:ea typeface="+mn-ea"/>
                </a:rPr>
                <a:t>感应电荷</a:t>
              </a:r>
            </a:p>
          </p:txBody>
        </p:sp>
        <p:sp>
          <p:nvSpPr>
            <p:cNvPr id="45066" name="Line 123"/>
            <p:cNvSpPr>
              <a:spLocks noChangeShapeType="1"/>
            </p:cNvSpPr>
            <p:nvPr/>
          </p:nvSpPr>
          <p:spPr bwMode="auto">
            <a:xfrm flipH="1" flipV="1">
              <a:off x="4128" y="2544"/>
              <a:ext cx="576" cy="618"/>
            </a:xfrm>
            <a:prstGeom prst="line">
              <a:avLst/>
            </a:prstGeom>
            <a:noFill/>
            <a:ln w="28575">
              <a:solidFill>
                <a:schemeClr val="tx1"/>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067" name="Line 124"/>
            <p:cNvSpPr>
              <a:spLocks noChangeShapeType="1"/>
            </p:cNvSpPr>
            <p:nvPr/>
          </p:nvSpPr>
          <p:spPr bwMode="auto">
            <a:xfrm flipH="1" flipV="1">
              <a:off x="3024" y="2496"/>
              <a:ext cx="1680" cy="666"/>
            </a:xfrm>
            <a:prstGeom prst="line">
              <a:avLst/>
            </a:prstGeom>
            <a:noFill/>
            <a:ln w="28575">
              <a:solidFill>
                <a:schemeClr val="tx1"/>
              </a:solidFill>
              <a:prstDash val="sysDot"/>
              <a:round/>
              <a:headEnd/>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95" name="Text Box 36"/>
          <p:cNvSpPr txBox="1">
            <a:spLocks noChangeArrowheads="1"/>
          </p:cNvSpPr>
          <p:nvPr/>
        </p:nvSpPr>
        <p:spPr bwMode="auto">
          <a:xfrm>
            <a:off x="1982787" y="519113"/>
            <a:ext cx="25380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spcBef>
                <a:spcPct val="50000"/>
              </a:spcBef>
              <a:buClrTx/>
              <a:buSzTx/>
              <a:buFontTx/>
              <a:buNone/>
              <a:defRPr kumimoji="1" sz="2800">
                <a:solidFill>
                  <a:srgbClr val="6600CC"/>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en-US" altLang="zh-CN" dirty="0"/>
              <a:t>2</a:t>
            </a:r>
            <a:r>
              <a:rPr lang="zh-CN" altLang="en-US" dirty="0"/>
              <a:t>、静电感应 </a:t>
            </a:r>
          </a:p>
        </p:txBody>
      </p:sp>
      <p:sp>
        <p:nvSpPr>
          <p:cNvPr id="96" name="Text Box 37"/>
          <p:cNvSpPr txBox="1">
            <a:spLocks noChangeArrowheads="1"/>
          </p:cNvSpPr>
          <p:nvPr/>
        </p:nvSpPr>
        <p:spPr bwMode="auto">
          <a:xfrm>
            <a:off x="7049752" y="2930448"/>
            <a:ext cx="1752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kumimoji="1" lang="zh-CN" altLang="en-US" dirty="0">
                <a:solidFill>
                  <a:srgbClr val="0000FF"/>
                </a:solidFill>
                <a:latin typeface="+mn-ea"/>
                <a:ea typeface="+mn-ea"/>
              </a:rPr>
              <a:t>感应电荷 </a:t>
            </a:r>
          </a:p>
        </p:txBody>
      </p:sp>
      <p:sp>
        <p:nvSpPr>
          <p:cNvPr id="97" name="Text Box 38"/>
          <p:cNvSpPr txBox="1">
            <a:spLocks noChangeArrowheads="1"/>
          </p:cNvSpPr>
          <p:nvPr/>
        </p:nvSpPr>
        <p:spPr bwMode="auto">
          <a:xfrm>
            <a:off x="3893802" y="5502776"/>
            <a:ext cx="1981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sz="2800">
                <a:solidFill>
                  <a:srgbClr val="3333CC"/>
                </a:solidFill>
                <a:latin typeface="Times New Roman" panose="02020603050405020304" pitchFamily="18" charset="0"/>
                <a:ea typeface="宋体" panose="02010600030101010101" pitchFamily="2" charset="-122"/>
              </a:defRPr>
            </a:lvl9pPr>
          </a:lstStyle>
          <a:p>
            <a:pPr eaLnBrk="1" hangingPunct="1"/>
            <a:r>
              <a:rPr kumimoji="1" lang="zh-CN" altLang="en-US">
                <a:solidFill>
                  <a:srgbClr val="0000FF"/>
                </a:solidFill>
                <a:latin typeface="+mn-ea"/>
                <a:ea typeface="+mn-ea"/>
              </a:rPr>
              <a:t>施感电荷 </a:t>
            </a:r>
          </a:p>
        </p:txBody>
      </p:sp>
    </p:spTree>
    <p:extLst>
      <p:ext uri="{BB962C8B-B14F-4D97-AF65-F5344CB8AC3E}">
        <p14:creationId xmlns:p14="http://schemas.microsoft.com/office/powerpoint/2010/main" val="113966063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wipe(left)">
                                      <p:cBhvr>
                                        <p:cTn id="7" dur="500"/>
                                        <p:tgtEl>
                                          <p:spTgt spid="9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out)">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out)">
                                      <p:cBhvr>
                                        <p:cTn id="17"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32"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ox(out)">
                                      <p:cBhvr>
                                        <p:cTn id="22" dur="500"/>
                                        <p:tgtEl>
                                          <p:spTgt spid="1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9"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trips(upLeft)">
                                      <p:cBhvr>
                                        <p:cTn id="27" dur="500"/>
                                        <p:tgtEl>
                                          <p:spTgt spid="26"/>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6"/>
                                        </p:tgtEl>
                                        <p:attrNameLst>
                                          <p:attrName>style.visibility</p:attrName>
                                        </p:attrNameLst>
                                      </p:cBhvr>
                                      <p:to>
                                        <p:strVal val="visible"/>
                                      </p:to>
                                    </p:set>
                                    <p:animEffect transition="in" filter="wipe(left)">
                                      <p:cBhvr>
                                        <p:cTn id="32" dur="500"/>
                                        <p:tgtEl>
                                          <p:spTgt spid="9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7"/>
                                        </p:tgtEl>
                                        <p:attrNameLst>
                                          <p:attrName>style.visibility</p:attrName>
                                        </p:attrNameLst>
                                      </p:cBhvr>
                                      <p:to>
                                        <p:strVal val="visible"/>
                                      </p:to>
                                    </p:set>
                                    <p:animEffect transition="in" filter="wipe(left)">
                                      <p:cBhvr>
                                        <p:cTn id="3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utoUpdateAnimBg="0"/>
      <p:bldP spid="96" grpId="0" autoUpdateAnimBg="0"/>
      <p:bldP spid="97" grpId="0"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7" name="Text Box 3"/>
          <p:cNvSpPr txBox="1">
            <a:spLocks noChangeArrowheads="1"/>
          </p:cNvSpPr>
          <p:nvPr/>
        </p:nvSpPr>
        <p:spPr bwMode="auto">
          <a:xfrm>
            <a:off x="603420" y="2588740"/>
            <a:ext cx="60471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因上、下底面的场强方向与面平行，</a:t>
            </a:r>
          </a:p>
          <a:p>
            <a:pPr algn="just" eaLnBrk="1" hangingPunct="1">
              <a:spcBef>
                <a:spcPct val="0"/>
              </a:spcBef>
              <a:buClrTx/>
              <a:buSzTx/>
              <a:buFontTx/>
              <a:buNone/>
            </a:pPr>
            <a:r>
              <a:rPr kumimoji="0" lang="zh-CN" altLang="en-US" sz="2800" dirty="0">
                <a:solidFill>
                  <a:srgbClr val="0000FF"/>
                </a:solidFill>
                <a:latin typeface="+mn-lt"/>
                <a:ea typeface="+mn-ea"/>
              </a:rPr>
              <a:t>其电通量为零。即式中后两项为零。</a:t>
            </a:r>
          </a:p>
        </p:txBody>
      </p:sp>
      <p:sp>
        <p:nvSpPr>
          <p:cNvPr id="98309" name="Text Box 5"/>
          <p:cNvSpPr txBox="1">
            <a:spLocks noChangeArrowheads="1"/>
          </p:cNvSpPr>
          <p:nvPr/>
        </p:nvSpPr>
        <p:spPr bwMode="auto">
          <a:xfrm>
            <a:off x="603420" y="3737747"/>
            <a:ext cx="41520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此闭合面包含的电荷总量</a:t>
            </a:r>
            <a:endParaRPr lang="zh-CN" altLang="en-US" sz="2800" dirty="0">
              <a:solidFill>
                <a:srgbClr val="0000FF"/>
              </a:solidFill>
              <a:latin typeface="+mn-lt"/>
              <a:ea typeface="+mn-ea"/>
            </a:endParaRPr>
          </a:p>
        </p:txBody>
      </p:sp>
      <p:sp>
        <p:nvSpPr>
          <p:cNvPr id="98313" name="Text Box 9"/>
          <p:cNvSpPr txBox="1">
            <a:spLocks noChangeArrowheads="1"/>
          </p:cNvSpPr>
          <p:nvPr/>
        </p:nvSpPr>
        <p:spPr bwMode="auto">
          <a:xfrm>
            <a:off x="3127410" y="5784760"/>
            <a:ext cx="597087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其方向沿求场点到直导线的垂线方向。正负由电荷的符号决定。</a:t>
            </a:r>
            <a:endParaRPr lang="zh-CN" altLang="en-US" sz="2800" dirty="0">
              <a:solidFill>
                <a:srgbClr val="0000FF"/>
              </a:solidFill>
              <a:latin typeface="+mn-lt"/>
              <a:ea typeface="+mn-ea"/>
            </a:endParaRPr>
          </a:p>
        </p:txBody>
      </p:sp>
      <p:grpSp>
        <p:nvGrpSpPr>
          <p:cNvPr id="3" name="组合 2"/>
          <p:cNvGrpSpPr/>
          <p:nvPr/>
        </p:nvGrpSpPr>
        <p:grpSpPr>
          <a:xfrm>
            <a:off x="6965113" y="253925"/>
            <a:ext cx="2767220" cy="3962400"/>
            <a:chOff x="7051108" y="1852806"/>
            <a:chExt cx="2767220" cy="3962400"/>
          </a:xfrm>
        </p:grpSpPr>
        <p:grpSp>
          <p:nvGrpSpPr>
            <p:cNvPr id="42" name="Group 41"/>
            <p:cNvGrpSpPr>
              <a:grpSpLocks/>
            </p:cNvGrpSpPr>
            <p:nvPr/>
          </p:nvGrpSpPr>
          <p:grpSpPr bwMode="auto">
            <a:xfrm>
              <a:off x="7086013" y="1852806"/>
              <a:ext cx="2547938" cy="3962400"/>
              <a:chOff x="3960" y="744"/>
              <a:chExt cx="1605" cy="2496"/>
            </a:xfrm>
          </p:grpSpPr>
          <p:sp>
            <p:nvSpPr>
              <p:cNvPr id="43" name="Oval 15"/>
              <p:cNvSpPr>
                <a:spLocks noChangeArrowheads="1"/>
              </p:cNvSpPr>
              <p:nvPr/>
            </p:nvSpPr>
            <p:spPr bwMode="auto">
              <a:xfrm>
                <a:off x="4354" y="1234"/>
                <a:ext cx="823" cy="352"/>
              </a:xfrm>
              <a:prstGeom prst="ellipse">
                <a:avLst/>
              </a:prstGeom>
              <a:solidFill>
                <a:srgbClr val="00CCFF"/>
              </a:solidFill>
              <a:ln w="127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4" name="Oval 16"/>
              <p:cNvSpPr>
                <a:spLocks noChangeArrowheads="1"/>
              </p:cNvSpPr>
              <p:nvPr/>
            </p:nvSpPr>
            <p:spPr bwMode="auto">
              <a:xfrm>
                <a:off x="4344" y="2184"/>
                <a:ext cx="823" cy="352"/>
              </a:xfrm>
              <a:prstGeom prst="ellipse">
                <a:avLst/>
              </a:prstGeom>
              <a:solidFill>
                <a:srgbClr val="00FFFF"/>
              </a:solidFill>
              <a:ln w="38100">
                <a:solidFill>
                  <a:srgbClr val="000000"/>
                </a:solidFill>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5" name="Oval 17"/>
              <p:cNvSpPr>
                <a:spLocks noChangeArrowheads="1"/>
              </p:cNvSpPr>
              <p:nvPr/>
            </p:nvSpPr>
            <p:spPr bwMode="auto">
              <a:xfrm>
                <a:off x="4354" y="1677"/>
                <a:ext cx="823" cy="351"/>
              </a:xfrm>
              <a:prstGeom prst="ellipse">
                <a:avLst/>
              </a:prstGeom>
              <a:solidFill>
                <a:srgbClr val="FFFFFF"/>
              </a:solidFill>
              <a:ln w="38100">
                <a:solidFill>
                  <a:srgbClr val="000000"/>
                </a:solidFill>
                <a:prstDash val="sysDot"/>
                <a:round/>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46" name="Line 18"/>
              <p:cNvSpPr>
                <a:spLocks noChangeShapeType="1"/>
              </p:cNvSpPr>
              <p:nvPr/>
            </p:nvSpPr>
            <p:spPr bwMode="auto">
              <a:xfrm flipV="1">
                <a:off x="472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7" name="Line 19"/>
              <p:cNvSpPr>
                <a:spLocks noChangeShapeType="1"/>
              </p:cNvSpPr>
              <p:nvPr/>
            </p:nvSpPr>
            <p:spPr bwMode="auto">
              <a:xfrm>
                <a:off x="4810" y="744"/>
                <a:ext cx="0" cy="585"/>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8" name="Line 20"/>
              <p:cNvSpPr>
                <a:spLocks noChangeShapeType="1"/>
              </p:cNvSpPr>
              <p:nvPr/>
            </p:nvSpPr>
            <p:spPr bwMode="auto">
              <a:xfrm>
                <a:off x="472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49" name="Line 21"/>
              <p:cNvSpPr>
                <a:spLocks noChangeShapeType="1"/>
              </p:cNvSpPr>
              <p:nvPr/>
            </p:nvSpPr>
            <p:spPr bwMode="auto">
              <a:xfrm>
                <a:off x="4810" y="2539"/>
                <a:ext cx="0" cy="701"/>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0" name="Line 22"/>
              <p:cNvSpPr>
                <a:spLocks noChangeShapeType="1"/>
              </p:cNvSpPr>
              <p:nvPr/>
            </p:nvSpPr>
            <p:spPr bwMode="auto">
              <a:xfrm>
                <a:off x="4354"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1" name="Line 23"/>
              <p:cNvSpPr>
                <a:spLocks noChangeShapeType="1"/>
              </p:cNvSpPr>
              <p:nvPr/>
            </p:nvSpPr>
            <p:spPr bwMode="auto">
              <a:xfrm>
                <a:off x="5177" y="1445"/>
                <a:ext cx="0" cy="933"/>
              </a:xfrm>
              <a:prstGeom prst="line">
                <a:avLst/>
              </a:prstGeom>
              <a:noFill/>
              <a:ln w="38100">
                <a:solidFill>
                  <a:srgbClr val="000000"/>
                </a:solidFill>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2" name="Line 24"/>
              <p:cNvSpPr>
                <a:spLocks noChangeShapeType="1"/>
              </p:cNvSpPr>
              <p:nvPr/>
            </p:nvSpPr>
            <p:spPr bwMode="auto">
              <a:xfrm>
                <a:off x="3989" y="1425"/>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3" name="Line 25"/>
              <p:cNvSpPr>
                <a:spLocks noChangeShapeType="1"/>
              </p:cNvSpPr>
              <p:nvPr/>
            </p:nvSpPr>
            <p:spPr bwMode="auto">
              <a:xfrm>
                <a:off x="3960" y="2376"/>
                <a:ext cx="365" cy="2"/>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4" name="Line 26"/>
              <p:cNvSpPr>
                <a:spLocks noChangeShapeType="1"/>
              </p:cNvSpPr>
              <p:nvPr/>
            </p:nvSpPr>
            <p:spPr bwMode="auto">
              <a:xfrm>
                <a:off x="4056" y="2088"/>
                <a:ext cx="0" cy="263"/>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55" name="Line 27"/>
              <p:cNvSpPr>
                <a:spLocks noChangeShapeType="1"/>
              </p:cNvSpPr>
              <p:nvPr/>
            </p:nvSpPr>
            <p:spPr bwMode="auto">
              <a:xfrm flipV="1">
                <a:off x="4081" y="1425"/>
                <a:ext cx="0" cy="354"/>
              </a:xfrm>
              <a:prstGeom prst="line">
                <a:avLst/>
              </a:prstGeom>
              <a:noFill/>
              <a:ln w="38100">
                <a:solidFill>
                  <a:srgbClr val="000000"/>
                </a:solidFill>
                <a:round/>
                <a:headEnd type="none" w="sm" len="sm"/>
                <a:tailEnd type="arrow" w="med" len="lg"/>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56" name="Text Box 29"/>
                  <p:cNvSpPr txBox="1">
                    <a:spLocks noChangeArrowheads="1"/>
                  </p:cNvSpPr>
                  <p:nvPr/>
                </p:nvSpPr>
                <p:spPr bwMode="auto">
                  <a:xfrm>
                    <a:off x="4942" y="987"/>
                    <a:ext cx="297" cy="33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56" name="Text Box 29"/>
                  <p:cNvSpPr txBox="1">
                    <a:spLocks noRot="1" noChangeAspect="1" noMove="1" noResize="1" noEditPoints="1" noAdjustHandles="1" noChangeArrowheads="1" noChangeShapeType="1" noTextEdit="1"/>
                  </p:cNvSpPr>
                  <p:nvPr/>
                </p:nvSpPr>
                <p:spPr bwMode="auto">
                  <a:xfrm>
                    <a:off x="4942" y="987"/>
                    <a:ext cx="297" cy="330"/>
                  </a:xfrm>
                  <a:prstGeom prst="rect">
                    <a:avLst/>
                  </a:prstGeom>
                  <a:blipFill>
                    <a:blip r:embed="rId3"/>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7" name="Freeform 31"/>
              <p:cNvSpPr>
                <a:spLocks/>
              </p:cNvSpPr>
              <p:nvPr/>
            </p:nvSpPr>
            <p:spPr bwMode="auto">
              <a:xfrm>
                <a:off x="4764" y="1720"/>
                <a:ext cx="234" cy="130"/>
              </a:xfrm>
              <a:custGeom>
                <a:avLst/>
                <a:gdLst>
                  <a:gd name="T0" fmla="*/ 0 w 234"/>
                  <a:gd name="T1" fmla="*/ 130 h 130"/>
                  <a:gd name="T2" fmla="*/ 234 w 234"/>
                  <a:gd name="T3" fmla="*/ 0 h 130"/>
                  <a:gd name="T4" fmla="*/ 0 60000 65536"/>
                  <a:gd name="T5" fmla="*/ 0 60000 65536"/>
                  <a:gd name="T6" fmla="*/ 0 w 234"/>
                  <a:gd name="T7" fmla="*/ 0 h 130"/>
                  <a:gd name="T8" fmla="*/ 234 w 234"/>
                  <a:gd name="T9" fmla="*/ 130 h 130"/>
                </a:gdLst>
                <a:ahLst/>
                <a:cxnLst>
                  <a:cxn ang="T4">
                    <a:pos x="T0" y="T1"/>
                  </a:cxn>
                  <a:cxn ang="T5">
                    <a:pos x="T2" y="T3"/>
                  </a:cxn>
                </a:cxnLst>
                <a:rect l="T6" t="T7" r="T8" b="T9"/>
                <a:pathLst>
                  <a:path w="234" h="130">
                    <a:moveTo>
                      <a:pt x="0" y="130"/>
                    </a:moveTo>
                    <a:lnTo>
                      <a:pt x="234" y="0"/>
                    </a:lnTo>
                  </a:path>
                </a:pathLst>
              </a:custGeom>
              <a:noFill/>
              <a:ln w="412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58" name="Line 32"/>
              <p:cNvSpPr>
                <a:spLocks noChangeShapeType="1"/>
              </p:cNvSpPr>
              <p:nvPr/>
            </p:nvSpPr>
            <p:spPr bwMode="auto">
              <a:xfrm>
                <a:off x="5181" y="1851"/>
                <a:ext cx="384" cy="0"/>
              </a:xfrm>
              <a:prstGeom prst="line">
                <a:avLst/>
              </a:prstGeom>
              <a:noFill/>
              <a:ln w="412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59" name="Line 36"/>
              <p:cNvSpPr>
                <a:spLocks noChangeShapeType="1"/>
              </p:cNvSpPr>
              <p:nvPr/>
            </p:nvSpPr>
            <p:spPr bwMode="auto">
              <a:xfrm>
                <a:off x="4806" y="2019"/>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0" name="Line 37"/>
              <p:cNvSpPr>
                <a:spLocks noChangeShapeType="1"/>
              </p:cNvSpPr>
              <p:nvPr/>
            </p:nvSpPr>
            <p:spPr bwMode="auto">
              <a:xfrm>
                <a:off x="4718" y="2012"/>
                <a:ext cx="0" cy="367"/>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1" name="Line 38"/>
              <p:cNvSpPr>
                <a:spLocks noChangeShapeType="1"/>
              </p:cNvSpPr>
              <p:nvPr/>
            </p:nvSpPr>
            <p:spPr bwMode="auto">
              <a:xfrm>
                <a:off x="4718" y="1572"/>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sp>
            <p:nvSpPr>
              <p:cNvPr id="62" name="Line 39"/>
              <p:cNvSpPr>
                <a:spLocks noChangeShapeType="1"/>
              </p:cNvSpPr>
              <p:nvPr/>
            </p:nvSpPr>
            <p:spPr bwMode="auto">
              <a:xfrm>
                <a:off x="4804" y="1583"/>
                <a:ext cx="0" cy="313"/>
              </a:xfrm>
              <a:prstGeom prst="line">
                <a:avLst/>
              </a:prstGeom>
              <a:noFill/>
              <a:ln w="38100">
                <a:solidFill>
                  <a:srgbClr val="000000"/>
                </a:solidFill>
                <a:prstDash val="sysDot"/>
                <a:round/>
                <a:headEnd type="none" w="sm" len="sm"/>
                <a:tailEnd type="none" w="sm" len="sm"/>
              </a:ln>
              <a:extLst>
                <a:ext uri="{909E8E84-426E-40DD-AFC4-6F175D3DCCD1}">
                  <a14:hiddenFill xmlns:a14="http://schemas.microsoft.com/office/drawing/2010/main">
                    <a:noFill/>
                  </a14:hiddenFill>
                </a:ext>
              </a:extLst>
            </p:spPr>
            <p:txBody>
              <a:bodyPr/>
              <a:lstStyle/>
              <a:p>
                <a:pPr algn="just"/>
                <a:endParaRPr lang="zh-CN" altLang="en-US" sz="2800" dirty="0">
                  <a:latin typeface="+mn-lt"/>
                  <a:ea typeface="+mn-ea"/>
                </a:endParaRPr>
              </a:p>
            </p:txBody>
          </p:sp>
        </p:grpSp>
        <mc:AlternateContent xmlns:mc="http://schemas.openxmlformats.org/markup-compatibility/2006" xmlns:a14="http://schemas.microsoft.com/office/drawing/2010/main">
          <mc:Choice Requires="a14">
            <p:sp>
              <p:nvSpPr>
                <p:cNvPr id="63" name="Text Box 29"/>
                <p:cNvSpPr txBox="1">
                  <a:spLocks noChangeArrowheads="1"/>
                </p:cNvSpPr>
                <p:nvPr/>
              </p:nvSpPr>
              <p:spPr bwMode="auto">
                <a:xfrm>
                  <a:off x="8999933" y="3575947"/>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3" name="Text Box 29"/>
                <p:cNvSpPr txBox="1">
                  <a:spLocks noRot="1" noChangeAspect="1" noMove="1" noResize="1" noEditPoints="1" noAdjustHandles="1" noChangeArrowheads="1" noChangeShapeType="1" noTextEdit="1"/>
                </p:cNvSpPr>
                <p:nvPr/>
              </p:nvSpPr>
              <p:spPr bwMode="auto">
                <a:xfrm>
                  <a:off x="8999933" y="3575947"/>
                  <a:ext cx="506036" cy="52322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9295813" y="3046204"/>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9295813" y="3046204"/>
                  <a:ext cx="522515" cy="57547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8486276" y="4810318"/>
                  <a:ext cx="29149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𝜆</m:t>
                        </m:r>
                      </m:oMath>
                    </m:oMathPara>
                  </a14:m>
                  <a:endParaRPr lang="zh-CN" altLang="en-US" sz="2800" dirty="0">
                    <a:solidFill>
                      <a:srgbClr val="0000FF"/>
                    </a:solidFill>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8486276" y="4810318"/>
                  <a:ext cx="291490"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7051108" y="3500959"/>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7051108" y="3500959"/>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8455859" y="331045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8455859" y="3310459"/>
                  <a:ext cx="46346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7859223" y="3334157"/>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7859223" y="3334157"/>
                  <a:ext cx="534890"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839665" y="413542"/>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839665" y="413542"/>
                <a:ext cx="2371226" cy="976165"/>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122733" y="400399"/>
                <a:ext cx="2329612"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122733" y="400399"/>
                <a:ext cx="2329612" cy="1146917"/>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607441" y="4664061"/>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607441" y="4664061"/>
                <a:ext cx="158466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439505" y="1438777"/>
                <a:ext cx="2123017"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439505" y="1438777"/>
                <a:ext cx="2123017" cy="1022972"/>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573826" y="3443352"/>
                <a:ext cx="2377446"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573826" y="3443352"/>
                <a:ext cx="2377446" cy="1170898"/>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603420" y="4463824"/>
                <a:ext cx="3288144"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03420" y="4463824"/>
                <a:ext cx="3288144" cy="1146917"/>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666614" y="4478166"/>
                <a:ext cx="2117503"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supHide m:val="on"/>
                          <m:ctrlPr>
                            <a:rPr lang="en-US" altLang="zh-CN" sz="2800" i="1">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666614" y="4478166"/>
                <a:ext cx="2117503" cy="11469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7088584" y="4419603"/>
                <a:ext cx="981743" cy="10121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𝜆</m:t>
                          </m:r>
                          <m:r>
                            <a:rPr lang="en-US" altLang="zh-CN" sz="2800" i="1">
                              <a:solidFill>
                                <a:srgbClr val="0000FF"/>
                              </a:solidFill>
                              <a:latin typeface="Cambria Math" panose="02040503050406030204" pitchFamily="18" charset="0"/>
                              <a:ea typeface="Cambria Math" panose="02040503050406030204" pitchFamily="18" charset="0"/>
                            </a:rPr>
                            <m:t>𝑙</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7088584" y="4419603"/>
                <a:ext cx="981743" cy="101213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603420" y="5660553"/>
                <a:ext cx="1913216"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FF0000"/>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603420" y="5660553"/>
                <a:ext cx="1913216" cy="983731"/>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3409942" y="1467297"/>
                <a:ext cx="263084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3409942" y="1467297"/>
                <a:ext cx="2630848" cy="97565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81320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wipe(left)">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1"/>
                                        </p:tgtEl>
                                        <p:attrNameLst>
                                          <p:attrName>style.visibility</p:attrName>
                                        </p:attrNameLst>
                                      </p:cBhvr>
                                      <p:to>
                                        <p:strVal val="visible"/>
                                      </p:to>
                                    </p:set>
                                    <p:animEffect transition="in" filter="wipe(left)">
                                      <p:cBhvr>
                                        <p:cTn id="17" dur="500"/>
                                        <p:tgtEl>
                                          <p:spTgt spid="7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wipe(left)">
                                      <p:cBhvr>
                                        <p:cTn id="22" dur="500"/>
                                        <p:tgtEl>
                                          <p:spTgt spid="7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9"/>
                                        </p:tgtEl>
                                        <p:attrNameLst>
                                          <p:attrName>style.visibility</p:attrName>
                                        </p:attrNameLst>
                                      </p:cBhvr>
                                      <p:to>
                                        <p:strVal val="visible"/>
                                      </p:to>
                                    </p:set>
                                    <p:animEffect transition="in" filter="wipe(left)">
                                      <p:cBhvr>
                                        <p:cTn id="27" dur="500"/>
                                        <p:tgtEl>
                                          <p:spTgt spid="6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8307"/>
                                        </p:tgtEl>
                                        <p:attrNameLst>
                                          <p:attrName>style.visibility</p:attrName>
                                        </p:attrNameLst>
                                      </p:cBhvr>
                                      <p:to>
                                        <p:strVal val="visible"/>
                                      </p:to>
                                    </p:set>
                                    <p:animEffect transition="in" filter="wipe(left)">
                                      <p:cBhvr>
                                        <p:cTn id="32" dur="500"/>
                                        <p:tgtEl>
                                          <p:spTgt spid="9830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98309"/>
                                        </p:tgtEl>
                                        <p:attrNameLst>
                                          <p:attrName>style.visibility</p:attrName>
                                        </p:attrNameLst>
                                      </p:cBhvr>
                                      <p:to>
                                        <p:strVal val="visible"/>
                                      </p:to>
                                    </p:set>
                                    <p:animEffect transition="in" filter="wipe(left)">
                                      <p:cBhvr>
                                        <p:cTn id="37" dur="500"/>
                                        <p:tgtEl>
                                          <p:spTgt spid="983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5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wipe(left)">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7"/>
                                        </p:tgtEl>
                                        <p:attrNameLst>
                                          <p:attrName>style.visibility</p:attrName>
                                        </p:attrNameLst>
                                      </p:cBhvr>
                                      <p:to>
                                        <p:strVal val="visible"/>
                                      </p:to>
                                    </p:set>
                                    <p:animEffect transition="in" filter="wipe(left)">
                                      <p:cBhvr>
                                        <p:cTn id="52" dur="500"/>
                                        <p:tgtEl>
                                          <p:spTgt spid="7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72"/>
                                        </p:tgtEl>
                                        <p:attrNameLst>
                                          <p:attrName>style.visibility</p:attrName>
                                        </p:attrNameLst>
                                      </p:cBhvr>
                                      <p:to>
                                        <p:strVal val="visible"/>
                                      </p:to>
                                    </p:set>
                                    <p:animEffect transition="in" filter="wipe(left)">
                                      <p:cBhvr>
                                        <p:cTn id="57" dur="500"/>
                                        <p:tgtEl>
                                          <p:spTgt spid="7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8"/>
                                        </p:tgtEl>
                                        <p:attrNameLst>
                                          <p:attrName>style.visibility</p:attrName>
                                        </p:attrNameLst>
                                      </p:cBhvr>
                                      <p:to>
                                        <p:strVal val="visible"/>
                                      </p:to>
                                    </p:set>
                                    <p:animEffect transition="in" filter="wipe(left)">
                                      <p:cBhvr>
                                        <p:cTn id="62" dur="500"/>
                                        <p:tgtEl>
                                          <p:spTgt spid="7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9"/>
                                        </p:tgtEl>
                                        <p:attrNameLst>
                                          <p:attrName>style.visibility</p:attrName>
                                        </p:attrNameLst>
                                      </p:cBhvr>
                                      <p:to>
                                        <p:strVal val="visible"/>
                                      </p:to>
                                    </p:set>
                                    <p:animEffect transition="in" filter="wipe(left)">
                                      <p:cBhvr>
                                        <p:cTn id="67" dur="500"/>
                                        <p:tgtEl>
                                          <p:spTgt spid="7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98313"/>
                                        </p:tgtEl>
                                        <p:attrNameLst>
                                          <p:attrName>style.visibility</p:attrName>
                                        </p:attrNameLst>
                                      </p:cBhvr>
                                      <p:to>
                                        <p:strVal val="visible"/>
                                      </p:to>
                                    </p:set>
                                    <p:animEffect transition="in" filter="wipe(left)">
                                      <p:cBhvr>
                                        <p:cTn id="72" dur="500"/>
                                        <p:tgtEl>
                                          <p:spTgt spid="983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307" grpId="0"/>
      <p:bldP spid="98309" grpId="0"/>
      <p:bldP spid="98313" grpId="0"/>
      <p:bldP spid="70" grpId="0"/>
      <p:bldP spid="71" grpId="0"/>
      <p:bldP spid="72" grpId="0"/>
      <p:bldP spid="73" grpId="0"/>
      <p:bldP spid="75" grpId="0"/>
      <p:bldP spid="76" grpId="0"/>
      <p:bldP spid="77" grpId="0"/>
      <p:bldP spid="78" grpId="0"/>
      <p:bldP spid="79" grpId="0"/>
      <p:bldP spid="6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ext Box 7"/>
          <p:cNvSpPr txBox="1">
            <a:spLocks noChangeArrowheads="1"/>
          </p:cNvSpPr>
          <p:nvPr/>
        </p:nvSpPr>
        <p:spPr bwMode="auto">
          <a:xfrm>
            <a:off x="549361" y="430151"/>
            <a:ext cx="81111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66"/>
                </a:solidFill>
                <a:latin typeface="+mn-lt"/>
                <a:ea typeface="+mn-ea"/>
              </a:rPr>
              <a:t>例：计算无限长均匀带电圆柱面的电场。</a:t>
            </a:r>
          </a:p>
        </p:txBody>
      </p:sp>
      <p:sp>
        <p:nvSpPr>
          <p:cNvPr id="102" name="Text Box 63"/>
          <p:cNvSpPr txBox="1">
            <a:spLocks noChangeArrowheads="1"/>
          </p:cNvSpPr>
          <p:nvPr/>
        </p:nvSpPr>
        <p:spPr bwMode="auto">
          <a:xfrm>
            <a:off x="545307" y="4718589"/>
            <a:ext cx="9032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其中</a:t>
            </a:r>
          </a:p>
        </p:txBody>
      </p:sp>
      <p:sp>
        <p:nvSpPr>
          <p:cNvPr id="50193" name="TextBox 115"/>
          <p:cNvSpPr txBox="1">
            <a:spLocks noChangeArrowheads="1"/>
          </p:cNvSpPr>
          <p:nvPr/>
        </p:nvSpPr>
        <p:spPr bwMode="auto">
          <a:xfrm>
            <a:off x="549361" y="1179676"/>
            <a:ext cx="29289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解：圆柱面外</a:t>
            </a:r>
          </a:p>
        </p:txBody>
      </p:sp>
      <mc:AlternateContent xmlns:mc="http://schemas.openxmlformats.org/markup-compatibility/2006" xmlns:a14="http://schemas.microsoft.com/office/drawing/2010/main">
        <mc:Choice Requires="a14">
          <p:sp>
            <p:nvSpPr>
              <p:cNvPr id="52" name="矩形 51"/>
              <p:cNvSpPr/>
              <p:nvPr/>
            </p:nvSpPr>
            <p:spPr>
              <a:xfrm>
                <a:off x="542292" y="1640026"/>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542292" y="1640026"/>
                <a:ext cx="2371226" cy="9761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2680421" y="1631223"/>
                <a:ext cx="2498120"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b="0" i="1" smtClean="0">
                              <a:solidFill>
                                <a:srgbClr val="0000FF"/>
                              </a:solidFill>
                              <a:latin typeface="Cambria Math" panose="02040503050406030204" pitchFamily="18" charset="0"/>
                              <a:ea typeface="Cambria Math" panose="02040503050406030204" pitchFamily="18" charset="0"/>
                            </a:rPr>
                            <m:t>𝐸</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2680421" y="1631223"/>
                <a:ext cx="2498120"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110625" y="3487190"/>
                <a:ext cx="252703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4110625" y="3487190"/>
                <a:ext cx="2527038" cy="1170898"/>
              </a:xfrm>
              <a:prstGeom prst="rect">
                <a:avLst/>
              </a:prstGeom>
              <a:blipFill>
                <a:blip r:embed="rId5"/>
                <a:stretch>
                  <a:fillRect/>
                </a:stretch>
              </a:blipFill>
            </p:spPr>
            <p:txBody>
              <a:bodyPr/>
              <a:lstStyle/>
              <a:p>
                <a:r>
                  <a:rPr lang="zh-CN" altLang="en-US">
                    <a:noFill/>
                  </a:rPr>
                  <a:t> </a:t>
                </a:r>
              </a:p>
            </p:txBody>
          </p:sp>
        </mc:Fallback>
      </mc:AlternateContent>
      <p:grpSp>
        <p:nvGrpSpPr>
          <p:cNvPr id="4" name="组合 3"/>
          <p:cNvGrpSpPr/>
          <p:nvPr/>
        </p:nvGrpSpPr>
        <p:grpSpPr>
          <a:xfrm>
            <a:off x="6905713" y="985109"/>
            <a:ext cx="3025773" cy="5710238"/>
            <a:chOff x="6905713" y="985109"/>
            <a:chExt cx="3025773" cy="5710238"/>
          </a:xfrm>
        </p:grpSpPr>
        <p:sp>
          <p:nvSpPr>
            <p:cNvPr id="54" name="Line 29"/>
            <p:cNvSpPr>
              <a:spLocks noChangeShapeType="1"/>
            </p:cNvSpPr>
            <p:nvPr/>
          </p:nvSpPr>
          <p:spPr bwMode="auto">
            <a:xfrm flipH="1">
              <a:off x="8288425" y="985109"/>
              <a:ext cx="1587" cy="5710238"/>
            </a:xfrm>
            <a:prstGeom prst="line">
              <a:avLst/>
            </a:prstGeom>
            <a:noFill/>
            <a:ln w="28575">
              <a:solidFill>
                <a:srgbClr val="660066"/>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2" name="Group 89"/>
            <p:cNvGrpSpPr>
              <a:grpSpLocks/>
            </p:cNvGrpSpPr>
            <p:nvPr/>
          </p:nvGrpSpPr>
          <p:grpSpPr bwMode="auto">
            <a:xfrm>
              <a:off x="7783603" y="1061310"/>
              <a:ext cx="1006475" cy="2659063"/>
              <a:chOff x="4407" y="96"/>
              <a:chExt cx="634" cy="1675"/>
            </a:xfrm>
          </p:grpSpPr>
          <p:sp>
            <p:nvSpPr>
              <p:cNvPr id="161836" name="Line 14"/>
              <p:cNvSpPr>
                <a:spLocks noChangeShapeType="1"/>
              </p:cNvSpPr>
              <p:nvPr/>
            </p:nvSpPr>
            <p:spPr bwMode="auto">
              <a:xfrm>
                <a:off x="4407"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7" name="Line 15"/>
              <p:cNvSpPr>
                <a:spLocks noChangeShapeType="1"/>
              </p:cNvSpPr>
              <p:nvPr/>
            </p:nvSpPr>
            <p:spPr bwMode="auto">
              <a:xfrm>
                <a:off x="5041"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8" name="Freeform 24"/>
              <p:cNvSpPr>
                <a:spLocks/>
              </p:cNvSpPr>
              <p:nvPr/>
            </p:nvSpPr>
            <p:spPr bwMode="auto">
              <a:xfrm>
                <a:off x="4407" y="161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39" name="Freeform 26"/>
              <p:cNvSpPr>
                <a:spLocks/>
              </p:cNvSpPr>
              <p:nvPr/>
            </p:nvSpPr>
            <p:spPr bwMode="auto">
              <a:xfrm flipV="1">
                <a:off x="4407" y="1729"/>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0" name="Freeform 27"/>
              <p:cNvSpPr>
                <a:spLocks/>
              </p:cNvSpPr>
              <p:nvPr/>
            </p:nvSpPr>
            <p:spPr bwMode="auto">
              <a:xfrm>
                <a:off x="4407" y="9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1" name="Freeform 28"/>
              <p:cNvSpPr>
                <a:spLocks/>
              </p:cNvSpPr>
              <p:nvPr/>
            </p:nvSpPr>
            <p:spPr bwMode="auto">
              <a:xfrm>
                <a:off x="4703" y="124"/>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42" name="Line 47"/>
              <p:cNvSpPr>
                <a:spLocks noChangeShapeType="1"/>
              </p:cNvSpPr>
              <p:nvPr/>
            </p:nvSpPr>
            <p:spPr bwMode="auto">
              <a:xfrm flipH="1">
                <a:off x="4407" y="420"/>
                <a:ext cx="338"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3" name="Group 94"/>
            <p:cNvGrpSpPr>
              <a:grpSpLocks/>
            </p:cNvGrpSpPr>
            <p:nvPr/>
          </p:nvGrpSpPr>
          <p:grpSpPr bwMode="auto">
            <a:xfrm>
              <a:off x="6905713" y="1759809"/>
              <a:ext cx="2281238" cy="1206500"/>
              <a:chOff x="3830" y="536"/>
              <a:chExt cx="1437" cy="760"/>
            </a:xfrm>
          </p:grpSpPr>
          <p:sp>
            <p:nvSpPr>
              <p:cNvPr id="161823" name="Line 20"/>
              <p:cNvSpPr>
                <a:spLocks noChangeShapeType="1"/>
              </p:cNvSpPr>
              <p:nvPr/>
            </p:nvSpPr>
            <p:spPr bwMode="auto">
              <a:xfrm>
                <a:off x="5264" y="842"/>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4" name="Line 19"/>
              <p:cNvSpPr>
                <a:spLocks noChangeShapeType="1"/>
              </p:cNvSpPr>
              <p:nvPr/>
            </p:nvSpPr>
            <p:spPr bwMode="auto">
              <a:xfrm>
                <a:off x="4126" y="829"/>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61825" name="Group 93"/>
              <p:cNvGrpSpPr>
                <a:grpSpLocks/>
              </p:cNvGrpSpPr>
              <p:nvPr/>
            </p:nvGrpSpPr>
            <p:grpSpPr bwMode="auto">
              <a:xfrm>
                <a:off x="3830" y="536"/>
                <a:ext cx="1437" cy="760"/>
                <a:chOff x="3830" y="576"/>
                <a:chExt cx="1437" cy="760"/>
              </a:xfrm>
            </p:grpSpPr>
            <p:sp>
              <p:nvSpPr>
                <p:cNvPr id="161826" name="Line 33"/>
                <p:cNvSpPr>
                  <a:spLocks noChangeShapeType="1"/>
                </p:cNvSpPr>
                <p:nvPr/>
              </p:nvSpPr>
              <p:spPr bwMode="auto">
                <a:xfrm flipH="1">
                  <a:off x="3830" y="800"/>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7" name="Line 34"/>
                <p:cNvSpPr>
                  <a:spLocks noChangeShapeType="1"/>
                </p:cNvSpPr>
                <p:nvPr/>
              </p:nvSpPr>
              <p:spPr bwMode="auto">
                <a:xfrm flipH="1">
                  <a:off x="3872" y="1138"/>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29" name="Oval 16"/>
                <p:cNvSpPr>
                  <a:spLocks noChangeArrowheads="1"/>
                </p:cNvSpPr>
                <p:nvPr/>
              </p:nvSpPr>
              <p:spPr bwMode="auto">
                <a:xfrm>
                  <a:off x="4379" y="660"/>
                  <a:ext cx="634" cy="29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30" name="Oval 17"/>
                <p:cNvSpPr>
                  <a:spLocks noChangeArrowheads="1"/>
                </p:cNvSpPr>
                <p:nvPr/>
              </p:nvSpPr>
              <p:spPr bwMode="auto">
                <a:xfrm>
                  <a:off x="4126" y="576"/>
                  <a:ext cx="1141" cy="50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31" name="Freeform 22"/>
                <p:cNvSpPr>
                  <a:spLocks/>
                </p:cNvSpPr>
                <p:nvPr/>
              </p:nvSpPr>
              <p:spPr bwMode="auto">
                <a:xfrm>
                  <a:off x="4126" y="1125"/>
                  <a:ext cx="1141" cy="176"/>
                </a:xfrm>
                <a:custGeom>
                  <a:avLst/>
                  <a:gdLst>
                    <a:gd name="T0" fmla="*/ 0 w 1296"/>
                    <a:gd name="T1" fmla="*/ 0 h 200"/>
                    <a:gd name="T2" fmla="*/ 17 w 1296"/>
                    <a:gd name="T3" fmla="*/ 11 h 200"/>
                    <a:gd name="T4" fmla="*/ 33 w 1296"/>
                    <a:gd name="T5" fmla="*/ 17 h 200"/>
                    <a:gd name="T6" fmla="*/ 55 w 1296"/>
                    <a:gd name="T7" fmla="*/ 23 h 200"/>
                    <a:gd name="T8" fmla="*/ 88 w 1296"/>
                    <a:gd name="T9" fmla="*/ 23 h 200"/>
                    <a:gd name="T10" fmla="*/ 121 w 1296"/>
                    <a:gd name="T11" fmla="*/ 17 h 200"/>
                    <a:gd name="T12" fmla="*/ 149 w 1296"/>
                    <a:gd name="T13" fmla="*/ 0 h 200"/>
                    <a:gd name="T14" fmla="*/ 0 60000 65536"/>
                    <a:gd name="T15" fmla="*/ 0 60000 65536"/>
                    <a:gd name="T16" fmla="*/ 0 60000 65536"/>
                    <a:gd name="T17" fmla="*/ 0 60000 65536"/>
                    <a:gd name="T18" fmla="*/ 0 60000 65536"/>
                    <a:gd name="T19" fmla="*/ 0 60000 65536"/>
                    <a:gd name="T20" fmla="*/ 0 60000 65536"/>
                    <a:gd name="T21" fmla="*/ 0 w 1296"/>
                    <a:gd name="T22" fmla="*/ 0 h 200"/>
                    <a:gd name="T23" fmla="*/ 1296 w 1296"/>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200">
                      <a:moveTo>
                        <a:pt x="0" y="0"/>
                      </a:moveTo>
                      <a:cubicBezTo>
                        <a:pt x="48" y="36"/>
                        <a:pt x="96" y="72"/>
                        <a:pt x="144" y="96"/>
                      </a:cubicBezTo>
                      <a:cubicBezTo>
                        <a:pt x="192" y="120"/>
                        <a:pt x="232" y="128"/>
                        <a:pt x="288" y="144"/>
                      </a:cubicBezTo>
                      <a:cubicBezTo>
                        <a:pt x="344" y="160"/>
                        <a:pt x="400" y="184"/>
                        <a:pt x="480" y="192"/>
                      </a:cubicBezTo>
                      <a:cubicBezTo>
                        <a:pt x="560" y="200"/>
                        <a:pt x="672" y="200"/>
                        <a:pt x="768" y="192"/>
                      </a:cubicBezTo>
                      <a:cubicBezTo>
                        <a:pt x="864" y="184"/>
                        <a:pt x="968" y="176"/>
                        <a:pt x="1056" y="144"/>
                      </a:cubicBezTo>
                      <a:cubicBezTo>
                        <a:pt x="1144" y="112"/>
                        <a:pt x="1256" y="24"/>
                        <a:pt x="1296" y="0"/>
                      </a:cubicBezTo>
                    </a:path>
                  </a:pathLst>
                </a:cu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61832" name="Line 35"/>
                <p:cNvSpPr>
                  <a:spLocks noChangeShapeType="1"/>
                </p:cNvSpPr>
                <p:nvPr/>
              </p:nvSpPr>
              <p:spPr bwMode="auto">
                <a:xfrm>
                  <a:off x="3957" y="576"/>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33" name="Line 36"/>
                <p:cNvSpPr>
                  <a:spLocks noChangeShapeType="1"/>
                </p:cNvSpPr>
                <p:nvPr/>
              </p:nvSpPr>
              <p:spPr bwMode="auto">
                <a:xfrm flipV="1">
                  <a:off x="3957" y="1125"/>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61820" name="Line 32"/>
            <p:cNvSpPr>
              <a:spLocks noChangeShapeType="1"/>
            </p:cNvSpPr>
            <p:nvPr/>
          </p:nvSpPr>
          <p:spPr bwMode="auto">
            <a:xfrm>
              <a:off x="8309737" y="2185966"/>
              <a:ext cx="873125"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8" name="Oval 31"/>
            <p:cNvSpPr>
              <a:spLocks noChangeArrowheads="1"/>
            </p:cNvSpPr>
            <p:nvPr/>
          </p:nvSpPr>
          <p:spPr bwMode="auto">
            <a:xfrm>
              <a:off x="7466102" y="4322034"/>
              <a:ext cx="1639888" cy="1639888"/>
            </a:xfrm>
            <a:prstGeom prst="ellipse">
              <a:avLst/>
            </a:prstGeom>
            <a:noFill/>
            <a:ln w="2857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grpSp>
          <p:nvGrpSpPr>
            <p:cNvPr id="7" name="Group 90"/>
            <p:cNvGrpSpPr>
              <a:grpSpLocks/>
            </p:cNvGrpSpPr>
            <p:nvPr/>
          </p:nvGrpSpPr>
          <p:grpSpPr bwMode="auto">
            <a:xfrm>
              <a:off x="6916824" y="3804510"/>
              <a:ext cx="3014662" cy="2709863"/>
              <a:chOff x="3861" y="1824"/>
              <a:chExt cx="1899" cy="1707"/>
            </a:xfrm>
          </p:grpSpPr>
          <p:sp>
            <p:nvSpPr>
              <p:cNvPr id="161808" name="Line 41"/>
              <p:cNvSpPr>
                <a:spLocks noChangeShapeType="1"/>
              </p:cNvSpPr>
              <p:nvPr/>
            </p:nvSpPr>
            <p:spPr bwMode="auto">
              <a:xfrm>
                <a:off x="5031" y="2688"/>
                <a:ext cx="537"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09" name="Oval 30"/>
              <p:cNvSpPr>
                <a:spLocks noChangeArrowheads="1"/>
              </p:cNvSpPr>
              <p:nvPr/>
            </p:nvSpPr>
            <p:spPr bwMode="auto">
              <a:xfrm>
                <a:off x="4398" y="2361"/>
                <a:ext cx="633" cy="634"/>
              </a:xfrm>
              <a:prstGeom prst="ellipse">
                <a:avLst/>
              </a:pr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61810" name="Line 39"/>
              <p:cNvSpPr>
                <a:spLocks noChangeShapeType="1"/>
              </p:cNvSpPr>
              <p:nvPr/>
            </p:nvSpPr>
            <p:spPr bwMode="auto">
              <a:xfrm rot="-5400000">
                <a:off x="4457" y="2092"/>
                <a:ext cx="536"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1" name="Line 40"/>
              <p:cNvSpPr>
                <a:spLocks noChangeShapeType="1"/>
              </p:cNvSpPr>
              <p:nvPr/>
            </p:nvSpPr>
            <p:spPr bwMode="auto">
              <a:xfrm rot="5400000" flipV="1">
                <a:off x="4459" y="3263"/>
                <a:ext cx="536"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2" name="Line 42"/>
              <p:cNvSpPr>
                <a:spLocks noChangeShapeType="1"/>
              </p:cNvSpPr>
              <p:nvPr/>
            </p:nvSpPr>
            <p:spPr bwMode="auto">
              <a:xfrm flipH="1">
                <a:off x="3861" y="2699"/>
                <a:ext cx="537"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3" name="Line 43"/>
              <p:cNvSpPr>
                <a:spLocks noChangeShapeType="1"/>
              </p:cNvSpPr>
              <p:nvPr/>
            </p:nvSpPr>
            <p:spPr bwMode="auto">
              <a:xfrm rot="-2252742">
                <a:off x="4905" y="2277"/>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4" name="Line 44"/>
              <p:cNvSpPr>
                <a:spLocks noChangeShapeType="1"/>
              </p:cNvSpPr>
              <p:nvPr/>
            </p:nvSpPr>
            <p:spPr bwMode="auto">
              <a:xfrm rot="2234810">
                <a:off x="4905" y="307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5" name="Line 45"/>
              <p:cNvSpPr>
                <a:spLocks noChangeShapeType="1"/>
              </p:cNvSpPr>
              <p:nvPr/>
            </p:nvSpPr>
            <p:spPr bwMode="auto">
              <a:xfrm rot="-8243156">
                <a:off x="3997" y="231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6" name="Line 46"/>
              <p:cNvSpPr>
                <a:spLocks noChangeShapeType="1"/>
              </p:cNvSpPr>
              <p:nvPr/>
            </p:nvSpPr>
            <p:spPr bwMode="auto">
              <a:xfrm rot="8768142">
                <a:off x="3988" y="3078"/>
                <a:ext cx="536" cy="1"/>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61817" name="Text Box 55"/>
              <p:cNvSpPr txBox="1">
                <a:spLocks noChangeArrowheads="1"/>
              </p:cNvSpPr>
              <p:nvPr/>
            </p:nvSpPr>
            <p:spPr bwMode="auto">
              <a:xfrm>
                <a:off x="5454" y="2115"/>
                <a:ext cx="306" cy="1203"/>
              </a:xfrm>
              <a:prstGeom prst="rect">
                <a:avLst/>
              </a:prstGeom>
              <a:noFill/>
              <a:ln w="28575">
                <a:solidFill>
                  <a:srgbClr val="FF0000"/>
                </a:solidFill>
                <a:round/>
                <a:headEnd/>
                <a:tailEnd type="arrow" w="med" len="me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俯</a:t>
                </a:r>
                <a:endParaRPr lang="en-US" altLang="zh-CN"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视</a:t>
                </a:r>
                <a:endParaRPr lang="en-US" altLang="zh-CN" sz="2800" dirty="0">
                  <a:solidFill>
                    <a:srgbClr val="0000FF"/>
                  </a:solidFill>
                  <a:latin typeface="+mn-lt"/>
                  <a:ea typeface="+mn-ea"/>
                </a:endParaRPr>
              </a:p>
              <a:p>
                <a:pPr algn="just" eaLnBrk="1" hangingPunct="1">
                  <a:spcBef>
                    <a:spcPct val="50000"/>
                  </a:spcBef>
                  <a:buClrTx/>
                  <a:buSzTx/>
                  <a:buFontTx/>
                  <a:buNone/>
                </a:pPr>
                <a:r>
                  <a:rPr lang="zh-CN" altLang="en-US" sz="2800" dirty="0">
                    <a:solidFill>
                      <a:srgbClr val="0000FF"/>
                    </a:solidFill>
                    <a:latin typeface="+mn-lt"/>
                    <a:ea typeface="+mn-ea"/>
                  </a:rPr>
                  <a:t>图</a:t>
                </a:r>
                <a:r>
                  <a:rPr lang="zh-CN" altLang="en-US" sz="2800" dirty="0">
                    <a:solidFill>
                      <a:srgbClr val="3333CC"/>
                    </a:solidFill>
                    <a:latin typeface="+mn-lt"/>
                    <a:ea typeface="+mn-ea"/>
                  </a:rPr>
                  <a:t> </a:t>
                </a:r>
              </a:p>
            </p:txBody>
          </p:sp>
        </p:grpSp>
        <mc:AlternateContent xmlns:mc="http://schemas.openxmlformats.org/markup-compatibility/2006" xmlns:a14="http://schemas.microsoft.com/office/drawing/2010/main">
          <mc:Choice Requires="a14">
            <p:sp>
              <p:nvSpPr>
                <p:cNvPr id="61" name="Text Box 29"/>
                <p:cNvSpPr txBox="1">
                  <a:spLocks noChangeArrowheads="1"/>
                </p:cNvSpPr>
                <p:nvPr/>
              </p:nvSpPr>
              <p:spPr bwMode="auto">
                <a:xfrm>
                  <a:off x="8798013" y="2336072"/>
                  <a:ext cx="4714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61" name="Text Box 29"/>
                <p:cNvSpPr txBox="1">
                  <a:spLocks noRot="1" noChangeAspect="1" noMove="1" noResize="1" noEditPoints="1" noAdjustHandles="1" noChangeArrowheads="1" noChangeShapeType="1" noTextEdit="1"/>
                </p:cNvSpPr>
                <p:nvPr/>
              </p:nvSpPr>
              <p:spPr bwMode="auto">
                <a:xfrm>
                  <a:off x="8798013" y="2336072"/>
                  <a:ext cx="471488" cy="523875"/>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Text Box 29"/>
                <p:cNvSpPr txBox="1">
                  <a:spLocks noChangeArrowheads="1"/>
                </p:cNvSpPr>
                <p:nvPr/>
              </p:nvSpPr>
              <p:spPr bwMode="auto">
                <a:xfrm>
                  <a:off x="9141100" y="1872148"/>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2" name="Text Box 29"/>
                <p:cNvSpPr txBox="1">
                  <a:spLocks noRot="1" noChangeAspect="1" noMove="1" noResize="1" noEditPoints="1" noAdjustHandles="1" noChangeArrowheads="1" noChangeShapeType="1" noTextEdit="1"/>
                </p:cNvSpPr>
                <p:nvPr/>
              </p:nvSpPr>
              <p:spPr bwMode="auto">
                <a:xfrm>
                  <a:off x="9141100" y="1872148"/>
                  <a:ext cx="506036" cy="523220"/>
                </a:xfrm>
                <a:prstGeom prst="rect">
                  <a:avLst/>
                </a:prstGeom>
                <a:blipFill>
                  <a:blip r:embed="rId7"/>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907392" y="20957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64" name="矩形 63"/>
                <p:cNvSpPr>
                  <a:spLocks noRot="1" noChangeAspect="1" noMove="1" noResize="1" noEditPoints="1" noAdjustHandles="1" noChangeArrowheads="1" noChangeShapeType="1" noTextEdit="1"/>
                </p:cNvSpPr>
                <p:nvPr/>
              </p:nvSpPr>
              <p:spPr>
                <a:xfrm>
                  <a:off x="6907392" y="2095794"/>
                  <a:ext cx="409278"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8734602" y="176942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65" name="矩形 64"/>
                <p:cNvSpPr>
                  <a:spLocks noRot="1" noChangeAspect="1" noMove="1" noResize="1" noEditPoints="1" noAdjustHandles="1" noChangeArrowheads="1" noChangeShapeType="1" noTextEdit="1"/>
                </p:cNvSpPr>
                <p:nvPr/>
              </p:nvSpPr>
              <p:spPr>
                <a:xfrm>
                  <a:off x="8734602" y="1769427"/>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8163358" y="120483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8163358" y="1204839"/>
                  <a:ext cx="77053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Text Box 29"/>
                <p:cNvSpPr txBox="1">
                  <a:spLocks noChangeArrowheads="1"/>
                </p:cNvSpPr>
                <p:nvPr/>
              </p:nvSpPr>
              <p:spPr bwMode="auto">
                <a:xfrm>
                  <a:off x="7846302" y="1107535"/>
                  <a:ext cx="5141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0" lang="en-US" altLang="zh-CN" sz="2800" dirty="0">
                      <a:solidFill>
                        <a:srgbClr val="0000FF"/>
                      </a:solidFill>
                      <a:latin typeface="+mn-lt"/>
                      <a:ea typeface="+mn-ea"/>
                    </a:rPr>
                    <a:t> </a:t>
                  </a:r>
                </a:p>
              </p:txBody>
            </p:sp>
          </mc:Choice>
          <mc:Fallback xmlns="">
            <p:sp>
              <p:nvSpPr>
                <p:cNvPr id="67" name="Text Box 29"/>
                <p:cNvSpPr txBox="1">
                  <a:spLocks noRot="1" noChangeAspect="1" noMove="1" noResize="1" noEditPoints="1" noAdjustHandles="1" noChangeArrowheads="1" noChangeShapeType="1" noTextEdit="1"/>
                </p:cNvSpPr>
                <p:nvPr/>
              </p:nvSpPr>
              <p:spPr bwMode="auto">
                <a:xfrm>
                  <a:off x="7846302" y="1107535"/>
                  <a:ext cx="514180" cy="523220"/>
                </a:xfrm>
                <a:prstGeom prst="rect">
                  <a:avLst/>
                </a:prstGeom>
                <a:blipFill>
                  <a:blip r:embed="rId11"/>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Text Box 29"/>
                <p:cNvSpPr txBox="1">
                  <a:spLocks noChangeArrowheads="1"/>
                </p:cNvSpPr>
                <p:nvPr/>
              </p:nvSpPr>
              <p:spPr bwMode="auto">
                <a:xfrm>
                  <a:off x="9055725" y="4724301"/>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68" name="Text Box 29"/>
                <p:cNvSpPr txBox="1">
                  <a:spLocks noRot="1" noChangeAspect="1" noMove="1" noResize="1" noEditPoints="1" noAdjustHandles="1" noChangeArrowheads="1" noChangeShapeType="1" noTextEdit="1"/>
                </p:cNvSpPr>
                <p:nvPr/>
              </p:nvSpPr>
              <p:spPr bwMode="auto">
                <a:xfrm>
                  <a:off x="9055725" y="4724301"/>
                  <a:ext cx="506036" cy="523220"/>
                </a:xfrm>
                <a:prstGeom prst="rect">
                  <a:avLst/>
                </a:prstGeom>
                <a:blipFill>
                  <a:blip r:embed="rId12"/>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3704778" y="4718916"/>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704778" y="4718916"/>
                <a:ext cx="1584665"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501680" y="5463451"/>
                <a:ext cx="6194773"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r>
                        <a:rPr lang="en-US" altLang="zh-CN" sz="2800" i="1">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501680" y="5463451"/>
                <a:ext cx="6194773" cy="1022972"/>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3732281" y="2517786"/>
                <a:ext cx="2746393"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3732281" y="2517786"/>
                <a:ext cx="2746393" cy="102297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47375" y="2521565"/>
                <a:ext cx="2952988"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47375" y="2521565"/>
                <a:ext cx="2952988" cy="1146917"/>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047375" y="3568458"/>
                <a:ext cx="3254224"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1047375" y="3568458"/>
                <a:ext cx="3254224" cy="975652"/>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316804" y="4516556"/>
                <a:ext cx="2585515"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316804" y="4516556"/>
                <a:ext cx="2585515" cy="1146917"/>
              </a:xfrm>
              <a:prstGeom prst="rect">
                <a:avLst/>
              </a:prstGeom>
              <a:blipFill>
                <a:blip r:embed="rId2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5465015"/>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8" fill="hold" grpId="0" nodeType="withEffect">
                                  <p:stCondLst>
                                    <p:cond delay="0"/>
                                  </p:stCondLst>
                                  <p:iterate type="wd">
                                    <p:tmPct val="100000"/>
                                  </p:iterate>
                                  <p:childTnLst>
                                    <p:set>
                                      <p:cBhvr>
                                        <p:cTn id="6" dur="1" fill="hold">
                                          <p:stCondLst>
                                            <p:cond delay="0"/>
                                          </p:stCondLst>
                                        </p:cTn>
                                        <p:tgtEl>
                                          <p:spTgt spid="53">
                                            <p:txEl>
                                              <p:pRg st="0" end="0"/>
                                            </p:txEl>
                                          </p:spTgt>
                                        </p:tgtEl>
                                        <p:attrNameLst>
                                          <p:attrName>style.visibility</p:attrName>
                                        </p:attrNameLst>
                                      </p:cBhvr>
                                      <p:to>
                                        <p:strVal val="visible"/>
                                      </p:to>
                                    </p:set>
                                    <p:animEffect transition="in" filter="slide(fromLeft)">
                                      <p:cBhvr>
                                        <p:cTn id="7" dur="300"/>
                                        <p:tgtEl>
                                          <p:spTgt spid="5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93"/>
                                        </p:tgtEl>
                                        <p:attrNameLst>
                                          <p:attrName>style.visibility</p:attrName>
                                        </p:attrNameLst>
                                      </p:cBhvr>
                                      <p:to>
                                        <p:strVal val="visible"/>
                                      </p:to>
                                    </p:set>
                                    <p:animEffect transition="in" filter="wipe(left)">
                                      <p:cBhvr>
                                        <p:cTn id="17" dur="500"/>
                                        <p:tgtEl>
                                          <p:spTgt spid="5019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left)">
                                      <p:cBhvr>
                                        <p:cTn id="32" dur="500"/>
                                        <p:tgtEl>
                                          <p:spTgt spid="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animEffect transition="in" filter="wipe(left)">
                                      <p:cBhvr>
                                        <p:cTn id="47" dur="500"/>
                                        <p:tgtEl>
                                          <p:spTgt spid="59"/>
                                        </p:tgtEl>
                                      </p:cBhvr>
                                    </p:animEffect>
                                  </p:childTnLst>
                                </p:cTn>
                              </p:par>
                            </p:childTnLst>
                          </p:cTn>
                        </p:par>
                      </p:childTnLst>
                    </p:cTn>
                  </p:par>
                  <p:par>
                    <p:cTn id="48" fill="hold">
                      <p:stCondLst>
                        <p:cond delay="indefinite"/>
                      </p:stCondLst>
                      <p:childTnLst>
                        <p:par>
                          <p:cTn id="49" fill="hold">
                            <p:stCondLst>
                              <p:cond delay="0"/>
                            </p:stCondLst>
                            <p:childTnLst>
                              <p:par>
                                <p:cTn id="50" presetID="2" presetClass="entr" presetSubtype="8" fill="hold" grpId="0" nodeType="clickEffect">
                                  <p:stCondLst>
                                    <p:cond delay="0"/>
                                  </p:stCondLst>
                                  <p:childTnLst>
                                    <p:set>
                                      <p:cBhvr>
                                        <p:cTn id="51" dur="1" fill="hold">
                                          <p:stCondLst>
                                            <p:cond delay="0"/>
                                          </p:stCondLst>
                                        </p:cTn>
                                        <p:tgtEl>
                                          <p:spTgt spid="102"/>
                                        </p:tgtEl>
                                        <p:attrNameLst>
                                          <p:attrName>style.visibility</p:attrName>
                                        </p:attrNameLst>
                                      </p:cBhvr>
                                      <p:to>
                                        <p:strVal val="visible"/>
                                      </p:to>
                                    </p:set>
                                    <p:anim calcmode="lin" valueType="num">
                                      <p:cBhvr additive="base">
                                        <p:cTn id="52" dur="500" fill="hold"/>
                                        <p:tgtEl>
                                          <p:spTgt spid="102"/>
                                        </p:tgtEl>
                                        <p:attrNameLst>
                                          <p:attrName>ppt_x</p:attrName>
                                        </p:attrNameLst>
                                      </p:cBhvr>
                                      <p:tavLst>
                                        <p:tav tm="0">
                                          <p:val>
                                            <p:strVal val="0-#ppt_w/2"/>
                                          </p:val>
                                        </p:tav>
                                        <p:tav tm="100000">
                                          <p:val>
                                            <p:strVal val="#ppt_x"/>
                                          </p:val>
                                        </p:tav>
                                      </p:tavLst>
                                    </p:anim>
                                    <p:anim calcmode="lin" valueType="num">
                                      <p:cBhvr additive="base">
                                        <p:cTn id="53" dur="500" fill="hold"/>
                                        <p:tgtEl>
                                          <p:spTgt spid="102"/>
                                        </p:tgtEl>
                                        <p:attrNameLst>
                                          <p:attrName>ppt_y</p:attrName>
                                        </p:attrNameLst>
                                      </p:cBhvr>
                                      <p:tavLst>
                                        <p:tav tm="0">
                                          <p:val>
                                            <p:strVal val="#ppt_y"/>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3"/>
                                        </p:tgtEl>
                                        <p:attrNameLst>
                                          <p:attrName>style.visibility</p:attrName>
                                        </p:attrNameLst>
                                      </p:cBhvr>
                                      <p:to>
                                        <p:strVal val="visible"/>
                                      </p:to>
                                    </p:set>
                                    <p:animEffect transition="in" filter="wipe(left)">
                                      <p:cBhvr>
                                        <p:cTn id="58" dur="500"/>
                                        <p:tgtEl>
                                          <p:spTgt spid="73"/>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70"/>
                                        </p:tgtEl>
                                        <p:attrNameLst>
                                          <p:attrName>style.visibility</p:attrName>
                                        </p:attrNameLst>
                                      </p:cBhvr>
                                      <p:to>
                                        <p:strVal val="visible"/>
                                      </p:to>
                                    </p:set>
                                    <p:animEffect transition="in" filter="wipe(left)">
                                      <p:cBhvr>
                                        <p:cTn id="63" dur="500"/>
                                        <p:tgtEl>
                                          <p:spTgt spid="7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71"/>
                                        </p:tgtEl>
                                        <p:attrNameLst>
                                          <p:attrName>style.visibility</p:attrName>
                                        </p:attrNameLst>
                                      </p:cBhvr>
                                      <p:to>
                                        <p:strVal val="visible"/>
                                      </p:to>
                                    </p:set>
                                    <p:animEffect transition="in" filter="wipe(left)">
                                      <p:cBhvr>
                                        <p:cTn id="68"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build="p" autoUpdateAnimBg="0" advAuto="0"/>
      <p:bldP spid="102" grpId="0" autoUpdateAnimBg="0"/>
      <p:bldP spid="50193" grpId="0"/>
      <p:bldP spid="52" grpId="0"/>
      <p:bldP spid="55" grpId="0"/>
      <p:bldP spid="59" grpId="0"/>
      <p:bldP spid="70" grpId="0"/>
      <p:bldP spid="71" grpId="0"/>
      <p:bldP spid="60" grpId="0"/>
      <p:bldP spid="63" grpId="0"/>
      <p:bldP spid="72" grpId="0"/>
      <p:bldP spid="7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 name="Line 40"/>
          <p:cNvSpPr>
            <a:spLocks noChangeShapeType="1"/>
          </p:cNvSpPr>
          <p:nvPr/>
        </p:nvSpPr>
        <p:spPr bwMode="auto">
          <a:xfrm>
            <a:off x="8263200" y="6091489"/>
            <a:ext cx="2610746"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163846" name="TextBox 115"/>
          <p:cNvSpPr txBox="1">
            <a:spLocks noChangeArrowheads="1"/>
          </p:cNvSpPr>
          <p:nvPr/>
        </p:nvSpPr>
        <p:spPr bwMode="auto">
          <a:xfrm>
            <a:off x="549361" y="1214850"/>
            <a:ext cx="29289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解：圆柱面外</a:t>
            </a:r>
          </a:p>
        </p:txBody>
      </p:sp>
      <p:sp>
        <p:nvSpPr>
          <p:cNvPr id="50" name="Text Box 7"/>
          <p:cNvSpPr txBox="1">
            <a:spLocks noChangeArrowheads="1"/>
          </p:cNvSpPr>
          <p:nvPr/>
        </p:nvSpPr>
        <p:spPr bwMode="auto">
          <a:xfrm>
            <a:off x="549361" y="430151"/>
            <a:ext cx="81111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660066"/>
                </a:solidFill>
                <a:latin typeface="+mn-lt"/>
                <a:ea typeface="+mn-ea"/>
              </a:rPr>
              <a:t>例：计算无限长均匀带电圆柱面的电场。</a:t>
            </a:r>
          </a:p>
        </p:txBody>
      </p:sp>
      <p:sp>
        <p:nvSpPr>
          <p:cNvPr id="53" name="TextBox 115"/>
          <p:cNvSpPr txBox="1">
            <a:spLocks noChangeArrowheads="1"/>
          </p:cNvSpPr>
          <p:nvPr/>
        </p:nvSpPr>
        <p:spPr bwMode="auto">
          <a:xfrm>
            <a:off x="568657" y="5421167"/>
            <a:ext cx="2033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圆柱面内</a:t>
            </a:r>
          </a:p>
        </p:txBody>
      </p:sp>
      <mc:AlternateContent xmlns:mc="http://schemas.openxmlformats.org/markup-compatibility/2006" xmlns:a14="http://schemas.microsoft.com/office/drawing/2010/main">
        <mc:Choice Requires="a14">
          <p:sp>
            <p:nvSpPr>
              <p:cNvPr id="55" name="矩形 54"/>
              <p:cNvSpPr/>
              <p:nvPr/>
            </p:nvSpPr>
            <p:spPr>
              <a:xfrm>
                <a:off x="3501823" y="2044309"/>
                <a:ext cx="15846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3501823" y="2044309"/>
                <a:ext cx="1584665"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6905713" y="985109"/>
            <a:ext cx="2741423" cy="2961776"/>
            <a:chOff x="6905713" y="985109"/>
            <a:chExt cx="2741423" cy="2961776"/>
          </a:xfrm>
        </p:grpSpPr>
        <p:sp>
          <p:nvSpPr>
            <p:cNvPr id="96" name="Line 29"/>
            <p:cNvSpPr>
              <a:spLocks noChangeShapeType="1"/>
            </p:cNvSpPr>
            <p:nvPr/>
          </p:nvSpPr>
          <p:spPr bwMode="auto">
            <a:xfrm flipH="1">
              <a:off x="8290011" y="985109"/>
              <a:ext cx="0" cy="2961776"/>
            </a:xfrm>
            <a:prstGeom prst="line">
              <a:avLst/>
            </a:prstGeom>
            <a:noFill/>
            <a:ln w="28575">
              <a:solidFill>
                <a:srgbClr val="660066"/>
              </a:solidFill>
              <a:prstDash val="lg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97" name="Group 89"/>
            <p:cNvGrpSpPr>
              <a:grpSpLocks/>
            </p:cNvGrpSpPr>
            <p:nvPr/>
          </p:nvGrpSpPr>
          <p:grpSpPr bwMode="auto">
            <a:xfrm>
              <a:off x="7783603" y="1061310"/>
              <a:ext cx="1006475" cy="2659063"/>
              <a:chOff x="4407" y="96"/>
              <a:chExt cx="634" cy="1675"/>
            </a:xfrm>
          </p:grpSpPr>
          <p:sp>
            <p:nvSpPr>
              <p:cNvPr id="98" name="Line 14"/>
              <p:cNvSpPr>
                <a:spLocks noChangeShapeType="1"/>
              </p:cNvSpPr>
              <p:nvPr/>
            </p:nvSpPr>
            <p:spPr bwMode="auto">
              <a:xfrm>
                <a:off x="4407"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99" name="Line 15"/>
              <p:cNvSpPr>
                <a:spLocks noChangeShapeType="1"/>
              </p:cNvSpPr>
              <p:nvPr/>
            </p:nvSpPr>
            <p:spPr bwMode="auto">
              <a:xfrm>
                <a:off x="5041" y="166"/>
                <a:ext cx="0" cy="1554"/>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0" name="Freeform 24"/>
              <p:cNvSpPr>
                <a:spLocks/>
              </p:cNvSpPr>
              <p:nvPr/>
            </p:nvSpPr>
            <p:spPr bwMode="auto">
              <a:xfrm>
                <a:off x="4407" y="161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1" name="Freeform 26"/>
              <p:cNvSpPr>
                <a:spLocks/>
              </p:cNvSpPr>
              <p:nvPr/>
            </p:nvSpPr>
            <p:spPr bwMode="auto">
              <a:xfrm flipV="1">
                <a:off x="4407" y="1729"/>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2" name="Freeform 27"/>
              <p:cNvSpPr>
                <a:spLocks/>
              </p:cNvSpPr>
              <p:nvPr/>
            </p:nvSpPr>
            <p:spPr bwMode="auto">
              <a:xfrm>
                <a:off x="4407" y="96"/>
                <a:ext cx="634" cy="155"/>
              </a:xfrm>
              <a:custGeom>
                <a:avLst/>
                <a:gdLst>
                  <a:gd name="T0" fmla="*/ 0 w 720"/>
                  <a:gd name="T1" fmla="*/ 1 h 224"/>
                  <a:gd name="T2" fmla="*/ 11 w 720"/>
                  <a:gd name="T3" fmla="*/ 1 h 224"/>
                  <a:gd name="T4" fmla="*/ 23 w 720"/>
                  <a:gd name="T5" fmla="*/ 1 h 224"/>
                  <a:gd name="T6" fmla="*/ 38 w 720"/>
                  <a:gd name="T7" fmla="*/ 1 h 224"/>
                  <a:gd name="T8" fmla="*/ 55 w 720"/>
                  <a:gd name="T9" fmla="*/ 1 h 224"/>
                  <a:gd name="T10" fmla="*/ 71 w 720"/>
                  <a:gd name="T11" fmla="*/ 1 h 224"/>
                  <a:gd name="T12" fmla="*/ 83 w 720"/>
                  <a:gd name="T13" fmla="*/ 1 h 224"/>
                  <a:gd name="T14" fmla="*/ 0 60000 65536"/>
                  <a:gd name="T15" fmla="*/ 0 60000 65536"/>
                  <a:gd name="T16" fmla="*/ 0 60000 65536"/>
                  <a:gd name="T17" fmla="*/ 0 60000 65536"/>
                  <a:gd name="T18" fmla="*/ 0 60000 65536"/>
                  <a:gd name="T19" fmla="*/ 0 60000 65536"/>
                  <a:gd name="T20" fmla="*/ 0 60000 65536"/>
                  <a:gd name="T21" fmla="*/ 0 w 720"/>
                  <a:gd name="T22" fmla="*/ 0 h 224"/>
                  <a:gd name="T23" fmla="*/ 720 w 720"/>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20" h="224">
                    <a:moveTo>
                      <a:pt x="0" y="112"/>
                    </a:moveTo>
                    <a:cubicBezTo>
                      <a:pt x="32" y="72"/>
                      <a:pt x="64" y="32"/>
                      <a:pt x="96" y="16"/>
                    </a:cubicBezTo>
                    <a:cubicBezTo>
                      <a:pt x="128" y="0"/>
                      <a:pt x="152" y="0"/>
                      <a:pt x="192" y="16"/>
                    </a:cubicBezTo>
                    <a:cubicBezTo>
                      <a:pt x="232" y="32"/>
                      <a:pt x="288" y="80"/>
                      <a:pt x="336" y="112"/>
                    </a:cubicBezTo>
                    <a:cubicBezTo>
                      <a:pt x="384" y="144"/>
                      <a:pt x="432" y="192"/>
                      <a:pt x="480" y="208"/>
                    </a:cubicBezTo>
                    <a:cubicBezTo>
                      <a:pt x="528" y="224"/>
                      <a:pt x="584" y="224"/>
                      <a:pt x="624" y="208"/>
                    </a:cubicBezTo>
                    <a:cubicBezTo>
                      <a:pt x="664" y="192"/>
                      <a:pt x="692" y="152"/>
                      <a:pt x="720"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3" name="Freeform 28"/>
              <p:cNvSpPr>
                <a:spLocks/>
              </p:cNvSpPr>
              <p:nvPr/>
            </p:nvSpPr>
            <p:spPr bwMode="auto">
              <a:xfrm>
                <a:off x="4703" y="124"/>
                <a:ext cx="338" cy="42"/>
              </a:xfrm>
              <a:custGeom>
                <a:avLst/>
                <a:gdLst>
                  <a:gd name="T0" fmla="*/ 0 w 336"/>
                  <a:gd name="T1" fmla="*/ 0 h 112"/>
                  <a:gd name="T2" fmla="*/ 113 w 336"/>
                  <a:gd name="T3" fmla="*/ 0 h 112"/>
                  <a:gd name="T4" fmla="*/ 261 w 336"/>
                  <a:gd name="T5" fmla="*/ 0 h 112"/>
                  <a:gd name="T6" fmla="*/ 370 w 336"/>
                  <a:gd name="T7" fmla="*/ 0 h 112"/>
                  <a:gd name="T8" fmla="*/ 0 60000 65536"/>
                  <a:gd name="T9" fmla="*/ 0 60000 65536"/>
                  <a:gd name="T10" fmla="*/ 0 60000 65536"/>
                  <a:gd name="T11" fmla="*/ 0 60000 65536"/>
                  <a:gd name="T12" fmla="*/ 0 w 336"/>
                  <a:gd name="T13" fmla="*/ 0 h 112"/>
                  <a:gd name="T14" fmla="*/ 336 w 336"/>
                  <a:gd name="T15" fmla="*/ 112 h 112"/>
                </a:gdLst>
                <a:ahLst/>
                <a:cxnLst>
                  <a:cxn ang="T8">
                    <a:pos x="T0" y="T1"/>
                  </a:cxn>
                  <a:cxn ang="T9">
                    <a:pos x="T2" y="T3"/>
                  </a:cxn>
                  <a:cxn ang="T10">
                    <a:pos x="T4" y="T5"/>
                  </a:cxn>
                  <a:cxn ang="T11">
                    <a:pos x="T6" y="T7"/>
                  </a:cxn>
                </a:cxnLst>
                <a:rect l="T12" t="T13" r="T14" b="T15"/>
                <a:pathLst>
                  <a:path w="336" h="112">
                    <a:moveTo>
                      <a:pt x="0" y="112"/>
                    </a:moveTo>
                    <a:cubicBezTo>
                      <a:pt x="28" y="72"/>
                      <a:pt x="56" y="32"/>
                      <a:pt x="96" y="16"/>
                    </a:cubicBezTo>
                    <a:cubicBezTo>
                      <a:pt x="136" y="0"/>
                      <a:pt x="200" y="0"/>
                      <a:pt x="240" y="16"/>
                    </a:cubicBezTo>
                    <a:cubicBezTo>
                      <a:pt x="280" y="32"/>
                      <a:pt x="320" y="96"/>
                      <a:pt x="336" y="112"/>
                    </a:cubicBezTo>
                  </a:path>
                </a:pathLst>
              </a:cu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04" name="Line 47"/>
              <p:cNvSpPr>
                <a:spLocks noChangeShapeType="1"/>
              </p:cNvSpPr>
              <p:nvPr/>
            </p:nvSpPr>
            <p:spPr bwMode="auto">
              <a:xfrm flipH="1">
                <a:off x="4407" y="420"/>
                <a:ext cx="338" cy="0"/>
              </a:xfrm>
              <a:prstGeom prst="line">
                <a:avLst/>
              </a:prstGeom>
              <a:noFill/>
              <a:ln w="28575">
                <a:solidFill>
                  <a:srgbClr val="FF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nvGrpSpPr>
            <p:cNvPr id="105" name="Group 94"/>
            <p:cNvGrpSpPr>
              <a:grpSpLocks/>
            </p:cNvGrpSpPr>
            <p:nvPr/>
          </p:nvGrpSpPr>
          <p:grpSpPr bwMode="auto">
            <a:xfrm>
              <a:off x="6905713" y="1759809"/>
              <a:ext cx="2281238" cy="1206500"/>
              <a:chOff x="3830" y="536"/>
              <a:chExt cx="1437" cy="760"/>
            </a:xfrm>
          </p:grpSpPr>
          <p:sp>
            <p:nvSpPr>
              <p:cNvPr id="106" name="Line 20"/>
              <p:cNvSpPr>
                <a:spLocks noChangeShapeType="1"/>
              </p:cNvSpPr>
              <p:nvPr/>
            </p:nvSpPr>
            <p:spPr bwMode="auto">
              <a:xfrm>
                <a:off x="5264" y="842"/>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07" name="Line 19"/>
              <p:cNvSpPr>
                <a:spLocks noChangeShapeType="1"/>
              </p:cNvSpPr>
              <p:nvPr/>
            </p:nvSpPr>
            <p:spPr bwMode="auto">
              <a:xfrm>
                <a:off x="4126" y="829"/>
                <a:ext cx="0" cy="296"/>
              </a:xfrm>
              <a:prstGeom prst="line">
                <a:avLst/>
              </a:prstGeom>
              <a:noFill/>
              <a:ln w="952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nvGrpSpPr>
              <p:cNvPr id="108" name="Group 93"/>
              <p:cNvGrpSpPr>
                <a:grpSpLocks/>
              </p:cNvGrpSpPr>
              <p:nvPr/>
            </p:nvGrpSpPr>
            <p:grpSpPr bwMode="auto">
              <a:xfrm>
                <a:off x="3830" y="536"/>
                <a:ext cx="1437" cy="760"/>
                <a:chOff x="3830" y="576"/>
                <a:chExt cx="1437" cy="760"/>
              </a:xfrm>
            </p:grpSpPr>
            <p:sp>
              <p:nvSpPr>
                <p:cNvPr id="109" name="Line 33"/>
                <p:cNvSpPr>
                  <a:spLocks noChangeShapeType="1"/>
                </p:cNvSpPr>
                <p:nvPr/>
              </p:nvSpPr>
              <p:spPr bwMode="auto">
                <a:xfrm flipH="1">
                  <a:off x="3830" y="800"/>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0" name="Line 34"/>
                <p:cNvSpPr>
                  <a:spLocks noChangeShapeType="1"/>
                </p:cNvSpPr>
                <p:nvPr/>
              </p:nvSpPr>
              <p:spPr bwMode="auto">
                <a:xfrm flipH="1">
                  <a:off x="3872" y="1138"/>
                  <a:ext cx="296" cy="0"/>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1" name="Oval 16"/>
                <p:cNvSpPr>
                  <a:spLocks noChangeArrowheads="1"/>
                </p:cNvSpPr>
                <p:nvPr/>
              </p:nvSpPr>
              <p:spPr bwMode="auto">
                <a:xfrm>
                  <a:off x="4379" y="660"/>
                  <a:ext cx="634" cy="29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12" name="Oval 17"/>
                <p:cNvSpPr>
                  <a:spLocks noChangeArrowheads="1"/>
                </p:cNvSpPr>
                <p:nvPr/>
              </p:nvSpPr>
              <p:spPr bwMode="auto">
                <a:xfrm>
                  <a:off x="4126" y="576"/>
                  <a:ext cx="1141" cy="506"/>
                </a:xfrm>
                <a:prstGeom prst="ellipse">
                  <a:avLst/>
                </a:pr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3333CC"/>
                    </a:solidFill>
                    <a:latin typeface="+mn-lt"/>
                    <a:ea typeface="+mn-ea"/>
                  </a:endParaRPr>
                </a:p>
              </p:txBody>
            </p:sp>
            <p:sp>
              <p:nvSpPr>
                <p:cNvPr id="113" name="Freeform 22"/>
                <p:cNvSpPr>
                  <a:spLocks/>
                </p:cNvSpPr>
                <p:nvPr/>
              </p:nvSpPr>
              <p:spPr bwMode="auto">
                <a:xfrm>
                  <a:off x="4126" y="1125"/>
                  <a:ext cx="1141" cy="176"/>
                </a:xfrm>
                <a:custGeom>
                  <a:avLst/>
                  <a:gdLst>
                    <a:gd name="T0" fmla="*/ 0 w 1296"/>
                    <a:gd name="T1" fmla="*/ 0 h 200"/>
                    <a:gd name="T2" fmla="*/ 17 w 1296"/>
                    <a:gd name="T3" fmla="*/ 11 h 200"/>
                    <a:gd name="T4" fmla="*/ 33 w 1296"/>
                    <a:gd name="T5" fmla="*/ 17 h 200"/>
                    <a:gd name="T6" fmla="*/ 55 w 1296"/>
                    <a:gd name="T7" fmla="*/ 23 h 200"/>
                    <a:gd name="T8" fmla="*/ 88 w 1296"/>
                    <a:gd name="T9" fmla="*/ 23 h 200"/>
                    <a:gd name="T10" fmla="*/ 121 w 1296"/>
                    <a:gd name="T11" fmla="*/ 17 h 200"/>
                    <a:gd name="T12" fmla="*/ 149 w 1296"/>
                    <a:gd name="T13" fmla="*/ 0 h 200"/>
                    <a:gd name="T14" fmla="*/ 0 60000 65536"/>
                    <a:gd name="T15" fmla="*/ 0 60000 65536"/>
                    <a:gd name="T16" fmla="*/ 0 60000 65536"/>
                    <a:gd name="T17" fmla="*/ 0 60000 65536"/>
                    <a:gd name="T18" fmla="*/ 0 60000 65536"/>
                    <a:gd name="T19" fmla="*/ 0 60000 65536"/>
                    <a:gd name="T20" fmla="*/ 0 60000 65536"/>
                    <a:gd name="T21" fmla="*/ 0 w 1296"/>
                    <a:gd name="T22" fmla="*/ 0 h 200"/>
                    <a:gd name="T23" fmla="*/ 1296 w 1296"/>
                    <a:gd name="T24" fmla="*/ 200 h 20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96" h="200">
                      <a:moveTo>
                        <a:pt x="0" y="0"/>
                      </a:moveTo>
                      <a:cubicBezTo>
                        <a:pt x="48" y="36"/>
                        <a:pt x="96" y="72"/>
                        <a:pt x="144" y="96"/>
                      </a:cubicBezTo>
                      <a:cubicBezTo>
                        <a:pt x="192" y="120"/>
                        <a:pt x="232" y="128"/>
                        <a:pt x="288" y="144"/>
                      </a:cubicBezTo>
                      <a:cubicBezTo>
                        <a:pt x="344" y="160"/>
                        <a:pt x="400" y="184"/>
                        <a:pt x="480" y="192"/>
                      </a:cubicBezTo>
                      <a:cubicBezTo>
                        <a:pt x="560" y="200"/>
                        <a:pt x="672" y="200"/>
                        <a:pt x="768" y="192"/>
                      </a:cubicBezTo>
                      <a:cubicBezTo>
                        <a:pt x="864" y="184"/>
                        <a:pt x="968" y="176"/>
                        <a:pt x="1056" y="144"/>
                      </a:cubicBezTo>
                      <a:cubicBezTo>
                        <a:pt x="1144" y="112"/>
                        <a:pt x="1256" y="24"/>
                        <a:pt x="1296" y="0"/>
                      </a:cubicBezTo>
                    </a:path>
                  </a:pathLst>
                </a:custGeom>
                <a:noFill/>
                <a:ln w="9525">
                  <a:solidFill>
                    <a:srgbClr val="0000FF"/>
                  </a:solidFill>
                  <a:prstDash val="dash"/>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dirty="0">
                    <a:latin typeface="+mn-lt"/>
                    <a:ea typeface="+mn-ea"/>
                  </a:endParaRPr>
                </a:p>
              </p:txBody>
            </p:sp>
            <p:sp>
              <p:nvSpPr>
                <p:cNvPr id="114" name="Line 35"/>
                <p:cNvSpPr>
                  <a:spLocks noChangeShapeType="1"/>
                </p:cNvSpPr>
                <p:nvPr/>
              </p:nvSpPr>
              <p:spPr bwMode="auto">
                <a:xfrm>
                  <a:off x="3957" y="576"/>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15" name="Line 36"/>
                <p:cNvSpPr>
                  <a:spLocks noChangeShapeType="1"/>
                </p:cNvSpPr>
                <p:nvPr/>
              </p:nvSpPr>
              <p:spPr bwMode="auto">
                <a:xfrm flipV="1">
                  <a:off x="3957" y="1125"/>
                  <a:ext cx="0" cy="211"/>
                </a:xfrm>
                <a:prstGeom prst="line">
                  <a:avLst/>
                </a:prstGeom>
                <a:noFill/>
                <a:ln w="9525">
                  <a:solidFill>
                    <a:srgbClr val="0000FF"/>
                  </a:solidFill>
                  <a:round/>
                  <a:headEnd/>
                  <a:tailEnd type="arrow" w="lg"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grpSp>
        <p:sp>
          <p:nvSpPr>
            <p:cNvPr id="116" name="Line 32"/>
            <p:cNvSpPr>
              <a:spLocks noChangeShapeType="1"/>
            </p:cNvSpPr>
            <p:nvPr/>
          </p:nvSpPr>
          <p:spPr bwMode="auto">
            <a:xfrm>
              <a:off x="8309737" y="2185966"/>
              <a:ext cx="873125" cy="0"/>
            </a:xfrm>
            <a:prstGeom prst="line">
              <a:avLst/>
            </a:prstGeom>
            <a:noFill/>
            <a:ln w="28575">
              <a:solidFill>
                <a:srgbClr val="0000FF"/>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129" name="Text Box 29"/>
                <p:cNvSpPr txBox="1">
                  <a:spLocks noChangeArrowheads="1"/>
                </p:cNvSpPr>
                <p:nvPr/>
              </p:nvSpPr>
              <p:spPr bwMode="auto">
                <a:xfrm>
                  <a:off x="8798013" y="2336072"/>
                  <a:ext cx="471488"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i="1">
                          <a:solidFill>
                            <a:srgbClr val="0000FF"/>
                          </a:solidFill>
                          <a:latin typeface="Cambria Math" panose="02040503050406030204" pitchFamily="18" charset="0"/>
                        </a:rPr>
                        <m:t>𝑆</m:t>
                      </m:r>
                    </m:oMath>
                  </a14:m>
                  <a:r>
                    <a:rPr kumimoji="0" lang="en-US" altLang="zh-CN" sz="2800" dirty="0">
                      <a:solidFill>
                        <a:srgbClr val="0000FF"/>
                      </a:solidFill>
                      <a:latin typeface="+mn-lt"/>
                      <a:ea typeface="+mn-ea"/>
                    </a:rPr>
                    <a:t> </a:t>
                  </a:r>
                </a:p>
              </p:txBody>
            </p:sp>
          </mc:Choice>
          <mc:Fallback xmlns="">
            <p:sp>
              <p:nvSpPr>
                <p:cNvPr id="129" name="Text Box 29"/>
                <p:cNvSpPr txBox="1">
                  <a:spLocks noRot="1" noChangeAspect="1" noMove="1" noResize="1" noEditPoints="1" noAdjustHandles="1" noChangeArrowheads="1" noChangeShapeType="1" noTextEdit="1"/>
                </p:cNvSpPr>
                <p:nvPr/>
              </p:nvSpPr>
              <p:spPr bwMode="auto">
                <a:xfrm>
                  <a:off x="8798013" y="2336072"/>
                  <a:ext cx="471488" cy="52387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0" name="Text Box 29"/>
                <p:cNvSpPr txBox="1">
                  <a:spLocks noChangeArrowheads="1"/>
                </p:cNvSpPr>
                <p:nvPr/>
              </p:nvSpPr>
              <p:spPr bwMode="auto">
                <a:xfrm>
                  <a:off x="9141100" y="1872148"/>
                  <a:ext cx="50603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𝑃</m:t>
                      </m:r>
                    </m:oMath>
                  </a14:m>
                  <a:r>
                    <a:rPr kumimoji="0" lang="en-US" altLang="zh-CN" sz="2800" dirty="0">
                      <a:solidFill>
                        <a:srgbClr val="0000FF"/>
                      </a:solidFill>
                      <a:latin typeface="+mn-lt"/>
                      <a:ea typeface="+mn-ea"/>
                    </a:rPr>
                    <a:t> </a:t>
                  </a:r>
                </a:p>
              </p:txBody>
            </p:sp>
          </mc:Choice>
          <mc:Fallback xmlns="">
            <p:sp>
              <p:nvSpPr>
                <p:cNvPr id="130" name="Text Box 29"/>
                <p:cNvSpPr txBox="1">
                  <a:spLocks noRot="1" noChangeAspect="1" noMove="1" noResize="1" noEditPoints="1" noAdjustHandles="1" noChangeArrowheads="1" noChangeShapeType="1" noTextEdit="1"/>
                </p:cNvSpPr>
                <p:nvPr/>
              </p:nvSpPr>
              <p:spPr bwMode="auto">
                <a:xfrm>
                  <a:off x="9141100" y="1872148"/>
                  <a:ext cx="506036" cy="52322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1" name="矩形 130"/>
                <p:cNvSpPr/>
                <p:nvPr/>
              </p:nvSpPr>
              <p:spPr>
                <a:xfrm>
                  <a:off x="6907392" y="2095794"/>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rPr>
                          <m:t>𝑙</m:t>
                        </m:r>
                      </m:oMath>
                    </m:oMathPara>
                  </a14:m>
                  <a:endParaRPr lang="zh-CN" altLang="en-US" sz="2800" dirty="0"/>
                </a:p>
              </p:txBody>
            </p:sp>
          </mc:Choice>
          <mc:Fallback xmlns="">
            <p:sp>
              <p:nvSpPr>
                <p:cNvPr id="131" name="矩形 130"/>
                <p:cNvSpPr>
                  <a:spLocks noRot="1" noChangeAspect="1" noMove="1" noResize="1" noEditPoints="1" noAdjustHandles="1" noChangeArrowheads="1" noChangeShapeType="1" noTextEdit="1"/>
                </p:cNvSpPr>
                <p:nvPr/>
              </p:nvSpPr>
              <p:spPr>
                <a:xfrm>
                  <a:off x="6907392" y="2095794"/>
                  <a:ext cx="40927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p:cNvSpPr/>
                <p:nvPr/>
              </p:nvSpPr>
              <p:spPr>
                <a:xfrm>
                  <a:off x="8734602" y="176942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𝑟</m:t>
                        </m:r>
                      </m:oMath>
                    </m:oMathPara>
                  </a14:m>
                  <a:endParaRPr lang="zh-CN" altLang="en-US" sz="2800" dirty="0"/>
                </a:p>
              </p:txBody>
            </p:sp>
          </mc:Choice>
          <mc:Fallback xmlns="">
            <p:sp>
              <p:nvSpPr>
                <p:cNvPr id="132" name="矩形 131"/>
                <p:cNvSpPr>
                  <a:spLocks noRot="1" noChangeAspect="1" noMove="1" noResize="1" noEditPoints="1" noAdjustHandles="1" noChangeArrowheads="1" noChangeShapeType="1" noTextEdit="1"/>
                </p:cNvSpPr>
                <p:nvPr/>
              </p:nvSpPr>
              <p:spPr>
                <a:xfrm>
                  <a:off x="8734602" y="1769427"/>
                  <a:ext cx="46346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8163358" y="120483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133" name="矩形 132"/>
                <p:cNvSpPr>
                  <a:spLocks noRot="1" noChangeAspect="1" noMove="1" noResize="1" noEditPoints="1" noAdjustHandles="1" noChangeArrowheads="1" noChangeShapeType="1" noTextEdit="1"/>
                </p:cNvSpPr>
                <p:nvPr/>
              </p:nvSpPr>
              <p:spPr>
                <a:xfrm>
                  <a:off x="8163358" y="1204839"/>
                  <a:ext cx="7705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Text Box 29"/>
                <p:cNvSpPr txBox="1">
                  <a:spLocks noChangeArrowheads="1"/>
                </p:cNvSpPr>
                <p:nvPr/>
              </p:nvSpPr>
              <p:spPr bwMode="auto">
                <a:xfrm>
                  <a:off x="7846302" y="1107535"/>
                  <a:ext cx="51418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0" lang="en-US" altLang="zh-CN" sz="2800" dirty="0">
                      <a:solidFill>
                        <a:srgbClr val="0000FF"/>
                      </a:solidFill>
                      <a:latin typeface="+mn-lt"/>
                      <a:ea typeface="+mn-ea"/>
                    </a:rPr>
                    <a:t> </a:t>
                  </a:r>
                </a:p>
              </p:txBody>
            </p:sp>
          </mc:Choice>
          <mc:Fallback xmlns="">
            <p:sp>
              <p:nvSpPr>
                <p:cNvPr id="134" name="Text Box 29"/>
                <p:cNvSpPr txBox="1">
                  <a:spLocks noRot="1" noChangeAspect="1" noMove="1" noResize="1" noEditPoints="1" noAdjustHandles="1" noChangeArrowheads="1" noChangeShapeType="1" noTextEdit="1"/>
                </p:cNvSpPr>
                <p:nvPr/>
              </p:nvSpPr>
              <p:spPr bwMode="auto">
                <a:xfrm>
                  <a:off x="7846302" y="1107535"/>
                  <a:ext cx="514180" cy="523220"/>
                </a:xfrm>
                <a:prstGeom prst="rect">
                  <a:avLst/>
                </a:prstGeom>
                <a:blipFill>
                  <a:blip r:embed="rId10"/>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136" name="矩形 135"/>
              <p:cNvSpPr/>
              <p:nvPr/>
            </p:nvSpPr>
            <p:spPr>
              <a:xfrm>
                <a:off x="1079837" y="2963346"/>
                <a:ext cx="3122906" cy="9835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𝑙</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1079837" y="2963346"/>
                <a:ext cx="3122906" cy="983539"/>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4132929" y="3184706"/>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137" name="矩形 136"/>
              <p:cNvSpPr>
                <a:spLocks noRot="1" noChangeAspect="1" noMove="1" noResize="1" noEditPoints="1" noAdjustHandles="1" noChangeArrowheads="1" noChangeShapeType="1" noTextEdit="1"/>
              </p:cNvSpPr>
              <p:nvPr/>
            </p:nvSpPr>
            <p:spPr>
              <a:xfrm>
                <a:off x="4132929" y="3184706"/>
                <a:ext cx="59343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4702809" y="2976414"/>
                <a:ext cx="1493550" cy="972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138" name="矩形 137"/>
              <p:cNvSpPr>
                <a:spLocks noRot="1" noChangeAspect="1" noMove="1" noResize="1" noEditPoints="1" noAdjustHandles="1" noChangeArrowheads="1" noChangeShapeType="1" noTextEdit="1"/>
              </p:cNvSpPr>
              <p:nvPr/>
            </p:nvSpPr>
            <p:spPr>
              <a:xfrm>
                <a:off x="4702809" y="2976414"/>
                <a:ext cx="1493550" cy="97212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722185" y="4152135"/>
                <a:ext cx="1493550" cy="97212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en-US" altLang="zh-CN" sz="2800" b="0" i="1" smtClean="0">
                              <a:solidFill>
                                <a:srgbClr val="0000FF"/>
                              </a:solidFill>
                              <a:latin typeface="Cambria Math" panose="02040503050406030204" pitchFamily="18" charset="0"/>
                              <a:ea typeface="Cambria Math" panose="02040503050406030204" pitchFamily="18" charset="0"/>
                            </a:rPr>
                            <m:t>𝑅</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endParaRPr>
              </a:p>
            </p:txBody>
          </p:sp>
        </mc:Choice>
        <mc:Fallback xmlns="">
          <p:sp>
            <p:nvSpPr>
              <p:cNvPr id="139" name="矩形 138"/>
              <p:cNvSpPr>
                <a:spLocks noRot="1" noChangeAspect="1" noMove="1" noResize="1" noEditPoints="1" noAdjustHandles="1" noChangeArrowheads="1" noChangeShapeType="1" noTextEdit="1"/>
              </p:cNvSpPr>
              <p:nvPr/>
            </p:nvSpPr>
            <p:spPr>
              <a:xfrm>
                <a:off x="722185" y="4152135"/>
                <a:ext cx="1493550" cy="972126"/>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2734849" y="4189154"/>
                <a:ext cx="3906839"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i="1">
                              <a:solidFill>
                                <a:srgbClr val="FF0000"/>
                              </a:solidFill>
                              <a:latin typeface="Cambria Math" panose="02040503050406030204" pitchFamily="18" charset="0"/>
                              <a:ea typeface="Cambria Math" panose="02040503050406030204" pitchFamily="18" charset="0"/>
                            </a:rPr>
                            <m:t>𝑟</m:t>
                          </m:r>
                        </m:den>
                      </m:f>
                      <m:d>
                        <m:dPr>
                          <m:ctrlPr>
                            <a:rPr lang="en-US" altLang="zh-CN" sz="2800" b="0" i="1" smtClean="0">
                              <a:solidFill>
                                <a:srgbClr val="FF0000"/>
                              </a:solidFill>
                              <a:latin typeface="Cambria Math"/>
                              <a:ea typeface="Cambria Math" panose="02040503050406030204" pitchFamily="18" charset="0"/>
                            </a:rPr>
                          </m:ctrlPr>
                        </m:dPr>
                        <m:e>
                          <m:r>
                            <a:rPr lang="zh-CN" altLang="en-US" sz="2800" i="1">
                              <a:solidFill>
                                <a:srgbClr val="FF0000"/>
                              </a:solidFill>
                              <a:latin typeface="Cambria Math" panose="02040503050406030204" pitchFamily="18" charset="0"/>
                              <a:ea typeface="Cambria Math" panose="02040503050406030204" pitchFamily="18" charset="0"/>
                            </a:rPr>
                            <m:t>𝜆</m:t>
                          </m:r>
                          <m:r>
                            <a:rPr lang="en-US" altLang="zh-CN" sz="2800" i="1" smtClean="0">
                              <a:solidFill>
                                <a:srgbClr val="FF0000"/>
                              </a:solidFill>
                              <a:latin typeface="Cambria Math" panose="02040503050406030204" pitchFamily="18" charset="0"/>
                              <a:ea typeface="Cambria Math" panose="02040503050406030204" pitchFamily="18" charset="0"/>
                            </a:rPr>
                            <m:t>=</m:t>
                          </m:r>
                          <m:r>
                            <a:rPr lang="zh-CN" altLang="en-US" sz="2800" i="1">
                              <a:solidFill>
                                <a:srgbClr val="FF0000"/>
                              </a:solidFill>
                              <a:latin typeface="Cambria Math" panose="02040503050406030204" pitchFamily="18" charset="0"/>
                              <a:ea typeface="Cambria Math" panose="02040503050406030204" pitchFamily="18" charset="0"/>
                            </a:rPr>
                            <m:t>𝜎</m:t>
                          </m:r>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r>
                            <a:rPr lang="en-US" altLang="zh-CN" sz="2800" i="1">
                              <a:solidFill>
                                <a:srgbClr val="FF0000"/>
                              </a:solidFill>
                              <a:latin typeface="Cambria Math" panose="02040503050406030204" pitchFamily="18" charset="0"/>
                              <a:ea typeface="Cambria Math" panose="02040503050406030204" pitchFamily="18" charset="0"/>
                            </a:rPr>
                            <m:t>𝑅</m:t>
                          </m:r>
                        </m:e>
                      </m:d>
                    </m:oMath>
                  </m:oMathPara>
                </a14:m>
                <a:endParaRPr lang="zh-CN" altLang="en-US" sz="2800" dirty="0">
                  <a:solidFill>
                    <a:srgbClr val="FF0000"/>
                  </a:solidFill>
                </a:endParaRPr>
              </a:p>
            </p:txBody>
          </p:sp>
        </mc:Choice>
        <mc:Fallback xmlns="">
          <p:sp>
            <p:nvSpPr>
              <p:cNvPr id="140" name="矩形 139"/>
              <p:cNvSpPr>
                <a:spLocks noRot="1" noChangeAspect="1" noMove="1" noResize="1" noEditPoints="1" noAdjustHandles="1" noChangeArrowheads="1" noChangeShapeType="1" noTextEdit="1"/>
              </p:cNvSpPr>
              <p:nvPr/>
            </p:nvSpPr>
            <p:spPr>
              <a:xfrm>
                <a:off x="2734849" y="4189154"/>
                <a:ext cx="3906839" cy="983731"/>
              </a:xfrm>
              <a:prstGeom prst="rect">
                <a:avLst/>
              </a:prstGeom>
              <a:blipFill>
                <a:blip r:embed="rId16"/>
                <a:stretch>
                  <a:fillRect/>
                </a:stretch>
              </a:blipFill>
            </p:spPr>
            <p:txBody>
              <a:bodyPr/>
              <a:lstStyle/>
              <a:p>
                <a:r>
                  <a:rPr lang="zh-CN" altLang="en-US">
                    <a:noFill/>
                  </a:rPr>
                  <a:t> </a:t>
                </a:r>
              </a:p>
            </p:txBody>
          </p:sp>
        </mc:Fallback>
      </mc:AlternateContent>
      <p:sp>
        <p:nvSpPr>
          <p:cNvPr id="141" name="TextBox 115"/>
          <p:cNvSpPr txBox="1">
            <a:spLocks noChangeArrowheads="1"/>
          </p:cNvSpPr>
          <p:nvPr/>
        </p:nvSpPr>
        <p:spPr bwMode="auto">
          <a:xfrm>
            <a:off x="2183638" y="4419083"/>
            <a:ext cx="78933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或</a:t>
            </a:r>
          </a:p>
        </p:txBody>
      </p:sp>
      <mc:AlternateContent xmlns:mc="http://schemas.openxmlformats.org/markup-compatibility/2006" xmlns:a14="http://schemas.microsoft.com/office/drawing/2010/main">
        <mc:Choice Requires="a14">
          <p:sp>
            <p:nvSpPr>
              <p:cNvPr id="56" name="矩形 55"/>
              <p:cNvSpPr/>
              <p:nvPr/>
            </p:nvSpPr>
            <p:spPr>
              <a:xfrm>
                <a:off x="941463" y="1783945"/>
                <a:ext cx="2585515"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supHide m:val="on"/>
                          <m:ctrlPr>
                            <a:rPr lang="en-US" altLang="zh-CN" sz="2800" i="1">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r>
                            <a:rPr lang="en-US" altLang="zh-CN" sz="2800" i="1">
                              <a:solidFill>
                                <a:srgbClr val="0000FF"/>
                              </a:solidFill>
                              <a:latin typeface="Cambria Math" panose="02040503050406030204" pitchFamily="18" charset="0"/>
                              <a:ea typeface="Cambria Math" panose="02040503050406030204" pitchFamily="18" charset="0"/>
                            </a:rPr>
                            <m:t>𝐸</m:t>
                          </m:r>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𝑑𝑆</m:t>
                          </m:r>
                        </m:e>
                      </m:nary>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41463" y="1783945"/>
                <a:ext cx="2585515" cy="1146917"/>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458597" y="5451632"/>
                <a:ext cx="11885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458597" y="5451632"/>
                <a:ext cx="118853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997343" y="5193573"/>
                <a:ext cx="2265044"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997343" y="5193573"/>
                <a:ext cx="2265044" cy="1170898"/>
              </a:xfrm>
              <a:prstGeom prst="rect">
                <a:avLst/>
              </a:prstGeom>
              <a:blipFill>
                <a:blip r:embed="rId19"/>
                <a:stretch>
                  <a:fillRect/>
                </a:stretch>
              </a:blipFill>
            </p:spPr>
            <p:txBody>
              <a:bodyPr/>
              <a:lstStyle/>
              <a:p>
                <a:r>
                  <a:rPr lang="zh-CN" altLang="en-US">
                    <a:noFill/>
                  </a:rPr>
                  <a:t> </a:t>
                </a:r>
              </a:p>
            </p:txBody>
          </p:sp>
        </mc:Fallback>
      </mc:AlternateContent>
      <p:sp>
        <p:nvSpPr>
          <p:cNvPr id="60" name="Line 40"/>
          <p:cNvSpPr>
            <a:spLocks noChangeShapeType="1"/>
          </p:cNvSpPr>
          <p:nvPr/>
        </p:nvSpPr>
        <p:spPr bwMode="auto">
          <a:xfrm>
            <a:off x="8126456" y="-306665"/>
            <a:ext cx="2577822" cy="0"/>
          </a:xfrm>
          <a:prstGeom prst="line">
            <a:avLst/>
          </a:prstGeom>
          <a:noFill/>
          <a:ln w="28575">
            <a:solidFill>
              <a:schemeClr val="tx1"/>
            </a:solidFill>
            <a:round/>
            <a:headEnd type="none" w="sm" len="sm"/>
            <a:tailEnd type="stealth" w="med" len="lg"/>
          </a:ln>
          <a:extLst>
            <a:ext uri="{909E8E84-426E-40DD-AFC4-6F175D3DCCD1}">
              <a14:hiddenFill xmlns:a14="http://schemas.microsoft.com/office/drawing/2010/main">
                <a:noFill/>
              </a14:hiddenFill>
            </a:ext>
          </a:extLst>
        </p:spPr>
        <p:txBody>
          <a:bodyPr/>
          <a:lstStyle/>
          <a:p>
            <a:endParaRPr lang="zh-CN" altLang="en-US"/>
          </a:p>
        </p:txBody>
      </p:sp>
      <p:sp>
        <p:nvSpPr>
          <p:cNvPr id="64" name="Line 44"/>
          <p:cNvSpPr>
            <a:spLocks noChangeShapeType="1"/>
          </p:cNvSpPr>
          <p:nvPr/>
        </p:nvSpPr>
        <p:spPr bwMode="auto">
          <a:xfrm>
            <a:off x="8283757" y="4180507"/>
            <a:ext cx="0" cy="1905000"/>
          </a:xfrm>
          <a:prstGeom prst="line">
            <a:avLst/>
          </a:prstGeom>
          <a:noFill/>
          <a:ln w="31750">
            <a:solidFill>
              <a:schemeClr val="tx1"/>
            </a:solidFill>
            <a:round/>
            <a:headEnd type="stealth" w="med" len="lg"/>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67" name="Group 47"/>
          <p:cNvGrpSpPr>
            <a:grpSpLocks/>
          </p:cNvGrpSpPr>
          <p:nvPr/>
        </p:nvGrpSpPr>
        <p:grpSpPr bwMode="auto">
          <a:xfrm>
            <a:off x="8296159" y="3956503"/>
            <a:ext cx="2075992" cy="2133600"/>
            <a:chOff x="864" y="2688"/>
            <a:chExt cx="2358" cy="1344"/>
          </a:xfrm>
        </p:grpSpPr>
        <p:sp>
          <p:nvSpPr>
            <p:cNvPr id="69" name="Arc 48"/>
            <p:cNvSpPr>
              <a:spLocks/>
            </p:cNvSpPr>
            <p:nvPr/>
          </p:nvSpPr>
          <p:spPr bwMode="auto">
            <a:xfrm>
              <a:off x="1434" y="2688"/>
              <a:ext cx="1788" cy="1200"/>
            </a:xfrm>
            <a:custGeom>
              <a:avLst/>
              <a:gdLst>
                <a:gd name="T0" fmla="*/ 0 w 20200"/>
                <a:gd name="T1" fmla="*/ 0 h 21600"/>
                <a:gd name="T2" fmla="*/ 0 w 20200"/>
                <a:gd name="T3" fmla="*/ 0 h 21600"/>
                <a:gd name="T4" fmla="*/ 0 w 20200"/>
                <a:gd name="T5" fmla="*/ 0 h 21600"/>
                <a:gd name="T6" fmla="*/ 0 60000 65536"/>
                <a:gd name="T7" fmla="*/ 0 60000 65536"/>
                <a:gd name="T8" fmla="*/ 0 60000 65536"/>
                <a:gd name="T9" fmla="*/ 0 w 20200"/>
                <a:gd name="T10" fmla="*/ 0 h 21600"/>
                <a:gd name="T11" fmla="*/ 20200 w 20200"/>
                <a:gd name="T12" fmla="*/ 21600 h 21600"/>
              </a:gdLst>
              <a:ahLst/>
              <a:cxnLst>
                <a:cxn ang="T6">
                  <a:pos x="T0" y="T1"/>
                </a:cxn>
                <a:cxn ang="T7">
                  <a:pos x="T2" y="T3"/>
                </a:cxn>
                <a:cxn ang="T8">
                  <a:pos x="T4" y="T5"/>
                </a:cxn>
              </a:cxnLst>
              <a:rect l="T9" t="T10" r="T11" b="T12"/>
              <a:pathLst>
                <a:path w="20200" h="21600" fill="none" extrusionOk="0">
                  <a:moveTo>
                    <a:pt x="20200" y="21600"/>
                  </a:moveTo>
                  <a:cubicBezTo>
                    <a:pt x="11221" y="21600"/>
                    <a:pt x="3179" y="16045"/>
                    <a:pt x="-1" y="7649"/>
                  </a:cubicBezTo>
                </a:path>
                <a:path w="20200" h="21600" stroke="0" extrusionOk="0">
                  <a:moveTo>
                    <a:pt x="20200" y="21600"/>
                  </a:moveTo>
                  <a:cubicBezTo>
                    <a:pt x="11221" y="21600"/>
                    <a:pt x="3179" y="16045"/>
                    <a:pt x="-1" y="7649"/>
                  </a:cubicBezTo>
                  <a:lnTo>
                    <a:pt x="20200" y="0"/>
                  </a:lnTo>
                  <a:lnTo>
                    <a:pt x="20200" y="21600"/>
                  </a:lnTo>
                  <a:close/>
                </a:path>
              </a:pathLst>
            </a:custGeom>
            <a:noFill/>
            <a:ln w="31750" cap="rnd">
              <a:solidFill>
                <a:srgbClr val="CC33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0" name="Line 49"/>
            <p:cNvSpPr>
              <a:spLocks noChangeShapeType="1"/>
            </p:cNvSpPr>
            <p:nvPr/>
          </p:nvSpPr>
          <p:spPr bwMode="auto">
            <a:xfrm>
              <a:off x="1429" y="3120"/>
              <a:ext cx="0" cy="912"/>
            </a:xfrm>
            <a:prstGeom prst="line">
              <a:avLst/>
            </a:prstGeom>
            <a:noFill/>
            <a:ln w="31750">
              <a:solidFill>
                <a:srgbClr val="CC33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71" name="Line 50"/>
            <p:cNvSpPr>
              <a:spLocks noChangeShapeType="1"/>
            </p:cNvSpPr>
            <p:nvPr/>
          </p:nvSpPr>
          <p:spPr bwMode="auto">
            <a:xfrm>
              <a:off x="864" y="4024"/>
              <a:ext cx="554" cy="0"/>
            </a:xfrm>
            <a:prstGeom prst="line">
              <a:avLst/>
            </a:prstGeom>
            <a:noFill/>
            <a:ln w="31750">
              <a:solidFill>
                <a:srgbClr val="CC33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2" name="Text Box 52"/>
              <p:cNvSpPr txBox="1">
                <a:spLocks noChangeArrowheads="1"/>
              </p:cNvSpPr>
              <p:nvPr/>
            </p:nvSpPr>
            <p:spPr bwMode="auto">
              <a:xfrm>
                <a:off x="8259610" y="6218082"/>
                <a:ext cx="295798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defPPr>
                  <a:defRPr lang="zh-CN"/>
                </a:defPPr>
                <a:lvl1pPr algn="just" eaLnBrk="1" hangingPunct="1">
                  <a:spcBef>
                    <a:spcPct val="50000"/>
                  </a:spcBef>
                  <a:buClrTx/>
                  <a:buSzTx/>
                  <a:buFontTx/>
                  <a:buNone/>
                  <a:defRPr kumimoji="1" sz="2800">
                    <a:solidFill>
                      <a:srgbClr val="0000FF"/>
                    </a:solidFill>
                    <a:latin typeface="Times New Roman" panose="02020603050405020304" pitchFamily="18" charset="0"/>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14:m>
                  <m:oMath xmlns:m="http://schemas.openxmlformats.org/officeDocument/2006/math">
                    <m:r>
                      <a:rPr lang="en-US" altLang="zh-CN">
                        <a:latin typeface="Cambria Math" panose="02040503050406030204" pitchFamily="18" charset="0"/>
                      </a:rPr>
                      <m:t>𝐸</m:t>
                    </m:r>
                    <m:r>
                      <a:rPr lang="en-US" altLang="zh-CN">
                        <a:latin typeface="Cambria Math" panose="02040503050406030204" pitchFamily="18" charset="0"/>
                      </a:rPr>
                      <m:t>−</m:t>
                    </m:r>
                    <m:r>
                      <a:rPr lang="en-US" altLang="zh-CN">
                        <a:latin typeface="Cambria Math" panose="02040503050406030204" pitchFamily="18" charset="0"/>
                      </a:rPr>
                      <m:t>𝑟</m:t>
                    </m:r>
                  </m:oMath>
                </a14:m>
                <a:r>
                  <a:rPr lang="en-US" altLang="zh-CN" dirty="0">
                    <a:sym typeface="Symbol" panose="05050102010706020507" pitchFamily="18" charset="2"/>
                  </a:rPr>
                  <a:t> </a:t>
                </a:r>
                <a:r>
                  <a:rPr lang="zh-CN" altLang="en-US" dirty="0">
                    <a:sym typeface="Symbol" panose="05050102010706020507" pitchFamily="18" charset="2"/>
                  </a:rPr>
                  <a:t>关系曲线</a:t>
                </a:r>
                <a:endParaRPr lang="zh-CN" altLang="en-US" dirty="0"/>
              </a:p>
            </p:txBody>
          </p:sp>
        </mc:Choice>
        <mc:Fallback xmlns="">
          <p:sp>
            <p:nvSpPr>
              <p:cNvPr id="72" name="Text Box 52"/>
              <p:cNvSpPr txBox="1">
                <a:spLocks noRot="1" noChangeAspect="1" noMove="1" noResize="1" noEditPoints="1" noAdjustHandles="1" noChangeArrowheads="1" noChangeShapeType="1" noTextEdit="1"/>
              </p:cNvSpPr>
              <p:nvPr/>
            </p:nvSpPr>
            <p:spPr bwMode="auto">
              <a:xfrm>
                <a:off x="8259610" y="6218082"/>
                <a:ext cx="2957981" cy="523220"/>
              </a:xfrm>
              <a:prstGeom prst="rect">
                <a:avLst/>
              </a:prstGeom>
              <a:blipFill>
                <a:blip r:embed="rId20"/>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4" name="Line 54"/>
          <p:cNvSpPr>
            <a:spLocks noChangeShapeType="1"/>
          </p:cNvSpPr>
          <p:nvPr/>
        </p:nvSpPr>
        <p:spPr bwMode="auto">
          <a:xfrm>
            <a:off x="7902138" y="-307577"/>
            <a:ext cx="929706" cy="0"/>
          </a:xfrm>
          <a:prstGeom prst="line">
            <a:avLst/>
          </a:prstGeom>
          <a:noFill/>
          <a:ln w="127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77" name="AutoShape 57"/>
              <p:cNvSpPr>
                <a:spLocks noChangeArrowheads="1"/>
              </p:cNvSpPr>
              <p:nvPr/>
            </p:nvSpPr>
            <p:spPr bwMode="auto">
              <a:xfrm>
                <a:off x="9714975" y="4350688"/>
                <a:ext cx="797346" cy="992446"/>
              </a:xfrm>
              <a:prstGeom prst="wedgeRoundRectCallout">
                <a:avLst>
                  <a:gd name="adj1" fmla="val -108109"/>
                  <a:gd name="adj2" fmla="val 52943"/>
                  <a:gd name="adj3" fmla="val 16667"/>
                </a:avLst>
              </a:prstGeom>
              <a:solidFill>
                <a:schemeClr val="accent4">
                  <a:lumMod val="40000"/>
                  <a:lumOff val="60000"/>
                  <a:alpha val="50000"/>
                </a:schemeClr>
              </a:solidFill>
              <a:ln>
                <a:noFill/>
              </a:ln>
            </p:spPr>
            <p:txBody>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𝑟</m:t>
                          </m:r>
                        </m:den>
                      </m:f>
                    </m:oMath>
                  </m:oMathPara>
                </a14:m>
                <a:endParaRPr lang="zh-CN" altLang="zh-CN" sz="2800" b="1" dirty="0">
                  <a:solidFill>
                    <a:srgbClr val="0000FF"/>
                  </a:solidFill>
                  <a:latin typeface="Bookman Old Style" panose="02050604050505020204" pitchFamily="18" charset="0"/>
                </a:endParaRPr>
              </a:p>
            </p:txBody>
          </p:sp>
        </mc:Choice>
        <mc:Fallback xmlns="">
          <p:sp>
            <p:nvSpPr>
              <p:cNvPr id="77" name="AutoShape 57"/>
              <p:cNvSpPr>
                <a:spLocks noRot="1" noChangeAspect="1" noMove="1" noResize="1" noEditPoints="1" noAdjustHandles="1" noChangeArrowheads="1" noChangeShapeType="1" noTextEdit="1"/>
              </p:cNvSpPr>
              <p:nvPr/>
            </p:nvSpPr>
            <p:spPr bwMode="auto">
              <a:xfrm>
                <a:off x="9714975" y="4350688"/>
                <a:ext cx="797346" cy="992446"/>
              </a:xfrm>
              <a:prstGeom prst="wedgeRoundRectCallout">
                <a:avLst>
                  <a:gd name="adj1" fmla="val -108109"/>
                  <a:gd name="adj2" fmla="val 52943"/>
                  <a:gd name="adj3" fmla="val 16667"/>
                </a:avLst>
              </a:prstGeom>
              <a:blipFill>
                <a:blip r:embed="rId21"/>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0520139" y="5628331"/>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10520139" y="5628331"/>
                <a:ext cx="463460"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8223785" y="3946543"/>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8223785" y="3946543"/>
                <a:ext cx="522514"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825592" y="590201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7825592" y="5902010"/>
                <a:ext cx="534890"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8721366" y="5615404"/>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8721366" y="5615404"/>
                <a:ext cx="523798" cy="52322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081006" y="4127145"/>
                <a:ext cx="1267848" cy="9837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𝜆</m:t>
                          </m:r>
                        </m:num>
                        <m:den>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r>
                            <a:rPr lang="en-US" altLang="zh-CN" sz="2800" b="0" i="1" smtClean="0">
                              <a:solidFill>
                                <a:srgbClr val="FF0000"/>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FF0000"/>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7081006" y="4127145"/>
                <a:ext cx="1267848" cy="983731"/>
              </a:xfrm>
              <a:prstGeom prst="rect">
                <a:avLst/>
              </a:prstGeom>
              <a:blipFill>
                <a:blip r:embed="rId26"/>
                <a:stretch>
                  <a:fillRect/>
                </a:stretch>
              </a:blipFill>
            </p:spPr>
            <p:txBody>
              <a:bodyPr/>
              <a:lstStyle/>
              <a:p>
                <a:r>
                  <a:rPr lang="zh-CN" altLang="en-US">
                    <a:noFill/>
                  </a:rPr>
                  <a:t> </a:t>
                </a:r>
              </a:p>
            </p:txBody>
          </p:sp>
        </mc:Fallback>
      </mc:AlternateContent>
      <p:sp>
        <p:nvSpPr>
          <p:cNvPr id="85" name="Line 54"/>
          <p:cNvSpPr>
            <a:spLocks noChangeShapeType="1"/>
          </p:cNvSpPr>
          <p:nvPr/>
        </p:nvSpPr>
        <p:spPr bwMode="auto">
          <a:xfrm>
            <a:off x="8286840" y="4625841"/>
            <a:ext cx="511149" cy="0"/>
          </a:xfrm>
          <a:prstGeom prst="line">
            <a:avLst/>
          </a:prstGeom>
          <a:noFill/>
          <a:ln w="28575">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0749549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withEffect">
                                  <p:stCondLst>
                                    <p:cond delay="0"/>
                                  </p:stCondLst>
                                  <p:iterate type="wd">
                                    <p:tmPct val="100000"/>
                                  </p:iterate>
                                  <p:childTnLst>
                                    <p:set>
                                      <p:cBhvr>
                                        <p:cTn id="6" dur="1" fill="hold">
                                          <p:stCondLst>
                                            <p:cond delay="0"/>
                                          </p:stCondLst>
                                        </p:cTn>
                                        <p:tgtEl>
                                          <p:spTgt spid="50">
                                            <p:txEl>
                                              <p:pRg st="0" end="0"/>
                                            </p:txEl>
                                          </p:spTgt>
                                        </p:tgtEl>
                                        <p:attrNameLst>
                                          <p:attrName>style.visibility</p:attrName>
                                        </p:attrNameLst>
                                      </p:cBhvr>
                                      <p:to>
                                        <p:strVal val="visible"/>
                                      </p:to>
                                    </p:set>
                                    <p:animEffect transition="in" filter="slide(fromLeft)">
                                      <p:cBhvr>
                                        <p:cTn id="7" dur="300"/>
                                        <p:tgtEl>
                                          <p:spTgt spid="5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3846"/>
                                        </p:tgtEl>
                                        <p:attrNameLst>
                                          <p:attrName>style.visibility</p:attrName>
                                        </p:attrNameLst>
                                      </p:cBhvr>
                                      <p:to>
                                        <p:strVal val="visible"/>
                                      </p:to>
                                    </p:set>
                                    <p:animEffect transition="in" filter="wipe(left)">
                                      <p:cBhvr>
                                        <p:cTn id="17" dur="500"/>
                                        <p:tgtEl>
                                          <p:spTgt spid="16384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left)">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wipe(left)">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6"/>
                                        </p:tgtEl>
                                        <p:attrNameLst>
                                          <p:attrName>style.visibility</p:attrName>
                                        </p:attrNameLst>
                                      </p:cBhvr>
                                      <p:to>
                                        <p:strVal val="visible"/>
                                      </p:to>
                                    </p:set>
                                    <p:animEffect transition="in" filter="wipe(left)">
                                      <p:cBhvr>
                                        <p:cTn id="32" dur="500"/>
                                        <p:tgtEl>
                                          <p:spTgt spid="1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7"/>
                                        </p:tgtEl>
                                        <p:attrNameLst>
                                          <p:attrName>style.visibility</p:attrName>
                                        </p:attrNameLst>
                                      </p:cBhvr>
                                      <p:to>
                                        <p:strVal val="visible"/>
                                      </p:to>
                                    </p:set>
                                    <p:animEffect transition="in" filter="wipe(left)">
                                      <p:cBhvr>
                                        <p:cTn id="37" dur="500"/>
                                        <p:tgtEl>
                                          <p:spTgt spid="1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8"/>
                                        </p:tgtEl>
                                        <p:attrNameLst>
                                          <p:attrName>style.visibility</p:attrName>
                                        </p:attrNameLst>
                                      </p:cBhvr>
                                      <p:to>
                                        <p:strVal val="visible"/>
                                      </p:to>
                                    </p:set>
                                    <p:animEffect transition="in" filter="wipe(left)">
                                      <p:cBhvr>
                                        <p:cTn id="42" dur="500"/>
                                        <p:tgtEl>
                                          <p:spTgt spid="1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39"/>
                                        </p:tgtEl>
                                        <p:attrNameLst>
                                          <p:attrName>style.visibility</p:attrName>
                                        </p:attrNameLst>
                                      </p:cBhvr>
                                      <p:to>
                                        <p:strVal val="visible"/>
                                      </p:to>
                                    </p:set>
                                    <p:animEffect transition="in" filter="wipe(left)">
                                      <p:cBhvr>
                                        <p:cTn id="47" dur="500"/>
                                        <p:tgtEl>
                                          <p:spTgt spid="1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41"/>
                                        </p:tgtEl>
                                        <p:attrNameLst>
                                          <p:attrName>style.visibility</p:attrName>
                                        </p:attrNameLst>
                                      </p:cBhvr>
                                      <p:to>
                                        <p:strVal val="visible"/>
                                      </p:to>
                                    </p:set>
                                    <p:animEffect transition="in" filter="wipe(left)">
                                      <p:cBhvr>
                                        <p:cTn id="52" dur="500"/>
                                        <p:tgtEl>
                                          <p:spTgt spid="14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40"/>
                                        </p:tgtEl>
                                        <p:attrNameLst>
                                          <p:attrName>style.visibility</p:attrName>
                                        </p:attrNameLst>
                                      </p:cBhvr>
                                      <p:to>
                                        <p:strVal val="visible"/>
                                      </p:to>
                                    </p:set>
                                    <p:animEffect transition="in" filter="wipe(left)">
                                      <p:cBhvr>
                                        <p:cTn id="57" dur="500"/>
                                        <p:tgtEl>
                                          <p:spTgt spid="14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3"/>
                                        </p:tgtEl>
                                        <p:attrNameLst>
                                          <p:attrName>style.visibility</p:attrName>
                                        </p:attrNameLst>
                                      </p:cBhvr>
                                      <p:to>
                                        <p:strVal val="visible"/>
                                      </p:to>
                                    </p:set>
                                    <p:animEffect transition="in" filter="wipe(left)">
                                      <p:cBhvr>
                                        <p:cTn id="62" dur="500"/>
                                        <p:tgtEl>
                                          <p:spTgt spid="5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wipe(left)">
                                      <p:cBhvr>
                                        <p:cTn id="67" dur="500"/>
                                        <p:tgtEl>
                                          <p:spTgt spid="5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left)">
                                      <p:cBhvr>
                                        <p:cTn id="72" dur="500"/>
                                        <p:tgtEl>
                                          <p:spTgt spid="5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82"/>
                                        </p:tgtEl>
                                        <p:attrNameLst>
                                          <p:attrName>style.visibility</p:attrName>
                                        </p:attrNameLst>
                                      </p:cBhvr>
                                      <p:to>
                                        <p:strVal val="visible"/>
                                      </p:to>
                                    </p:set>
                                    <p:animEffect transition="in" filter="wipe(left)">
                                      <p:cBhvr>
                                        <p:cTn id="77" dur="500"/>
                                        <p:tgtEl>
                                          <p:spTgt spid="8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9"/>
                                        </p:tgtEl>
                                        <p:attrNameLst>
                                          <p:attrName>style.visibility</p:attrName>
                                        </p:attrNameLst>
                                      </p:cBhvr>
                                      <p:to>
                                        <p:strVal val="visible"/>
                                      </p:to>
                                    </p:set>
                                    <p:animEffect transition="in" filter="wipe(left)">
                                      <p:cBhvr>
                                        <p:cTn id="82" dur="500"/>
                                        <p:tgtEl>
                                          <p:spTgt spid="7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80"/>
                                        </p:tgtEl>
                                        <p:attrNameLst>
                                          <p:attrName>style.visibility</p:attrName>
                                        </p:attrNameLst>
                                      </p:cBhvr>
                                      <p:to>
                                        <p:strVal val="visible"/>
                                      </p:to>
                                    </p:set>
                                    <p:animEffect transition="in" filter="wipe(left)">
                                      <p:cBhvr>
                                        <p:cTn id="87" dur="500"/>
                                        <p:tgtEl>
                                          <p:spTgt spid="80"/>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4" fill="hold" grpId="0" nodeType="clickEffect">
                                  <p:stCondLst>
                                    <p:cond delay="0"/>
                                  </p:stCondLst>
                                  <p:childTnLst>
                                    <p:set>
                                      <p:cBhvr>
                                        <p:cTn id="91" dur="1" fill="hold">
                                          <p:stCondLst>
                                            <p:cond delay="0"/>
                                          </p:stCondLst>
                                        </p:cTn>
                                        <p:tgtEl>
                                          <p:spTgt spid="64"/>
                                        </p:tgtEl>
                                        <p:attrNameLst>
                                          <p:attrName>style.visibility</p:attrName>
                                        </p:attrNameLst>
                                      </p:cBhvr>
                                      <p:to>
                                        <p:strVal val="visible"/>
                                      </p:to>
                                    </p:set>
                                    <p:animEffect transition="in" filter="wipe(down)">
                                      <p:cBhvr>
                                        <p:cTn id="92" dur="500"/>
                                        <p:tgtEl>
                                          <p:spTgt spid="6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81"/>
                                        </p:tgtEl>
                                        <p:attrNameLst>
                                          <p:attrName>style.visibility</p:attrName>
                                        </p:attrNameLst>
                                      </p:cBhvr>
                                      <p:to>
                                        <p:strVal val="visible"/>
                                      </p:to>
                                    </p:set>
                                    <p:animEffect transition="in" filter="wipe(left)">
                                      <p:cBhvr>
                                        <p:cTn id="97" dur="500"/>
                                        <p:tgtEl>
                                          <p:spTgt spid="8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nodeType="click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wipe(left)">
                                      <p:cBhvr>
                                        <p:cTn id="102" dur="500"/>
                                        <p:tgtEl>
                                          <p:spTgt spid="67"/>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83"/>
                                        </p:tgtEl>
                                        <p:attrNameLst>
                                          <p:attrName>style.visibility</p:attrName>
                                        </p:attrNameLst>
                                      </p:cBhvr>
                                      <p:to>
                                        <p:strVal val="visible"/>
                                      </p:to>
                                    </p:set>
                                    <p:animEffect transition="in" filter="wipe(left)">
                                      <p:cBhvr>
                                        <p:cTn id="107" dur="500"/>
                                        <p:tgtEl>
                                          <p:spTgt spid="83"/>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2" fill="hold" grpId="0" nodeType="clickEffect">
                                  <p:stCondLst>
                                    <p:cond delay="0"/>
                                  </p:stCondLst>
                                  <p:childTnLst>
                                    <p:set>
                                      <p:cBhvr>
                                        <p:cTn id="111" dur="1" fill="hold">
                                          <p:stCondLst>
                                            <p:cond delay="0"/>
                                          </p:stCondLst>
                                        </p:cTn>
                                        <p:tgtEl>
                                          <p:spTgt spid="85"/>
                                        </p:tgtEl>
                                        <p:attrNameLst>
                                          <p:attrName>style.visibility</p:attrName>
                                        </p:attrNameLst>
                                      </p:cBhvr>
                                      <p:to>
                                        <p:strVal val="visible"/>
                                      </p:to>
                                    </p:set>
                                    <p:animEffect transition="in" filter="wipe(right)">
                                      <p:cBhvr>
                                        <p:cTn id="112" dur="500"/>
                                        <p:tgtEl>
                                          <p:spTgt spid="85"/>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8" fill="hold" grpId="0" nodeType="clickEffect">
                                  <p:stCondLst>
                                    <p:cond delay="0"/>
                                  </p:stCondLst>
                                  <p:childTnLst>
                                    <p:set>
                                      <p:cBhvr>
                                        <p:cTn id="116" dur="1" fill="hold">
                                          <p:stCondLst>
                                            <p:cond delay="0"/>
                                          </p:stCondLst>
                                        </p:cTn>
                                        <p:tgtEl>
                                          <p:spTgt spid="84"/>
                                        </p:tgtEl>
                                        <p:attrNameLst>
                                          <p:attrName>style.visibility</p:attrName>
                                        </p:attrNameLst>
                                      </p:cBhvr>
                                      <p:to>
                                        <p:strVal val="visible"/>
                                      </p:to>
                                    </p:set>
                                    <p:animEffect transition="in" filter="wipe(left)">
                                      <p:cBhvr>
                                        <p:cTn id="117" dur="500"/>
                                        <p:tgtEl>
                                          <p:spTgt spid="84"/>
                                        </p:tgtEl>
                                      </p:cBhvr>
                                    </p:animEffect>
                                  </p:childTnLst>
                                </p:cTn>
                              </p:par>
                            </p:childTnLst>
                          </p:cTn>
                        </p:par>
                      </p:childTnLst>
                    </p:cTn>
                  </p:par>
                  <p:par>
                    <p:cTn id="118" fill="hold">
                      <p:stCondLst>
                        <p:cond delay="indefinite"/>
                      </p:stCondLst>
                      <p:childTnLst>
                        <p:par>
                          <p:cTn id="119" fill="hold">
                            <p:stCondLst>
                              <p:cond delay="0"/>
                            </p:stCondLst>
                            <p:childTnLst>
                              <p:par>
                                <p:cTn id="120" presetID="22" presetClass="entr" presetSubtype="2" fill="hold" grpId="0" nodeType="clickEffect">
                                  <p:stCondLst>
                                    <p:cond delay="0"/>
                                  </p:stCondLst>
                                  <p:childTnLst>
                                    <p:set>
                                      <p:cBhvr>
                                        <p:cTn id="121" dur="1" fill="hold">
                                          <p:stCondLst>
                                            <p:cond delay="0"/>
                                          </p:stCondLst>
                                        </p:cTn>
                                        <p:tgtEl>
                                          <p:spTgt spid="77"/>
                                        </p:tgtEl>
                                        <p:attrNameLst>
                                          <p:attrName>style.visibility</p:attrName>
                                        </p:attrNameLst>
                                      </p:cBhvr>
                                      <p:to>
                                        <p:strVal val="visible"/>
                                      </p:to>
                                    </p:set>
                                    <p:animEffect transition="in" filter="wipe(right)">
                                      <p:cBhvr>
                                        <p:cTn id="122" dur="500"/>
                                        <p:tgtEl>
                                          <p:spTgt spid="77"/>
                                        </p:tgtEl>
                                      </p:cBhvr>
                                    </p:animEffect>
                                  </p:childTnLst>
                                </p:cTn>
                              </p:par>
                            </p:childTnLst>
                          </p:cTn>
                        </p:par>
                      </p:childTnLst>
                    </p:cTn>
                  </p:par>
                  <p:par>
                    <p:cTn id="123" fill="hold">
                      <p:stCondLst>
                        <p:cond delay="indefinite"/>
                      </p:stCondLst>
                      <p:childTnLst>
                        <p:par>
                          <p:cTn id="124" fill="hold">
                            <p:stCondLst>
                              <p:cond delay="0"/>
                            </p:stCondLst>
                            <p:childTnLst>
                              <p:par>
                                <p:cTn id="125" presetID="4" presetClass="entr" presetSubtype="16" fill="hold" grpId="0" nodeType="click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box(in)">
                                      <p:cBhvr>
                                        <p:cTn id="127"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163846" grpId="0"/>
      <p:bldP spid="50" grpId="0" build="p" autoUpdateAnimBg="0" advAuto="0"/>
      <p:bldP spid="53" grpId="0"/>
      <p:bldP spid="55" grpId="0"/>
      <p:bldP spid="136" grpId="0"/>
      <p:bldP spid="137" grpId="0"/>
      <p:bldP spid="138" grpId="0"/>
      <p:bldP spid="139" grpId="0"/>
      <p:bldP spid="140" grpId="0"/>
      <p:bldP spid="141" grpId="0"/>
      <p:bldP spid="56" grpId="0"/>
      <p:bldP spid="54" grpId="0"/>
      <p:bldP spid="58" grpId="0"/>
      <p:bldP spid="64" grpId="0" animBg="1"/>
      <p:bldP spid="72" grpId="0" autoUpdateAnimBg="0"/>
      <p:bldP spid="77" grpId="0" animBg="1"/>
      <p:bldP spid="80" grpId="0"/>
      <p:bldP spid="81" grpId="0"/>
      <p:bldP spid="82" grpId="0"/>
      <p:bldP spid="83" grpId="0"/>
      <p:bldP spid="84" grpId="0"/>
      <p:bldP spid="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Line 2"/>
          <p:cNvSpPr>
            <a:spLocks noChangeShapeType="1"/>
          </p:cNvSpPr>
          <p:nvPr/>
        </p:nvSpPr>
        <p:spPr bwMode="auto">
          <a:xfrm rot="4320018" flipV="1">
            <a:off x="8418176" y="2501787"/>
            <a:ext cx="506267" cy="380025"/>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nvGrpSpPr>
          <p:cNvPr id="51203" name="Group 3"/>
          <p:cNvGrpSpPr>
            <a:grpSpLocks/>
          </p:cNvGrpSpPr>
          <p:nvPr/>
        </p:nvGrpSpPr>
        <p:grpSpPr bwMode="auto">
          <a:xfrm>
            <a:off x="3531358" y="1086246"/>
            <a:ext cx="1905000" cy="3200400"/>
            <a:chOff x="0" y="0"/>
            <a:chExt cx="1488" cy="2688"/>
          </a:xfrm>
        </p:grpSpPr>
        <p:sp>
          <p:nvSpPr>
            <p:cNvPr id="51204" name="AutoShape 4"/>
            <p:cNvSpPr>
              <a:spLocks noChangeArrowheads="1"/>
            </p:cNvSpPr>
            <p:nvPr/>
          </p:nvSpPr>
          <p:spPr bwMode="auto">
            <a:xfrm rot="5400000" flipH="1">
              <a:off x="-720" y="720"/>
              <a:ext cx="2688" cy="1248"/>
            </a:xfrm>
            <a:prstGeom prst="parallelogram">
              <a:avLst>
                <a:gd name="adj" fmla="val 53846"/>
              </a:avLst>
            </a:prstGeom>
            <a:solidFill>
              <a:srgbClr val="0000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1205" name="Group 5"/>
            <p:cNvGrpSpPr>
              <a:grpSpLocks/>
            </p:cNvGrpSpPr>
            <p:nvPr/>
          </p:nvGrpSpPr>
          <p:grpSpPr bwMode="auto">
            <a:xfrm>
              <a:off x="672" y="1296"/>
              <a:ext cx="816" cy="96"/>
              <a:chOff x="0" y="0"/>
              <a:chExt cx="816" cy="96"/>
            </a:xfrm>
          </p:grpSpPr>
          <p:sp>
            <p:nvSpPr>
              <p:cNvPr id="51206" name="Oval 6"/>
              <p:cNvSpPr>
                <a:spLocks noChangeArrowheads="1"/>
              </p:cNvSpPr>
              <p:nvPr/>
            </p:nvSpPr>
            <p:spPr bwMode="auto">
              <a:xfrm>
                <a:off x="768" y="0"/>
                <a:ext cx="48" cy="96"/>
              </a:xfrm>
              <a:prstGeom prst="ellipse">
                <a:avLst/>
              </a:prstGeom>
              <a:solidFill>
                <a:srgbClr val="0000CC"/>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07" name="Line 7"/>
              <p:cNvSpPr>
                <a:spLocks noChangeShapeType="1"/>
              </p:cNvSpPr>
              <p:nvPr/>
            </p:nvSpPr>
            <p:spPr bwMode="auto">
              <a:xfrm flipH="1">
                <a:off x="0" y="48"/>
                <a:ext cx="768" cy="0"/>
              </a:xfrm>
              <a:prstGeom prst="line">
                <a:avLst/>
              </a:prstGeom>
              <a:noFill/>
              <a:ln w="952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08" name="Line 8"/>
            <p:cNvSpPr>
              <a:spLocks noChangeShapeType="1"/>
            </p:cNvSpPr>
            <p:nvPr/>
          </p:nvSpPr>
          <p:spPr bwMode="auto">
            <a:xfrm flipV="1">
              <a:off x="0" y="1056"/>
              <a:ext cx="1248" cy="624"/>
            </a:xfrm>
            <a:prstGeom prst="line">
              <a:avLst/>
            </a:prstGeom>
            <a:noFill/>
            <a:ln w="19050" cmpd="sng">
              <a:solidFill>
                <a:schemeClr val="tx1"/>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09" name="Rectangle 9"/>
          <p:cNvSpPr>
            <a:spLocks noChangeArrowheads="1"/>
          </p:cNvSpPr>
          <p:nvPr/>
        </p:nvSpPr>
        <p:spPr bwMode="auto">
          <a:xfrm>
            <a:off x="7341358" y="1071959"/>
            <a:ext cx="65088" cy="30480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nvGrpSpPr>
          <p:cNvPr id="51210" name="Group 10"/>
          <p:cNvGrpSpPr>
            <a:grpSpLocks/>
          </p:cNvGrpSpPr>
          <p:nvPr/>
        </p:nvGrpSpPr>
        <p:grpSpPr bwMode="auto">
          <a:xfrm>
            <a:off x="7341358" y="2457847"/>
            <a:ext cx="1104900" cy="138113"/>
            <a:chOff x="0" y="0"/>
            <a:chExt cx="816" cy="96"/>
          </a:xfrm>
        </p:grpSpPr>
        <p:sp>
          <p:nvSpPr>
            <p:cNvPr id="51211" name="Oval 11"/>
            <p:cNvSpPr>
              <a:spLocks noChangeArrowheads="1"/>
            </p:cNvSpPr>
            <p:nvPr/>
          </p:nvSpPr>
          <p:spPr bwMode="auto">
            <a:xfrm>
              <a:off x="768" y="0"/>
              <a:ext cx="48" cy="96"/>
            </a:xfrm>
            <a:prstGeom prst="ellipse">
              <a:avLst/>
            </a:prstGeom>
            <a:solidFill>
              <a:srgbClr val="678C00"/>
            </a:solidFill>
            <a:ln>
              <a:noFill/>
            </a:ln>
            <a:effectLst/>
            <a:extLs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12" name="Line 12"/>
            <p:cNvSpPr>
              <a:spLocks noChangeShapeType="1"/>
            </p:cNvSpPr>
            <p:nvPr/>
          </p:nvSpPr>
          <p:spPr bwMode="auto">
            <a:xfrm flipH="1">
              <a:off x="0" y="48"/>
              <a:ext cx="768" cy="0"/>
            </a:xfrm>
            <a:prstGeom prst="line">
              <a:avLst/>
            </a:prstGeom>
            <a:noFill/>
            <a:ln w="28575" cmpd="sng">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13" name="Line 13"/>
          <p:cNvSpPr>
            <a:spLocks noChangeShapeType="1"/>
          </p:cNvSpPr>
          <p:nvPr/>
        </p:nvSpPr>
        <p:spPr bwMode="auto">
          <a:xfrm flipV="1">
            <a:off x="8446258" y="2173184"/>
            <a:ext cx="495861" cy="352926"/>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4" name="Line 14"/>
          <p:cNvSpPr>
            <a:spLocks noChangeShapeType="1"/>
          </p:cNvSpPr>
          <p:nvPr/>
        </p:nvSpPr>
        <p:spPr bwMode="auto">
          <a:xfrm>
            <a:off x="8446258" y="2526109"/>
            <a:ext cx="1104900" cy="0"/>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nvGrpSpPr>
          <p:cNvPr id="51215" name="Group 15"/>
          <p:cNvGrpSpPr>
            <a:grpSpLocks/>
          </p:cNvGrpSpPr>
          <p:nvPr/>
        </p:nvGrpSpPr>
        <p:grpSpPr bwMode="auto">
          <a:xfrm>
            <a:off x="3683758" y="2381646"/>
            <a:ext cx="3200400" cy="4114800"/>
            <a:chOff x="0" y="0"/>
            <a:chExt cx="2016" cy="2784"/>
          </a:xfrm>
        </p:grpSpPr>
        <p:grpSp>
          <p:nvGrpSpPr>
            <p:cNvPr id="51216" name="Group 16"/>
            <p:cNvGrpSpPr>
              <a:grpSpLocks/>
            </p:cNvGrpSpPr>
            <p:nvPr/>
          </p:nvGrpSpPr>
          <p:grpSpPr bwMode="auto">
            <a:xfrm>
              <a:off x="0" y="1776"/>
              <a:ext cx="1488" cy="1008"/>
              <a:chOff x="0" y="0"/>
              <a:chExt cx="816" cy="1008"/>
            </a:xfrm>
          </p:grpSpPr>
          <p:sp>
            <p:nvSpPr>
              <p:cNvPr id="51217" name="Line 17"/>
              <p:cNvSpPr>
                <a:spLocks noChangeShapeType="1"/>
              </p:cNvSpPr>
              <p:nvPr/>
            </p:nvSpPr>
            <p:spPr bwMode="auto">
              <a:xfrm>
                <a:off x="0" y="0"/>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8" name="Line 18"/>
              <p:cNvSpPr>
                <a:spLocks noChangeShapeType="1"/>
              </p:cNvSpPr>
              <p:nvPr/>
            </p:nvSpPr>
            <p:spPr bwMode="auto">
              <a:xfrm>
                <a:off x="0" y="336"/>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19" name="Line 19"/>
              <p:cNvSpPr>
                <a:spLocks noChangeShapeType="1"/>
              </p:cNvSpPr>
              <p:nvPr/>
            </p:nvSpPr>
            <p:spPr bwMode="auto">
              <a:xfrm>
                <a:off x="0" y="672"/>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0" name="Line 20"/>
              <p:cNvSpPr>
                <a:spLocks noChangeShapeType="1"/>
              </p:cNvSpPr>
              <p:nvPr/>
            </p:nvSpPr>
            <p:spPr bwMode="auto">
              <a:xfrm>
                <a:off x="0" y="1008"/>
                <a:ext cx="816"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21" name="Group 21"/>
            <p:cNvGrpSpPr>
              <a:grpSpLocks/>
            </p:cNvGrpSpPr>
            <p:nvPr/>
          </p:nvGrpSpPr>
          <p:grpSpPr bwMode="auto">
            <a:xfrm>
              <a:off x="96" y="0"/>
              <a:ext cx="1920" cy="432"/>
              <a:chOff x="0" y="0"/>
              <a:chExt cx="2256" cy="528"/>
            </a:xfrm>
          </p:grpSpPr>
          <p:sp>
            <p:nvSpPr>
              <p:cNvPr id="51222" name="Line 22"/>
              <p:cNvSpPr>
                <a:spLocks noChangeShapeType="1"/>
              </p:cNvSpPr>
              <p:nvPr/>
            </p:nvSpPr>
            <p:spPr bwMode="auto">
              <a:xfrm>
                <a:off x="480" y="240"/>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3" name="Line 23"/>
              <p:cNvSpPr>
                <a:spLocks noChangeShapeType="1"/>
              </p:cNvSpPr>
              <p:nvPr/>
            </p:nvSpPr>
            <p:spPr bwMode="auto">
              <a:xfrm>
                <a:off x="288" y="384"/>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4" name="Line 24"/>
              <p:cNvSpPr>
                <a:spLocks noChangeShapeType="1"/>
              </p:cNvSpPr>
              <p:nvPr/>
            </p:nvSpPr>
            <p:spPr bwMode="auto">
              <a:xfrm>
                <a:off x="912" y="0"/>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5" name="Line 25"/>
              <p:cNvSpPr>
                <a:spLocks noChangeShapeType="1"/>
              </p:cNvSpPr>
              <p:nvPr/>
            </p:nvSpPr>
            <p:spPr bwMode="auto">
              <a:xfrm>
                <a:off x="0" y="528"/>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26" name="Line 26"/>
              <p:cNvSpPr>
                <a:spLocks noChangeShapeType="1"/>
              </p:cNvSpPr>
              <p:nvPr/>
            </p:nvSpPr>
            <p:spPr bwMode="auto">
              <a:xfrm>
                <a:off x="720" y="96"/>
                <a:ext cx="1344" cy="0"/>
              </a:xfrm>
              <a:prstGeom prst="line">
                <a:avLst/>
              </a:prstGeom>
              <a:noFill/>
              <a:ln w="28575" cmpd="sng">
                <a:solidFill>
                  <a:srgbClr val="FF0000"/>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grpSp>
        <p:nvGrpSpPr>
          <p:cNvPr id="51227" name="Group 27"/>
          <p:cNvGrpSpPr>
            <a:grpSpLocks/>
          </p:cNvGrpSpPr>
          <p:nvPr/>
        </p:nvGrpSpPr>
        <p:grpSpPr bwMode="auto">
          <a:xfrm>
            <a:off x="1550158" y="2381646"/>
            <a:ext cx="3581400" cy="4114800"/>
            <a:chOff x="0" y="0"/>
            <a:chExt cx="2256" cy="2784"/>
          </a:xfrm>
        </p:grpSpPr>
        <p:grpSp>
          <p:nvGrpSpPr>
            <p:cNvPr id="51228" name="Group 28"/>
            <p:cNvGrpSpPr>
              <a:grpSpLocks/>
            </p:cNvGrpSpPr>
            <p:nvPr/>
          </p:nvGrpSpPr>
          <p:grpSpPr bwMode="auto">
            <a:xfrm>
              <a:off x="0" y="1776"/>
              <a:ext cx="1344" cy="1008"/>
              <a:chOff x="0" y="0"/>
              <a:chExt cx="816" cy="1008"/>
            </a:xfrm>
          </p:grpSpPr>
          <p:sp>
            <p:nvSpPr>
              <p:cNvPr id="51229" name="Line 29"/>
              <p:cNvSpPr>
                <a:spLocks noChangeShapeType="1"/>
              </p:cNvSpPr>
              <p:nvPr/>
            </p:nvSpPr>
            <p:spPr bwMode="auto">
              <a:xfrm>
                <a:off x="0" y="0"/>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0" name="Line 30"/>
              <p:cNvSpPr>
                <a:spLocks noChangeShapeType="1"/>
              </p:cNvSpPr>
              <p:nvPr/>
            </p:nvSpPr>
            <p:spPr bwMode="auto">
              <a:xfrm>
                <a:off x="0" y="336"/>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1" name="Line 31"/>
              <p:cNvSpPr>
                <a:spLocks noChangeShapeType="1"/>
              </p:cNvSpPr>
              <p:nvPr/>
            </p:nvSpPr>
            <p:spPr bwMode="auto">
              <a:xfrm>
                <a:off x="0" y="672"/>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2" name="Line 32"/>
              <p:cNvSpPr>
                <a:spLocks noChangeShapeType="1"/>
              </p:cNvSpPr>
              <p:nvPr/>
            </p:nvSpPr>
            <p:spPr bwMode="auto">
              <a:xfrm>
                <a:off x="0" y="1008"/>
                <a:ext cx="816"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33" name="Group 33"/>
            <p:cNvGrpSpPr>
              <a:grpSpLocks/>
            </p:cNvGrpSpPr>
            <p:nvPr/>
          </p:nvGrpSpPr>
          <p:grpSpPr bwMode="auto">
            <a:xfrm>
              <a:off x="336" y="0"/>
              <a:ext cx="1920" cy="432"/>
              <a:chOff x="0" y="0"/>
              <a:chExt cx="2256" cy="528"/>
            </a:xfrm>
          </p:grpSpPr>
          <p:sp>
            <p:nvSpPr>
              <p:cNvPr id="51234" name="Line 34"/>
              <p:cNvSpPr>
                <a:spLocks noChangeShapeType="1"/>
              </p:cNvSpPr>
              <p:nvPr/>
            </p:nvSpPr>
            <p:spPr bwMode="auto">
              <a:xfrm>
                <a:off x="480" y="240"/>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5" name="Line 35"/>
              <p:cNvSpPr>
                <a:spLocks noChangeShapeType="1"/>
              </p:cNvSpPr>
              <p:nvPr/>
            </p:nvSpPr>
            <p:spPr bwMode="auto">
              <a:xfrm>
                <a:off x="288" y="384"/>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6" name="Line 36"/>
              <p:cNvSpPr>
                <a:spLocks noChangeShapeType="1"/>
              </p:cNvSpPr>
              <p:nvPr/>
            </p:nvSpPr>
            <p:spPr bwMode="auto">
              <a:xfrm>
                <a:off x="912" y="0"/>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7" name="Line 37"/>
              <p:cNvSpPr>
                <a:spLocks noChangeShapeType="1"/>
              </p:cNvSpPr>
              <p:nvPr/>
            </p:nvSpPr>
            <p:spPr bwMode="auto">
              <a:xfrm>
                <a:off x="0" y="528"/>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38" name="Line 38"/>
              <p:cNvSpPr>
                <a:spLocks noChangeShapeType="1"/>
              </p:cNvSpPr>
              <p:nvPr/>
            </p:nvSpPr>
            <p:spPr bwMode="auto">
              <a:xfrm>
                <a:off x="720" y="96"/>
                <a:ext cx="1344" cy="0"/>
              </a:xfrm>
              <a:prstGeom prst="line">
                <a:avLst/>
              </a:prstGeom>
              <a:noFill/>
              <a:ln w="28575" cmpd="sng">
                <a:solidFill>
                  <a:srgbClr val="FF0000"/>
                </a:solidFill>
                <a:round/>
                <a:headEnd type="stealth"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sp>
        <p:nvSpPr>
          <p:cNvPr id="51239" name="Text Box 39"/>
          <p:cNvSpPr txBox="1">
            <a:spLocks noChangeArrowheads="1"/>
          </p:cNvSpPr>
          <p:nvPr/>
        </p:nvSpPr>
        <p:spPr bwMode="auto">
          <a:xfrm>
            <a:off x="454722" y="1086906"/>
            <a:ext cx="168751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spcBef>
                <a:spcPct val="50000"/>
              </a:spcBef>
            </a:pPr>
            <a:r>
              <a:rPr lang="zh-CN" altLang="zh-CN" sz="2800" dirty="0">
                <a:solidFill>
                  <a:srgbClr val="0000FF"/>
                </a:solidFill>
                <a:latin typeface="+mn-lt"/>
                <a:ea typeface="+mn-ea"/>
              </a:rPr>
              <a:t>分析:</a:t>
            </a:r>
          </a:p>
        </p:txBody>
      </p:sp>
      <p:grpSp>
        <p:nvGrpSpPr>
          <p:cNvPr id="51240" name="Group 40"/>
          <p:cNvGrpSpPr>
            <a:grpSpLocks/>
          </p:cNvGrpSpPr>
          <p:nvPr/>
        </p:nvGrpSpPr>
        <p:grpSpPr bwMode="auto">
          <a:xfrm>
            <a:off x="8408158" y="2145233"/>
            <a:ext cx="533400" cy="327026"/>
            <a:chOff x="0" y="-14"/>
            <a:chExt cx="336" cy="206"/>
          </a:xfrm>
        </p:grpSpPr>
        <p:sp>
          <p:nvSpPr>
            <p:cNvPr id="51241" name="Line 41"/>
            <p:cNvSpPr>
              <a:spLocks noChangeShapeType="1"/>
            </p:cNvSpPr>
            <p:nvPr/>
          </p:nvSpPr>
          <p:spPr bwMode="auto">
            <a:xfrm flipV="1">
              <a:off x="0" y="-14"/>
              <a:ext cx="336" cy="0"/>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2" name="Line 42"/>
            <p:cNvSpPr>
              <a:spLocks noChangeShapeType="1"/>
            </p:cNvSpPr>
            <p:nvPr/>
          </p:nvSpPr>
          <p:spPr bwMode="auto">
            <a:xfrm flipV="1">
              <a:off x="0" y="0"/>
              <a:ext cx="0"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3" name="Line 43"/>
            <p:cNvSpPr>
              <a:spLocks noChangeShapeType="1"/>
            </p:cNvSpPr>
            <p:nvPr/>
          </p:nvSpPr>
          <p:spPr bwMode="auto">
            <a:xfrm flipV="1">
              <a:off x="336" y="0"/>
              <a:ext cx="0" cy="192"/>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grpSp>
        <p:nvGrpSpPr>
          <p:cNvPr id="51244" name="Group 44"/>
          <p:cNvGrpSpPr>
            <a:grpSpLocks/>
          </p:cNvGrpSpPr>
          <p:nvPr/>
        </p:nvGrpSpPr>
        <p:grpSpPr bwMode="auto">
          <a:xfrm>
            <a:off x="8408158" y="2519759"/>
            <a:ext cx="533400" cy="381000"/>
            <a:chOff x="0" y="0"/>
            <a:chExt cx="336" cy="240"/>
          </a:xfrm>
        </p:grpSpPr>
        <p:grpSp>
          <p:nvGrpSpPr>
            <p:cNvPr id="51245" name="Group 45"/>
            <p:cNvGrpSpPr>
              <a:grpSpLocks/>
            </p:cNvGrpSpPr>
            <p:nvPr/>
          </p:nvGrpSpPr>
          <p:grpSpPr bwMode="auto">
            <a:xfrm flipV="1">
              <a:off x="0" y="48"/>
              <a:ext cx="336" cy="192"/>
              <a:chOff x="0" y="0"/>
              <a:chExt cx="336" cy="192"/>
            </a:xfrm>
          </p:grpSpPr>
          <p:sp>
            <p:nvSpPr>
              <p:cNvPr id="51246" name="Line 46"/>
              <p:cNvSpPr>
                <a:spLocks noChangeShapeType="1"/>
              </p:cNvSpPr>
              <p:nvPr/>
            </p:nvSpPr>
            <p:spPr bwMode="auto">
              <a:xfrm flipV="1">
                <a:off x="0" y="0"/>
                <a:ext cx="336" cy="0"/>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7" name="Line 47"/>
              <p:cNvSpPr>
                <a:spLocks noChangeShapeType="1"/>
              </p:cNvSpPr>
              <p:nvPr/>
            </p:nvSpPr>
            <p:spPr bwMode="auto">
              <a:xfrm flipV="1">
                <a:off x="0" y="0"/>
                <a:ext cx="0" cy="19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48" name="Line 48"/>
              <p:cNvSpPr>
                <a:spLocks noChangeShapeType="1"/>
              </p:cNvSpPr>
              <p:nvPr/>
            </p:nvSpPr>
            <p:spPr bwMode="auto">
              <a:xfrm flipV="1">
                <a:off x="336" y="0"/>
                <a:ext cx="0" cy="192"/>
              </a:xfrm>
              <a:prstGeom prst="line">
                <a:avLst/>
              </a:prstGeom>
              <a:noFill/>
              <a:ln w="28575" cmpd="sng">
                <a:solidFill>
                  <a:schemeClr val="tx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49" name="Line 49"/>
            <p:cNvSpPr>
              <a:spLocks noChangeShapeType="1"/>
            </p:cNvSpPr>
            <p:nvPr/>
          </p:nvSpPr>
          <p:spPr bwMode="auto">
            <a:xfrm>
              <a:off x="0" y="0"/>
              <a:ext cx="336" cy="0"/>
            </a:xfrm>
            <a:prstGeom prst="line">
              <a:avLst/>
            </a:prstGeom>
            <a:noFill/>
            <a:ln w="28575" cmpd="sng">
              <a:solidFill>
                <a:schemeClr val="tx1"/>
              </a:solidFill>
              <a:round/>
              <a:headEnd/>
              <a:tailEnd type="stealth"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50" name="Rectangle 50"/>
          <p:cNvSpPr>
            <a:spLocks noChangeArrowheads="1"/>
          </p:cNvSpPr>
          <p:nvPr/>
        </p:nvSpPr>
        <p:spPr bwMode="auto">
          <a:xfrm flipH="1">
            <a:off x="3607558" y="4515246"/>
            <a:ext cx="76200" cy="2209800"/>
          </a:xfrm>
          <a:prstGeom prst="rect">
            <a:avLst/>
          </a:prstGeom>
          <a:solidFill>
            <a:schemeClr val="tx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1251" name="Text Box 51"/>
              <p:cNvSpPr txBox="1">
                <a:spLocks noChangeArrowheads="1"/>
              </p:cNvSpPr>
              <p:nvPr/>
            </p:nvSpPr>
            <p:spPr bwMode="auto">
              <a:xfrm>
                <a:off x="454722" y="439530"/>
                <a:ext cx="10175178" cy="52322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lt"/>
                    <a:ea typeface="+mn-ea"/>
                  </a:rPr>
                  <a:t>例</a:t>
                </a:r>
                <a:r>
                  <a:rPr lang="en-US" altLang="zh-CN" sz="2800" dirty="0">
                    <a:solidFill>
                      <a:srgbClr val="0000FF"/>
                    </a:solidFill>
                    <a:latin typeface="+mn-lt"/>
                    <a:ea typeface="+mn-ea"/>
                  </a:rPr>
                  <a:t>3.6</a:t>
                </a:r>
                <a:r>
                  <a:rPr lang="zh-CN" altLang="zh-CN" sz="2800" dirty="0">
                    <a:solidFill>
                      <a:srgbClr val="0000FF"/>
                    </a:solidFill>
                    <a:latin typeface="+mn-lt"/>
                    <a:ea typeface="+mn-ea"/>
                  </a:rPr>
                  <a:t>：</a:t>
                </a:r>
                <a:r>
                  <a:rPr lang="zh-CN" altLang="en-US" sz="2800" dirty="0">
                    <a:solidFill>
                      <a:srgbClr val="0000FF"/>
                    </a:solidFill>
                    <a:latin typeface="+mn-lt"/>
                    <a:ea typeface="+mn-ea"/>
                  </a:rPr>
                  <a:t>求</a:t>
                </a:r>
                <a:r>
                  <a:rPr lang="zh-CN" altLang="zh-CN" sz="2800" dirty="0">
                    <a:solidFill>
                      <a:srgbClr val="0000FF"/>
                    </a:solidFill>
                    <a:latin typeface="+mn-lt"/>
                    <a:ea typeface="+mn-ea"/>
                  </a:rPr>
                  <a:t>电荷面密度为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𝜎</m:t>
                    </m:r>
                  </m:oMath>
                </a14:m>
                <a:r>
                  <a:rPr lang="zh-CN" altLang="zh-CN" sz="2800" dirty="0">
                    <a:solidFill>
                      <a:srgbClr val="0000FF"/>
                    </a:solidFill>
                    <a:latin typeface="+mn-lt"/>
                    <a:ea typeface="+mn-ea"/>
                  </a:rPr>
                  <a:t>的无限大均匀带电平面的场强分布。</a:t>
                </a:r>
              </a:p>
            </p:txBody>
          </p:sp>
        </mc:Choice>
        <mc:Fallback xmlns="">
          <p:sp>
            <p:nvSpPr>
              <p:cNvPr id="51251" name="Text Box 51"/>
              <p:cNvSpPr txBox="1">
                <a:spLocks noRot="1" noChangeAspect="1" noMove="1" noResize="1" noEditPoints="1" noAdjustHandles="1" noChangeArrowheads="1" noChangeShapeType="1" noTextEdit="1"/>
              </p:cNvSpPr>
              <p:nvPr/>
            </p:nvSpPr>
            <p:spPr bwMode="auto">
              <a:xfrm>
                <a:off x="454722" y="439530"/>
                <a:ext cx="10175178" cy="523220"/>
              </a:xfrm>
              <a:prstGeom prst="rect">
                <a:avLst/>
              </a:prstGeom>
              <a:blipFill>
                <a:blip r:embed="rId2"/>
                <a:stretch>
                  <a:fillRect l="-1258" t="-11628" b="-31395"/>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grpSp>
        <p:nvGrpSpPr>
          <p:cNvPr id="51252" name="Group 52"/>
          <p:cNvGrpSpPr>
            <a:grpSpLocks/>
          </p:cNvGrpSpPr>
          <p:nvPr/>
        </p:nvGrpSpPr>
        <p:grpSpPr bwMode="auto">
          <a:xfrm>
            <a:off x="3836159" y="1848246"/>
            <a:ext cx="4559301" cy="2209800"/>
            <a:chOff x="0" y="0"/>
            <a:chExt cx="2872" cy="1392"/>
          </a:xfrm>
        </p:grpSpPr>
        <p:grpSp>
          <p:nvGrpSpPr>
            <p:cNvPr id="51253" name="Group 53"/>
            <p:cNvGrpSpPr>
              <a:grpSpLocks/>
            </p:cNvGrpSpPr>
            <p:nvPr/>
          </p:nvGrpSpPr>
          <p:grpSpPr bwMode="auto">
            <a:xfrm>
              <a:off x="2208" y="429"/>
              <a:ext cx="664" cy="566"/>
              <a:chOff x="0" y="-42"/>
              <a:chExt cx="664" cy="566"/>
            </a:xfrm>
          </p:grpSpPr>
          <p:sp>
            <p:nvSpPr>
              <p:cNvPr id="51254" name="Rectangle 54"/>
              <p:cNvSpPr>
                <a:spLocks noChangeArrowheads="1"/>
              </p:cNvSpPr>
              <p:nvPr/>
            </p:nvSpPr>
            <p:spPr bwMode="auto">
              <a:xfrm>
                <a:off x="0" y="393"/>
                <a:ext cx="41" cy="131"/>
              </a:xfrm>
              <a:prstGeom prst="rect">
                <a:avLst/>
              </a:prstGeom>
              <a:solidFill>
                <a:srgbClr val="FF3300"/>
              </a:solidFill>
              <a:ln w="9525"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55" name="Line 55"/>
              <p:cNvSpPr>
                <a:spLocks noChangeShapeType="1"/>
              </p:cNvSpPr>
              <p:nvPr/>
            </p:nvSpPr>
            <p:spPr bwMode="auto">
              <a:xfrm flipV="1">
                <a:off x="41" y="-42"/>
                <a:ext cx="623" cy="478"/>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56" name="Rectangle 56"/>
            <p:cNvSpPr>
              <a:spLocks noChangeArrowheads="1"/>
            </p:cNvSpPr>
            <p:nvPr/>
          </p:nvSpPr>
          <p:spPr bwMode="auto">
            <a:xfrm flipH="1">
              <a:off x="0" y="0"/>
              <a:ext cx="48" cy="1392"/>
            </a:xfrm>
            <a:prstGeom prst="rect">
              <a:avLst/>
            </a:prstGeom>
            <a:solidFill>
              <a:schemeClr val="tx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grpSp>
        <p:nvGrpSpPr>
          <p:cNvPr id="51257" name="Group 57"/>
          <p:cNvGrpSpPr>
            <a:grpSpLocks/>
          </p:cNvGrpSpPr>
          <p:nvPr/>
        </p:nvGrpSpPr>
        <p:grpSpPr bwMode="auto">
          <a:xfrm>
            <a:off x="4902958" y="1314846"/>
            <a:ext cx="3506788" cy="2209800"/>
            <a:chOff x="0" y="0"/>
            <a:chExt cx="2209" cy="1392"/>
          </a:xfrm>
        </p:grpSpPr>
        <p:grpSp>
          <p:nvGrpSpPr>
            <p:cNvPr id="51258" name="Group 58"/>
            <p:cNvGrpSpPr>
              <a:grpSpLocks/>
            </p:cNvGrpSpPr>
            <p:nvPr/>
          </p:nvGrpSpPr>
          <p:grpSpPr bwMode="auto">
            <a:xfrm>
              <a:off x="1536" y="109"/>
              <a:ext cx="673" cy="639"/>
              <a:chOff x="0" y="0"/>
              <a:chExt cx="673" cy="639"/>
            </a:xfrm>
          </p:grpSpPr>
          <p:sp>
            <p:nvSpPr>
              <p:cNvPr id="51259" name="Rectangle 59"/>
              <p:cNvSpPr>
                <a:spLocks noChangeArrowheads="1"/>
              </p:cNvSpPr>
              <p:nvPr/>
            </p:nvSpPr>
            <p:spPr bwMode="auto">
              <a:xfrm>
                <a:off x="0" y="0"/>
                <a:ext cx="41" cy="131"/>
              </a:xfrm>
              <a:prstGeom prst="rect">
                <a:avLst/>
              </a:prstGeom>
              <a:solidFill>
                <a:srgbClr val="FF3300"/>
              </a:solidFill>
              <a:ln w="9525" cmpd="sng">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sp>
            <p:nvSpPr>
              <p:cNvPr id="51260" name="Line 60"/>
              <p:cNvSpPr>
                <a:spLocks noChangeShapeType="1"/>
              </p:cNvSpPr>
              <p:nvPr/>
            </p:nvSpPr>
            <p:spPr bwMode="auto">
              <a:xfrm rot="106273">
                <a:off x="41" y="87"/>
                <a:ext cx="632" cy="552"/>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grpSp>
        <p:sp>
          <p:nvSpPr>
            <p:cNvPr id="51261" name="Rectangle 61"/>
            <p:cNvSpPr>
              <a:spLocks noChangeArrowheads="1"/>
            </p:cNvSpPr>
            <p:nvPr/>
          </p:nvSpPr>
          <p:spPr bwMode="auto">
            <a:xfrm flipH="1">
              <a:off x="0" y="0"/>
              <a:ext cx="48" cy="1392"/>
            </a:xfrm>
            <a:prstGeom prst="rect">
              <a:avLst/>
            </a:prstGeom>
            <a:solidFill>
              <a:schemeClr val="tx1">
                <a:alpha val="50000"/>
              </a:scheme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a:solidFill>
                  <a:srgbClr val="0000FF"/>
                </a:solidFill>
                <a:latin typeface="+mn-lt"/>
                <a:ea typeface="+mn-ea"/>
              </a:endParaRPr>
            </a:p>
          </p:txBody>
        </p:sp>
      </p:grpSp>
      <p:sp>
        <p:nvSpPr>
          <p:cNvPr id="51262" name="Line 62"/>
          <p:cNvSpPr>
            <a:spLocks noChangeShapeType="1"/>
          </p:cNvSpPr>
          <p:nvPr/>
        </p:nvSpPr>
        <p:spPr bwMode="auto">
          <a:xfrm>
            <a:off x="4902958" y="2457846"/>
            <a:ext cx="1066800" cy="4572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a:solidFill>
                <a:srgbClr val="0000FF"/>
              </a:solidFill>
              <a:latin typeface="+mn-lt"/>
              <a:ea typeface="+mn-ea"/>
            </a:endParaRPr>
          </a:p>
        </p:txBody>
      </p:sp>
      <p:sp>
        <p:nvSpPr>
          <p:cNvPr id="51263" name="Line 63"/>
          <p:cNvSpPr>
            <a:spLocks noChangeShapeType="1"/>
          </p:cNvSpPr>
          <p:nvPr/>
        </p:nvSpPr>
        <p:spPr bwMode="auto">
          <a:xfrm flipV="1">
            <a:off x="3863754" y="2610246"/>
            <a:ext cx="2182203" cy="304800"/>
          </a:xfrm>
          <a:prstGeom prst="line">
            <a:avLst/>
          </a:prstGeom>
          <a:noFill/>
          <a:ln w="28575" cmpd="sng">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8800" dirty="0">
              <a:solidFill>
                <a:srgbClr val="0000FF"/>
              </a:solidFill>
              <a:latin typeface="+mn-lt"/>
              <a:ea typeface="+mn-ea"/>
            </a:endParaRPr>
          </a:p>
        </p:txBody>
      </p:sp>
    </p:spTree>
    <p:extLst>
      <p:ext uri="{BB962C8B-B14F-4D97-AF65-F5344CB8AC3E}">
        <p14:creationId xmlns:p14="http://schemas.microsoft.com/office/powerpoint/2010/main" val="114762180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2" presetClass="entr" presetSubtype="2" fill="hold" grpId="0" nodeType="withEffect">
                                  <p:stCondLst>
                                    <p:cond delay="0"/>
                                  </p:stCondLst>
                                  <p:iterate type="lt">
                                    <p:tmPct val="100000"/>
                                  </p:iterate>
                                  <p:childTnLst>
                                    <p:set>
                                      <p:cBhvr>
                                        <p:cTn id="6" dur="1" fill="hold">
                                          <p:stCondLst>
                                            <p:cond delay="0"/>
                                          </p:stCondLst>
                                        </p:cTn>
                                        <p:tgtEl>
                                          <p:spTgt spid="51251"/>
                                        </p:tgtEl>
                                        <p:attrNameLst>
                                          <p:attrName>style.visibility</p:attrName>
                                        </p:attrNameLst>
                                      </p:cBhvr>
                                      <p:to>
                                        <p:strVal val="visible"/>
                                      </p:to>
                                    </p:set>
                                    <p:animEffect transition="in" filter="slide(fromRight)">
                                      <p:cBhvr>
                                        <p:cTn id="7" dur="75"/>
                                        <p:tgtEl>
                                          <p:spTgt spid="512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51239"/>
                                        </p:tgtEl>
                                        <p:attrNameLst>
                                          <p:attrName>style.visibility</p:attrName>
                                        </p:attrNameLst>
                                      </p:cBhvr>
                                      <p:to>
                                        <p:strVal val="visible"/>
                                      </p:to>
                                    </p:set>
                                    <p:anim calcmode="lin" valueType="num">
                                      <p:cBhvr additive="base">
                                        <p:cTn id="12" dur="500" fill="hold"/>
                                        <p:tgtEl>
                                          <p:spTgt spid="51239"/>
                                        </p:tgtEl>
                                        <p:attrNameLst>
                                          <p:attrName>ppt_x</p:attrName>
                                        </p:attrNameLst>
                                      </p:cBhvr>
                                      <p:tavLst>
                                        <p:tav tm="0">
                                          <p:val>
                                            <p:strVal val="0-#ppt_w/2"/>
                                          </p:val>
                                        </p:tav>
                                        <p:tav tm="100000">
                                          <p:val>
                                            <p:strVal val="#ppt_x"/>
                                          </p:val>
                                        </p:tav>
                                      </p:tavLst>
                                    </p:anim>
                                    <p:anim calcmode="lin" valueType="num">
                                      <p:cBhvr additive="base">
                                        <p:cTn id="13" dur="500" fill="hold"/>
                                        <p:tgtEl>
                                          <p:spTgt spid="51239"/>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1" fill="hold" nodeType="clickEffect">
                                  <p:stCondLst>
                                    <p:cond delay="0"/>
                                  </p:stCondLst>
                                  <p:childTnLst>
                                    <p:set>
                                      <p:cBhvr>
                                        <p:cTn id="17" dur="1" fill="hold">
                                          <p:stCondLst>
                                            <p:cond delay="0"/>
                                          </p:stCondLst>
                                        </p:cTn>
                                        <p:tgtEl>
                                          <p:spTgt spid="51203"/>
                                        </p:tgtEl>
                                        <p:attrNameLst>
                                          <p:attrName>style.visibility</p:attrName>
                                        </p:attrNameLst>
                                      </p:cBhvr>
                                      <p:to>
                                        <p:strVal val="visible"/>
                                      </p:to>
                                    </p:set>
                                    <p:animEffect transition="in" filter="wipe(up)">
                                      <p:cBhvr>
                                        <p:cTn id="18" dur="500"/>
                                        <p:tgtEl>
                                          <p:spTgt spid="51203"/>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1" fill="hold" nodeType="clickEffect">
                                  <p:stCondLst>
                                    <p:cond delay="0"/>
                                  </p:stCondLst>
                                  <p:childTnLst>
                                    <p:set>
                                      <p:cBhvr>
                                        <p:cTn id="22" dur="1" fill="hold">
                                          <p:stCondLst>
                                            <p:cond delay="0"/>
                                          </p:stCondLst>
                                        </p:cTn>
                                        <p:tgtEl>
                                          <p:spTgt spid="51209"/>
                                        </p:tgtEl>
                                        <p:attrNameLst>
                                          <p:attrName>style.visibility</p:attrName>
                                        </p:attrNameLst>
                                      </p:cBhvr>
                                      <p:to>
                                        <p:strVal val="visible"/>
                                      </p:to>
                                    </p:set>
                                    <p:animEffect transition="in" filter="wipe(up)">
                                      <p:cBhvr>
                                        <p:cTn id="23" dur="500"/>
                                        <p:tgtEl>
                                          <p:spTgt spid="51209"/>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8" fill="hold" nodeType="clickEffect">
                                  <p:stCondLst>
                                    <p:cond delay="0"/>
                                  </p:stCondLst>
                                  <p:childTnLst>
                                    <p:set>
                                      <p:cBhvr>
                                        <p:cTn id="27" dur="1" fill="hold">
                                          <p:stCondLst>
                                            <p:cond delay="0"/>
                                          </p:stCondLst>
                                        </p:cTn>
                                        <p:tgtEl>
                                          <p:spTgt spid="51210"/>
                                        </p:tgtEl>
                                        <p:attrNameLst>
                                          <p:attrName>style.visibility</p:attrName>
                                        </p:attrNameLst>
                                      </p:cBhvr>
                                      <p:to>
                                        <p:strVal val="visible"/>
                                      </p:to>
                                    </p:set>
                                    <p:animEffect transition="in" filter="wipe(left)">
                                      <p:cBhvr>
                                        <p:cTn id="28" dur="500"/>
                                        <p:tgtEl>
                                          <p:spTgt spid="51210"/>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51257"/>
                                        </p:tgtEl>
                                        <p:attrNameLst>
                                          <p:attrName>style.visibility</p:attrName>
                                        </p:attrNameLst>
                                      </p:cBhvr>
                                      <p:to>
                                        <p:strVal val="visible"/>
                                      </p:to>
                                    </p:set>
                                    <p:animEffect transition="in" filter="wipe(left)">
                                      <p:cBhvr>
                                        <p:cTn id="33" dur="500"/>
                                        <p:tgtEl>
                                          <p:spTgt spid="51257"/>
                                        </p:tgtEl>
                                      </p:cBhvr>
                                    </p:animEffect>
                                  </p:childTnLst>
                                </p:cTn>
                              </p:par>
                            </p:childTnLst>
                          </p:cTn>
                        </p:par>
                      </p:childTnLst>
                    </p:cTn>
                  </p:par>
                  <p:par>
                    <p:cTn id="34" fill="hold" nodeType="clickPar">
                      <p:stCondLst>
                        <p:cond delay="indefinite"/>
                      </p:stCondLst>
                      <p:childTnLst>
                        <p:par>
                          <p:cTn id="35" fill="hold" nodeType="withGroup">
                            <p:stCondLst>
                              <p:cond delay="0"/>
                            </p:stCondLst>
                            <p:childTnLst>
                              <p:par>
                                <p:cTn id="36" presetID="22" presetClass="entr" presetSubtype="4" fill="hold" nodeType="clickEffect">
                                  <p:stCondLst>
                                    <p:cond delay="0"/>
                                  </p:stCondLst>
                                  <p:childTnLst>
                                    <p:set>
                                      <p:cBhvr>
                                        <p:cTn id="37" dur="1" fill="hold">
                                          <p:stCondLst>
                                            <p:cond delay="0"/>
                                          </p:stCondLst>
                                        </p:cTn>
                                        <p:tgtEl>
                                          <p:spTgt spid="51202"/>
                                        </p:tgtEl>
                                        <p:attrNameLst>
                                          <p:attrName>style.visibility</p:attrName>
                                        </p:attrNameLst>
                                      </p:cBhvr>
                                      <p:to>
                                        <p:strVal val="visible"/>
                                      </p:to>
                                    </p:set>
                                    <p:animEffect transition="in" filter="wipe(down)">
                                      <p:cBhvr>
                                        <p:cTn id="38" dur="500"/>
                                        <p:tgtEl>
                                          <p:spTgt spid="5120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54" presetClass="entr" presetSubtype="0" accel="100000" fill="hold" nodeType="clickEffect">
                                  <p:stCondLst>
                                    <p:cond delay="0"/>
                                  </p:stCondLst>
                                  <p:childTnLst>
                                    <p:set>
                                      <p:cBhvr>
                                        <p:cTn id="42" dur="1" fill="hold">
                                          <p:stCondLst>
                                            <p:cond delay="0"/>
                                          </p:stCondLst>
                                        </p:cTn>
                                        <p:tgtEl>
                                          <p:spTgt spid="51262"/>
                                        </p:tgtEl>
                                        <p:attrNameLst>
                                          <p:attrName>style.visibility</p:attrName>
                                        </p:attrNameLst>
                                      </p:cBhvr>
                                      <p:to>
                                        <p:strVal val="visible"/>
                                      </p:to>
                                    </p:set>
                                    <p:anim calcmode="lin" valueType="num">
                                      <p:cBhvr>
                                        <p:cTn id="43" dur="500" fill="hold"/>
                                        <p:tgtEl>
                                          <p:spTgt spid="51262"/>
                                        </p:tgtEl>
                                        <p:attrNameLst>
                                          <p:attrName>ppt_w</p:attrName>
                                        </p:attrNameLst>
                                      </p:cBhvr>
                                      <p:tavLst>
                                        <p:tav tm="0">
                                          <p:val>
                                            <p:strVal val="#ppt_w*0.05"/>
                                          </p:val>
                                        </p:tav>
                                        <p:tav tm="100000">
                                          <p:val>
                                            <p:strVal val="#ppt_w"/>
                                          </p:val>
                                        </p:tav>
                                      </p:tavLst>
                                    </p:anim>
                                    <p:anim calcmode="lin" valueType="num">
                                      <p:cBhvr>
                                        <p:cTn id="44" dur="500" fill="hold"/>
                                        <p:tgtEl>
                                          <p:spTgt spid="51262"/>
                                        </p:tgtEl>
                                        <p:attrNameLst>
                                          <p:attrName>ppt_h</p:attrName>
                                        </p:attrNameLst>
                                      </p:cBhvr>
                                      <p:tavLst>
                                        <p:tav tm="0">
                                          <p:val>
                                            <p:strVal val="#ppt_h"/>
                                          </p:val>
                                        </p:tav>
                                        <p:tav tm="100000">
                                          <p:val>
                                            <p:strVal val="#ppt_h"/>
                                          </p:val>
                                        </p:tav>
                                      </p:tavLst>
                                    </p:anim>
                                    <p:anim calcmode="lin" valueType="num">
                                      <p:cBhvr>
                                        <p:cTn id="45" dur="500" fill="hold"/>
                                        <p:tgtEl>
                                          <p:spTgt spid="51262"/>
                                        </p:tgtEl>
                                        <p:attrNameLst>
                                          <p:attrName>ppt_x</p:attrName>
                                        </p:attrNameLst>
                                      </p:cBhvr>
                                      <p:tavLst>
                                        <p:tav tm="0">
                                          <p:val>
                                            <p:strVal val="#ppt_x-.2"/>
                                          </p:val>
                                        </p:tav>
                                        <p:tav tm="100000">
                                          <p:val>
                                            <p:strVal val="#ppt_x"/>
                                          </p:val>
                                        </p:tav>
                                      </p:tavLst>
                                    </p:anim>
                                    <p:anim calcmode="lin" valueType="num">
                                      <p:cBhvr>
                                        <p:cTn id="46" dur="500" fill="hold"/>
                                        <p:tgtEl>
                                          <p:spTgt spid="51262"/>
                                        </p:tgtEl>
                                        <p:attrNameLst>
                                          <p:attrName>ppt_y</p:attrName>
                                        </p:attrNameLst>
                                      </p:cBhvr>
                                      <p:tavLst>
                                        <p:tav tm="0">
                                          <p:val>
                                            <p:strVal val="#ppt_y"/>
                                          </p:val>
                                        </p:tav>
                                        <p:tav tm="100000">
                                          <p:val>
                                            <p:strVal val="#ppt_y"/>
                                          </p:val>
                                        </p:tav>
                                      </p:tavLst>
                                    </p:anim>
                                    <p:animEffect transition="in" filter="fade">
                                      <p:cBhvr>
                                        <p:cTn id="47" dur="500"/>
                                        <p:tgtEl>
                                          <p:spTgt spid="51262"/>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51244"/>
                                        </p:tgtEl>
                                        <p:attrNameLst>
                                          <p:attrName>style.visibility</p:attrName>
                                        </p:attrNameLst>
                                      </p:cBhvr>
                                      <p:to>
                                        <p:strVal val="visible"/>
                                      </p:to>
                                    </p:set>
                                    <p:animEffect transition="in" filter="wipe(left)">
                                      <p:cBhvr>
                                        <p:cTn id="52" dur="500"/>
                                        <p:tgtEl>
                                          <p:spTgt spid="5124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nodeType="clickEffect">
                                  <p:stCondLst>
                                    <p:cond delay="0"/>
                                  </p:stCondLst>
                                  <p:childTnLst>
                                    <p:set>
                                      <p:cBhvr>
                                        <p:cTn id="56" dur="1" fill="hold">
                                          <p:stCondLst>
                                            <p:cond delay="0"/>
                                          </p:stCondLst>
                                        </p:cTn>
                                        <p:tgtEl>
                                          <p:spTgt spid="51252"/>
                                        </p:tgtEl>
                                        <p:attrNameLst>
                                          <p:attrName>style.visibility</p:attrName>
                                        </p:attrNameLst>
                                      </p:cBhvr>
                                      <p:to>
                                        <p:strVal val="visible"/>
                                      </p:to>
                                    </p:set>
                                    <p:animEffect transition="in" filter="wipe(left)">
                                      <p:cBhvr>
                                        <p:cTn id="57" dur="500"/>
                                        <p:tgtEl>
                                          <p:spTgt spid="51252"/>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4" fill="hold" nodeType="clickEffect">
                                  <p:stCondLst>
                                    <p:cond delay="0"/>
                                  </p:stCondLst>
                                  <p:childTnLst>
                                    <p:set>
                                      <p:cBhvr>
                                        <p:cTn id="61" dur="1" fill="hold">
                                          <p:stCondLst>
                                            <p:cond delay="0"/>
                                          </p:stCondLst>
                                        </p:cTn>
                                        <p:tgtEl>
                                          <p:spTgt spid="51213"/>
                                        </p:tgtEl>
                                        <p:attrNameLst>
                                          <p:attrName>style.visibility</p:attrName>
                                        </p:attrNameLst>
                                      </p:cBhvr>
                                      <p:to>
                                        <p:strVal val="visible"/>
                                      </p:to>
                                    </p:set>
                                    <p:animEffect transition="in" filter="wipe(down)">
                                      <p:cBhvr>
                                        <p:cTn id="62" dur="500"/>
                                        <p:tgtEl>
                                          <p:spTgt spid="512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1" fill="hold" nodeType="clickEffect">
                                  <p:stCondLst>
                                    <p:cond delay="0"/>
                                  </p:stCondLst>
                                  <p:childTnLst>
                                    <p:set>
                                      <p:cBhvr>
                                        <p:cTn id="66" dur="1" fill="hold">
                                          <p:stCondLst>
                                            <p:cond delay="0"/>
                                          </p:stCondLst>
                                        </p:cTn>
                                        <p:tgtEl>
                                          <p:spTgt spid="51263"/>
                                        </p:tgtEl>
                                        <p:attrNameLst>
                                          <p:attrName>style.visibility</p:attrName>
                                        </p:attrNameLst>
                                      </p:cBhvr>
                                      <p:to>
                                        <p:strVal val="visible"/>
                                      </p:to>
                                    </p:set>
                                    <p:animEffect transition="in" filter="wipe(up)">
                                      <p:cBhvr>
                                        <p:cTn id="67" dur="500"/>
                                        <p:tgtEl>
                                          <p:spTgt spid="51263"/>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4" fill="hold" nodeType="clickEffect">
                                  <p:stCondLst>
                                    <p:cond delay="0"/>
                                  </p:stCondLst>
                                  <p:childTnLst>
                                    <p:set>
                                      <p:cBhvr>
                                        <p:cTn id="71" dur="1" fill="hold">
                                          <p:stCondLst>
                                            <p:cond delay="0"/>
                                          </p:stCondLst>
                                        </p:cTn>
                                        <p:tgtEl>
                                          <p:spTgt spid="51240"/>
                                        </p:tgtEl>
                                        <p:attrNameLst>
                                          <p:attrName>style.visibility</p:attrName>
                                        </p:attrNameLst>
                                      </p:cBhvr>
                                      <p:to>
                                        <p:strVal val="visible"/>
                                      </p:to>
                                    </p:set>
                                    <p:animEffect transition="in" filter="wipe(down)">
                                      <p:cBhvr>
                                        <p:cTn id="72" dur="500"/>
                                        <p:tgtEl>
                                          <p:spTgt spid="51240"/>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51214"/>
                                        </p:tgtEl>
                                        <p:attrNameLst>
                                          <p:attrName>style.visibility</p:attrName>
                                        </p:attrNameLst>
                                      </p:cBhvr>
                                      <p:to>
                                        <p:strVal val="visible"/>
                                      </p:to>
                                    </p:set>
                                    <p:animEffect transition="in" filter="wipe(left)">
                                      <p:cBhvr>
                                        <p:cTn id="77" dur="500"/>
                                        <p:tgtEl>
                                          <p:spTgt spid="5121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1" fill="hold" nodeType="clickEffect">
                                  <p:stCondLst>
                                    <p:cond delay="0"/>
                                  </p:stCondLst>
                                  <p:childTnLst>
                                    <p:set>
                                      <p:cBhvr>
                                        <p:cTn id="81" dur="1" fill="hold">
                                          <p:stCondLst>
                                            <p:cond delay="0"/>
                                          </p:stCondLst>
                                        </p:cTn>
                                        <p:tgtEl>
                                          <p:spTgt spid="51250"/>
                                        </p:tgtEl>
                                        <p:attrNameLst>
                                          <p:attrName>style.visibility</p:attrName>
                                        </p:attrNameLst>
                                      </p:cBhvr>
                                      <p:to>
                                        <p:strVal val="visible"/>
                                      </p:to>
                                    </p:set>
                                    <p:animEffect transition="in" filter="wipe(up)">
                                      <p:cBhvr>
                                        <p:cTn id="82" dur="500"/>
                                        <p:tgtEl>
                                          <p:spTgt spid="51250"/>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51215"/>
                                        </p:tgtEl>
                                        <p:attrNameLst>
                                          <p:attrName>style.visibility</p:attrName>
                                        </p:attrNameLst>
                                      </p:cBhvr>
                                      <p:to>
                                        <p:strVal val="visible"/>
                                      </p:to>
                                    </p:set>
                                    <p:animEffect transition="in" filter="wipe(left)">
                                      <p:cBhvr>
                                        <p:cTn id="87" dur="500"/>
                                        <p:tgtEl>
                                          <p:spTgt spid="51215"/>
                                        </p:tgtEl>
                                      </p:cBhvr>
                                    </p:animEffect>
                                  </p:childTnLst>
                                </p:cTn>
                              </p:par>
                            </p:childTnLst>
                          </p:cTn>
                        </p:par>
                      </p:childTnLst>
                    </p:cTn>
                  </p:par>
                  <p:par>
                    <p:cTn id="88" fill="hold" nodeType="clickPar">
                      <p:stCondLst>
                        <p:cond delay="indefinite"/>
                      </p:stCondLst>
                      <p:childTnLst>
                        <p:par>
                          <p:cTn id="89" fill="hold" nodeType="withGroup">
                            <p:stCondLst>
                              <p:cond delay="0"/>
                            </p:stCondLst>
                            <p:childTnLst>
                              <p:par>
                                <p:cTn id="90" presetID="22" presetClass="entr" presetSubtype="2" fill="hold" nodeType="clickEffect">
                                  <p:stCondLst>
                                    <p:cond delay="0"/>
                                  </p:stCondLst>
                                  <p:childTnLst>
                                    <p:set>
                                      <p:cBhvr>
                                        <p:cTn id="91" dur="1" fill="hold">
                                          <p:stCondLst>
                                            <p:cond delay="0"/>
                                          </p:stCondLst>
                                        </p:cTn>
                                        <p:tgtEl>
                                          <p:spTgt spid="51227"/>
                                        </p:tgtEl>
                                        <p:attrNameLst>
                                          <p:attrName>style.visibility</p:attrName>
                                        </p:attrNameLst>
                                      </p:cBhvr>
                                      <p:to>
                                        <p:strVal val="visible"/>
                                      </p:to>
                                    </p:set>
                                    <p:animEffect transition="in" filter="wipe(right)">
                                      <p:cBhvr>
                                        <p:cTn id="92" dur="500"/>
                                        <p:tgtEl>
                                          <p:spTgt spid="512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39" grpId="0" autoUpdateAnimBg="0"/>
      <p:bldP spid="51251" grpId="0" autoUpdateAnimBg="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2" name="Text Box 8"/>
          <p:cNvSpPr txBox="1">
            <a:spLocks noChangeArrowheads="1"/>
          </p:cNvSpPr>
          <p:nvPr/>
        </p:nvSpPr>
        <p:spPr bwMode="auto">
          <a:xfrm>
            <a:off x="498763" y="487878"/>
            <a:ext cx="735806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lt"/>
                <a:ea typeface="+mn-ea"/>
              </a:rPr>
              <a:t>解： 选择高斯面——与平面正交对称的柱面</a:t>
            </a:r>
          </a:p>
        </p:txBody>
      </p:sp>
      <p:sp>
        <p:nvSpPr>
          <p:cNvPr id="52235" name="Text Box 11"/>
          <p:cNvSpPr txBox="1">
            <a:spLocks noChangeArrowheads="1"/>
          </p:cNvSpPr>
          <p:nvPr/>
        </p:nvSpPr>
        <p:spPr bwMode="auto">
          <a:xfrm>
            <a:off x="6061963" y="1246361"/>
            <a:ext cx="990602"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eaLnBrk="0" hangingPunct="0"/>
            <a:r>
              <a:rPr lang="zh-CN" altLang="zh-CN" sz="2800" dirty="0">
                <a:solidFill>
                  <a:srgbClr val="0000FF"/>
                </a:solidFill>
                <a:latin typeface="+mn-lt"/>
                <a:ea typeface="+mn-ea"/>
              </a:rPr>
              <a:t>侧面</a:t>
            </a:r>
          </a:p>
        </p:txBody>
      </p:sp>
      <mc:AlternateContent xmlns:mc="http://schemas.openxmlformats.org/markup-compatibility/2006" xmlns:a14="http://schemas.microsoft.com/office/drawing/2010/main">
        <mc:Choice Requires="a14">
          <p:sp>
            <p:nvSpPr>
              <p:cNvPr id="52258" name="Text Box 34"/>
              <p:cNvSpPr txBox="1">
                <a:spLocks noChangeArrowheads="1"/>
              </p:cNvSpPr>
              <p:nvPr/>
            </p:nvSpPr>
            <p:spPr bwMode="auto">
              <a:xfrm>
                <a:off x="1336965" y="1191936"/>
                <a:ext cx="4251938" cy="578300"/>
              </a:xfrm>
              <a:prstGeom prst="rect">
                <a:avLst/>
              </a:prstGeom>
              <a:noFill/>
              <a:ln>
                <a:noFill/>
              </a:ln>
              <a:effectLst/>
              <a:extLst>
                <a:ext uri="{909E8E84-426E-40DD-AFC4-6F175D3DCCD1}">
                  <a14:hiddenFill>
                    <a:solidFill>
                      <a:schemeClr val="accent1"/>
                    </a:solidFill>
                  </a14:hiddenFill>
                </a:ext>
                <a:ext uri="{91240B29-F687-4F45-9708-019B960494DF}">
                  <a14:hiddenLine w="9525">
                    <a:solidFill>
                      <a:srgbClr val="000000"/>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wrap="square">
                <a:spAutoFit/>
              </a:bodyPr>
              <a:lstStyle/>
              <a:p>
                <a:pPr algn="just" eaLnBrk="0" hangingPunct="0"/>
                <a:r>
                  <a:rPr lang="zh-CN" altLang="zh-CN" sz="2800" dirty="0">
                    <a:solidFill>
                      <a:srgbClr val="0000FF"/>
                    </a:solidFill>
                    <a:latin typeface="+mn-ea"/>
                    <a:ea typeface="+mn-ea"/>
                  </a:rPr>
                  <a:t>底面</a:t>
                </a:r>
                <a14:m>
                  <m:oMath xmlns:m="http://schemas.openxmlformats.org/officeDocument/2006/math">
                    <m:acc>
                      <m:accPr>
                        <m:chr m:val="⃑"/>
                        <m:ctrlPr>
                          <a:rPr lang="en-US" altLang="zh-CN" sz="2800" i="1">
                            <a:solidFill>
                              <a:srgbClr val="0000FF"/>
                            </a:solidFill>
                            <a:latin typeface="Cambria Math"/>
                            <a:ea typeface="+mn-ea"/>
                          </a:rPr>
                        </m:ctrlPr>
                      </m:accPr>
                      <m:e>
                        <m:r>
                          <a:rPr lang="en-US" altLang="zh-CN" sz="2800" i="1">
                            <a:solidFill>
                              <a:srgbClr val="0000FF"/>
                            </a:solidFill>
                            <a:latin typeface="Cambria Math" panose="02040503050406030204" pitchFamily="18" charset="0"/>
                            <a:ea typeface="+mn-ea"/>
                          </a:rPr>
                          <m:t>𝐸</m:t>
                        </m:r>
                      </m:e>
                    </m:acc>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𝑑</m:t>
                    </m:r>
                    <m:acc>
                      <m:accPr>
                        <m:chr m:val="⃑"/>
                        <m:ctrlPr>
                          <a:rPr lang="en-US" altLang="zh-CN" sz="2800" i="1">
                            <a:solidFill>
                              <a:srgbClr val="0000FF"/>
                            </a:solidFill>
                            <a:latin typeface="Cambria Math"/>
                            <a:ea typeface="+mn-ea"/>
                          </a:rPr>
                        </m:ctrlPr>
                      </m:accPr>
                      <m:e>
                        <m:r>
                          <a:rPr lang="en-US" altLang="zh-CN" sz="2800" i="1">
                            <a:solidFill>
                              <a:srgbClr val="0000FF"/>
                            </a:solidFill>
                            <a:latin typeface="Cambria Math" panose="02040503050406030204" pitchFamily="18" charset="0"/>
                            <a:ea typeface="+mn-ea"/>
                          </a:rPr>
                          <m:t>𝑆</m:t>
                        </m:r>
                      </m:e>
                    </m:acc>
                  </m:oMath>
                </a14:m>
                <a:r>
                  <a:rPr lang="zh-CN" altLang="zh-CN" sz="2800" dirty="0">
                    <a:solidFill>
                      <a:srgbClr val="0000FF"/>
                    </a:solidFill>
                    <a:latin typeface="+mn-ea"/>
                    <a:ea typeface="+mn-ea"/>
                  </a:rPr>
                  <a:t>且大小相等；</a:t>
                </a:r>
              </a:p>
            </p:txBody>
          </p:sp>
        </mc:Choice>
        <mc:Fallback xmlns="">
          <p:sp>
            <p:nvSpPr>
              <p:cNvPr id="52258" name="Text Box 34"/>
              <p:cNvSpPr txBox="1">
                <a:spLocks noRot="1" noChangeAspect="1" noMove="1" noResize="1" noEditPoints="1" noAdjustHandles="1" noChangeArrowheads="1" noChangeShapeType="1" noTextEdit="1"/>
              </p:cNvSpPr>
              <p:nvPr/>
            </p:nvSpPr>
            <p:spPr bwMode="auto">
              <a:xfrm>
                <a:off x="1336965" y="1191936"/>
                <a:ext cx="4251938" cy="578300"/>
              </a:xfrm>
              <a:prstGeom prst="rect">
                <a:avLst/>
              </a:prstGeom>
              <a:blipFill>
                <a:blip r:embed="rId2"/>
                <a:stretch>
                  <a:fillRect l="-2865" t="-2128" b="-29787"/>
                </a:stretch>
              </a:blip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6842319" y="1191936"/>
                <a:ext cx="1378454"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6842319" y="1191936"/>
                <a:ext cx="1378454" cy="5783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504326" y="1921038"/>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504326" y="1921038"/>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3061864" y="3352490"/>
                <a:ext cx="252703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3061864" y="3352490"/>
                <a:ext cx="2527038" cy="117089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095466" y="3586084"/>
                <a:ext cx="21257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095466" y="3586084"/>
                <a:ext cx="21257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5458348" y="3417316"/>
                <a:ext cx="1281248" cy="97494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𝑆</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5458348" y="3417316"/>
                <a:ext cx="1281248" cy="97494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1083735" y="5056682"/>
                <a:ext cx="5934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1083735" y="5056682"/>
                <a:ext cx="59343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75596" y="4954603"/>
                <a:ext cx="1512915"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𝐸</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sSub>
                            <m:sSubPr>
                              <m:ctrlPr>
                                <a:rPr lang="en-US" altLang="zh-CN" sz="2800" i="1">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675596" y="4954603"/>
                <a:ext cx="1512915" cy="900439"/>
              </a:xfrm>
              <a:prstGeom prst="rect">
                <a:avLst/>
              </a:prstGeom>
              <a:blipFill>
                <a:blip r:embed="rId12"/>
                <a:stretch>
                  <a:fillRect/>
                </a:stretch>
              </a:blipFill>
            </p:spPr>
            <p:txBody>
              <a:bodyPr/>
              <a:lstStyle/>
              <a:p>
                <a:r>
                  <a:rPr lang="zh-CN" altLang="en-US">
                    <a:noFill/>
                  </a:rPr>
                  <a:t> </a:t>
                </a:r>
              </a:p>
            </p:txBody>
          </p:sp>
        </mc:Fallback>
      </mc:AlternateContent>
      <p:grpSp>
        <p:nvGrpSpPr>
          <p:cNvPr id="2" name="组合 1"/>
          <p:cNvGrpSpPr/>
          <p:nvPr/>
        </p:nvGrpSpPr>
        <p:grpSpPr>
          <a:xfrm>
            <a:off x="6956485" y="2897203"/>
            <a:ext cx="2837280" cy="3657600"/>
            <a:chOff x="6956485" y="2897203"/>
            <a:chExt cx="2837280" cy="3657600"/>
          </a:xfrm>
        </p:grpSpPr>
        <p:grpSp>
          <p:nvGrpSpPr>
            <p:cNvPr id="52226" name="Group 2"/>
            <p:cNvGrpSpPr>
              <a:grpSpLocks/>
            </p:cNvGrpSpPr>
            <p:nvPr/>
          </p:nvGrpSpPr>
          <p:grpSpPr bwMode="auto">
            <a:xfrm>
              <a:off x="7113483" y="4345003"/>
              <a:ext cx="1155700" cy="914400"/>
              <a:chOff x="0" y="0"/>
              <a:chExt cx="728" cy="576"/>
            </a:xfrm>
          </p:grpSpPr>
          <p:sp>
            <p:nvSpPr>
              <p:cNvPr id="52228" name="AutoShape 4"/>
              <p:cNvSpPr>
                <a:spLocks noChangeArrowheads="1"/>
              </p:cNvSpPr>
              <p:nvPr/>
            </p:nvSpPr>
            <p:spPr bwMode="auto">
              <a:xfrm rot="5400000" flipH="1">
                <a:off x="76" y="-76"/>
                <a:ext cx="576" cy="728"/>
              </a:xfrm>
              <a:prstGeom prst="can">
                <a:avLst>
                  <a:gd name="adj" fmla="val 52662"/>
                </a:avLst>
              </a:prstGeom>
              <a:gradFill rotWithShape="0">
                <a:gsLst>
                  <a:gs pos="0">
                    <a:srgbClr val="990033"/>
                  </a:gs>
                  <a:gs pos="50000">
                    <a:srgbClr val="FFFFFF"/>
                  </a:gs>
                  <a:gs pos="100000">
                    <a:srgbClr val="990033"/>
                  </a:gs>
                </a:gsLst>
                <a:lin ang="5400000" scaled="1"/>
              </a:gradFill>
              <a:ln w="28575" cmpd="sng">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30" name="Oval 6"/>
              <p:cNvSpPr>
                <a:spLocks noChangeArrowheads="1"/>
              </p:cNvSpPr>
              <p:nvPr/>
            </p:nvSpPr>
            <p:spPr bwMode="auto">
              <a:xfrm>
                <a:off x="0" y="0"/>
                <a:ext cx="304" cy="576"/>
              </a:xfrm>
              <a:prstGeom prst="ellipse">
                <a:avLst/>
              </a:prstGeom>
              <a:noFill/>
              <a:ln w="28575" cmpd="sng">
                <a:solidFill>
                  <a:schemeClr val="tx1"/>
                </a:solidFill>
                <a:prstDash val="dash"/>
                <a:round/>
                <a:headEnd/>
                <a:tailEnd/>
              </a:ln>
              <a:effectLst/>
              <a:extLst>
                <a:ext uri="{909E8E84-426E-40DD-AFC4-6F175D3DCCD1}">
                  <a14:hiddenFill xmlns:a14="http://schemas.microsoft.com/office/drawing/2010/main">
                    <a:solidFill>
                      <a:schemeClr val="accent2">
                        <a:alpha val="5000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sp>
          <p:nvSpPr>
            <p:cNvPr id="52231" name="AutoShape 7"/>
            <p:cNvSpPr>
              <a:spLocks noChangeArrowheads="1"/>
            </p:cNvSpPr>
            <p:nvPr/>
          </p:nvSpPr>
          <p:spPr bwMode="auto">
            <a:xfrm rot="5400000" flipH="1">
              <a:off x="6160983" y="4230703"/>
              <a:ext cx="3657600" cy="990600"/>
            </a:xfrm>
            <a:prstGeom prst="parallelogram">
              <a:avLst>
                <a:gd name="adj" fmla="val 92308"/>
              </a:avLst>
            </a:prstGeom>
            <a:solidFill>
              <a:srgbClr val="0000CC">
                <a:alpha val="5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nvGrpSpPr>
            <p:cNvPr id="52239" name="Group 15"/>
            <p:cNvGrpSpPr>
              <a:grpSpLocks/>
            </p:cNvGrpSpPr>
            <p:nvPr/>
          </p:nvGrpSpPr>
          <p:grpSpPr bwMode="auto">
            <a:xfrm>
              <a:off x="7786583" y="4345003"/>
              <a:ext cx="1155700" cy="914400"/>
              <a:chOff x="0" y="0"/>
              <a:chExt cx="728" cy="576"/>
            </a:xfrm>
          </p:grpSpPr>
          <p:sp>
            <p:nvSpPr>
              <p:cNvPr id="52240" name="AutoShape 16"/>
              <p:cNvSpPr>
                <a:spLocks noChangeArrowheads="1"/>
              </p:cNvSpPr>
              <p:nvPr/>
            </p:nvSpPr>
            <p:spPr bwMode="auto">
              <a:xfrm rot="5400000" flipH="1">
                <a:off x="76" y="-76"/>
                <a:ext cx="576" cy="728"/>
              </a:xfrm>
              <a:prstGeom prst="can">
                <a:avLst>
                  <a:gd name="adj" fmla="val 52662"/>
                </a:avLst>
              </a:prstGeom>
              <a:gradFill rotWithShape="0">
                <a:gsLst>
                  <a:gs pos="0">
                    <a:srgbClr val="990033"/>
                  </a:gs>
                  <a:gs pos="50000">
                    <a:srgbClr val="FFFFFF"/>
                  </a:gs>
                  <a:gs pos="100000">
                    <a:srgbClr val="990033"/>
                  </a:gs>
                </a:gsLst>
                <a:lin ang="5400000" scaled="1"/>
              </a:gradFill>
              <a:ln w="31750" cmpd="sng">
                <a:solidFill>
                  <a:srgbClr val="80008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41" name="Oval 17"/>
              <p:cNvSpPr>
                <a:spLocks noChangeArrowheads="1"/>
              </p:cNvSpPr>
              <p:nvPr/>
            </p:nvSpPr>
            <p:spPr bwMode="auto">
              <a:xfrm>
                <a:off x="0" y="0"/>
                <a:ext cx="304" cy="576"/>
              </a:xfrm>
              <a:prstGeom prst="ellipse">
                <a:avLst/>
              </a:prstGeom>
              <a:solidFill>
                <a:schemeClr val="accent2">
                  <a:alpha val="5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grpSp>
        <p:sp>
          <p:nvSpPr>
            <p:cNvPr id="52243" name="Oval 19"/>
            <p:cNvSpPr>
              <a:spLocks noChangeArrowheads="1"/>
            </p:cNvSpPr>
            <p:nvPr/>
          </p:nvSpPr>
          <p:spPr bwMode="auto">
            <a:xfrm flipH="1">
              <a:off x="8637483" y="4649803"/>
              <a:ext cx="152400" cy="304800"/>
            </a:xfrm>
            <a:prstGeom prst="ellipse">
              <a:avLst/>
            </a:prstGeom>
            <a:solidFill>
              <a:schemeClr val="accent1"/>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just"/>
              <a:endParaRPr lang="zh-CN" altLang="en-US" sz="2800" dirty="0">
                <a:solidFill>
                  <a:srgbClr val="0000FF"/>
                </a:solidFill>
                <a:latin typeface="+mn-lt"/>
                <a:ea typeface="+mn-ea"/>
              </a:endParaRPr>
            </a:p>
          </p:txBody>
        </p:sp>
        <p:sp>
          <p:nvSpPr>
            <p:cNvPr id="52246" name="Line 22"/>
            <p:cNvSpPr>
              <a:spLocks noChangeShapeType="1"/>
            </p:cNvSpPr>
            <p:nvPr/>
          </p:nvSpPr>
          <p:spPr bwMode="auto">
            <a:xfrm>
              <a:off x="8104083" y="4802204"/>
              <a:ext cx="1453164" cy="0"/>
            </a:xfrm>
            <a:prstGeom prst="line">
              <a:avLst/>
            </a:prstGeom>
            <a:noFill/>
            <a:ln w="28575" cmpd="sng">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48" name="未知"/>
            <p:cNvSpPr>
              <a:spLocks/>
            </p:cNvSpPr>
            <p:nvPr/>
          </p:nvSpPr>
          <p:spPr bwMode="auto">
            <a:xfrm rot="5325695">
              <a:off x="8068364" y="4380722"/>
              <a:ext cx="376238" cy="304800"/>
            </a:xfrm>
            <a:custGeom>
              <a:avLst/>
              <a:gdLst>
                <a:gd name="T0" fmla="*/ 31 w 530"/>
                <a:gd name="T1" fmla="*/ 18 h 581"/>
                <a:gd name="T2" fmla="*/ 103 w 530"/>
                <a:gd name="T3" fmla="*/ 63 h 581"/>
                <a:gd name="T4" fmla="*/ 328 w 530"/>
                <a:gd name="T5" fmla="*/ 144 h 581"/>
                <a:gd name="T6" fmla="*/ 463 w 530"/>
                <a:gd name="T7" fmla="*/ 396 h 581"/>
                <a:gd name="T8" fmla="*/ 454 w 530"/>
                <a:gd name="T9" fmla="*/ 540 h 581"/>
                <a:gd name="T10" fmla="*/ 346 w 530"/>
                <a:gd name="T11" fmla="*/ 567 h 581"/>
                <a:gd name="T12" fmla="*/ 148 w 530"/>
                <a:gd name="T13" fmla="*/ 549 h 581"/>
                <a:gd name="T14" fmla="*/ 67 w 530"/>
                <a:gd name="T15" fmla="*/ 495 h 581"/>
                <a:gd name="T16" fmla="*/ 40 w 530"/>
                <a:gd name="T17" fmla="*/ 477 h 581"/>
                <a:gd name="T18" fmla="*/ 4 w 530"/>
                <a:gd name="T19" fmla="*/ 324 h 581"/>
                <a:gd name="T20" fmla="*/ 13 w 530"/>
                <a:gd name="T21" fmla="*/ 9 h 581"/>
                <a:gd name="T22" fmla="*/ 31 w 530"/>
                <a:gd name="T23" fmla="*/ 18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30" h="581">
                  <a:moveTo>
                    <a:pt x="31" y="18"/>
                  </a:moveTo>
                  <a:cubicBezTo>
                    <a:pt x="71" y="31"/>
                    <a:pt x="63" y="50"/>
                    <a:pt x="103" y="63"/>
                  </a:cubicBezTo>
                  <a:cubicBezTo>
                    <a:pt x="165" y="125"/>
                    <a:pt x="243" y="136"/>
                    <a:pt x="328" y="144"/>
                  </a:cubicBezTo>
                  <a:cubicBezTo>
                    <a:pt x="530" y="126"/>
                    <a:pt x="452" y="73"/>
                    <a:pt x="463" y="396"/>
                  </a:cubicBezTo>
                  <a:cubicBezTo>
                    <a:pt x="460" y="444"/>
                    <a:pt x="465" y="493"/>
                    <a:pt x="454" y="540"/>
                  </a:cubicBezTo>
                  <a:cubicBezTo>
                    <a:pt x="453" y="545"/>
                    <a:pt x="353" y="566"/>
                    <a:pt x="346" y="567"/>
                  </a:cubicBezTo>
                  <a:cubicBezTo>
                    <a:pt x="280" y="564"/>
                    <a:pt x="206" y="581"/>
                    <a:pt x="148" y="549"/>
                  </a:cubicBezTo>
                  <a:cubicBezTo>
                    <a:pt x="148" y="549"/>
                    <a:pt x="81" y="504"/>
                    <a:pt x="67" y="495"/>
                  </a:cubicBezTo>
                  <a:cubicBezTo>
                    <a:pt x="58" y="489"/>
                    <a:pt x="40" y="477"/>
                    <a:pt x="40" y="477"/>
                  </a:cubicBezTo>
                  <a:cubicBezTo>
                    <a:pt x="14" y="398"/>
                    <a:pt x="15" y="443"/>
                    <a:pt x="4" y="324"/>
                  </a:cubicBezTo>
                  <a:cubicBezTo>
                    <a:pt x="7" y="219"/>
                    <a:pt x="0" y="113"/>
                    <a:pt x="13" y="9"/>
                  </a:cubicBezTo>
                  <a:cubicBezTo>
                    <a:pt x="14" y="0"/>
                    <a:pt x="59" y="46"/>
                    <a:pt x="31" y="18"/>
                  </a:cubicBezTo>
                  <a:close/>
                </a:path>
              </a:pathLst>
            </a:custGeom>
            <a:solidFill>
              <a:schemeClr val="tx1">
                <a:alpha val="50000"/>
              </a:schemeClr>
            </a:solidFill>
            <a:ln w="9525" cmpd="sng">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50" name="Line 26"/>
            <p:cNvSpPr>
              <a:spLocks noChangeShapeType="1"/>
            </p:cNvSpPr>
            <p:nvPr/>
          </p:nvSpPr>
          <p:spPr bwMode="auto">
            <a:xfrm>
              <a:off x="8713683" y="4802203"/>
              <a:ext cx="457200" cy="0"/>
            </a:xfrm>
            <a:prstGeom prst="line">
              <a:avLst/>
            </a:prstGeom>
            <a:noFill/>
            <a:ln w="28575" cmpd="sng">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grpSp>
          <p:nvGrpSpPr>
            <p:cNvPr id="52262" name="Group 38"/>
            <p:cNvGrpSpPr>
              <a:grpSpLocks/>
            </p:cNvGrpSpPr>
            <p:nvPr/>
          </p:nvGrpSpPr>
          <p:grpSpPr bwMode="auto">
            <a:xfrm rot="432820">
              <a:off x="7885008" y="4030679"/>
              <a:ext cx="609600" cy="762000"/>
              <a:chOff x="0" y="0"/>
              <a:chExt cx="288" cy="384"/>
            </a:xfrm>
          </p:grpSpPr>
          <p:sp>
            <p:nvSpPr>
              <p:cNvPr id="52263" name="Line 39"/>
              <p:cNvSpPr>
                <a:spLocks noChangeShapeType="1"/>
              </p:cNvSpPr>
              <p:nvPr/>
            </p:nvSpPr>
            <p:spPr bwMode="auto">
              <a:xfrm>
                <a:off x="0" y="0"/>
                <a:ext cx="144" cy="192"/>
              </a:xfrm>
              <a:prstGeom prst="line">
                <a:avLst/>
              </a:prstGeom>
              <a:noFill/>
              <a:ln w="28575" cmpd="sng">
                <a:solidFill>
                  <a:srgbClr val="FF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sp>
            <p:nvSpPr>
              <p:cNvPr id="52264" name="Line 40"/>
              <p:cNvSpPr>
                <a:spLocks noChangeShapeType="1"/>
              </p:cNvSpPr>
              <p:nvPr/>
            </p:nvSpPr>
            <p:spPr bwMode="auto">
              <a:xfrm>
                <a:off x="144" y="192"/>
                <a:ext cx="144" cy="192"/>
              </a:xfrm>
              <a:prstGeom prst="line">
                <a:avLst/>
              </a:prstGeom>
              <a:noFill/>
              <a:ln w="28575" cmpd="sng">
                <a:solidFill>
                  <a:srgbClr val="FF0000"/>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just"/>
                <a:endParaRPr lang="zh-CN" altLang="en-US" sz="2800" dirty="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9" name="矩形 58"/>
                <p:cNvSpPr/>
                <p:nvPr/>
              </p:nvSpPr>
              <p:spPr>
                <a:xfrm>
                  <a:off x="6956485" y="4523388"/>
                  <a:ext cx="6949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6956485" y="4523388"/>
                  <a:ext cx="69499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556342" y="4767532"/>
                  <a:ext cx="701602"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556342" y="4767532"/>
                  <a:ext cx="701602" cy="57830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271250" y="4268528"/>
                  <a:ext cx="5225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9271250" y="4268528"/>
                  <a:ext cx="522515" cy="57547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839072" y="4317084"/>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2" name="矩形 61"/>
                <p:cNvSpPr>
                  <a:spLocks noRot="1" noChangeAspect="1" noMove="1" noResize="1" noEditPoints="1" noAdjustHandles="1" noChangeArrowheads="1" noChangeShapeType="1" noTextEdit="1"/>
                </p:cNvSpPr>
                <p:nvPr/>
              </p:nvSpPr>
              <p:spPr>
                <a:xfrm>
                  <a:off x="8839072" y="4317084"/>
                  <a:ext cx="496996"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7917649" y="3680330"/>
                  <a:ext cx="496996"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zh-CN" altLang="en-US" sz="2800" i="1" dirty="0">
                                <a:solidFill>
                                  <a:srgbClr val="0000FF"/>
                                </a:solidFill>
                                <a:latin typeface="Cambria Math"/>
                              </a:rPr>
                            </m:ctrlPr>
                          </m:accPr>
                          <m:e>
                            <m:r>
                              <a:rPr lang="en-US" altLang="zh-CN" sz="2800" i="1" dirty="0">
                                <a:solidFill>
                                  <a:srgbClr val="0000FF"/>
                                </a:solidFill>
                                <a:latin typeface="Cambria Math" panose="02040503050406030204" pitchFamily="18" charset="0"/>
                              </a:rPr>
                              <m:t>𝑛</m:t>
                            </m:r>
                          </m:e>
                        </m:acc>
                      </m:oMath>
                    </m:oMathPara>
                  </a14:m>
                  <a:endParaRPr lang="zh-CN" altLang="en-US" sz="2800" dirty="0"/>
                </a:p>
              </p:txBody>
            </p:sp>
          </mc:Choice>
          <mc:Fallback xmlns="">
            <p:sp>
              <p:nvSpPr>
                <p:cNvPr id="63" name="矩形 62"/>
                <p:cNvSpPr>
                  <a:spLocks noRot="1" noChangeAspect="1" noMove="1" noResize="1" noEditPoints="1" noAdjustHandles="1" noChangeArrowheads="1" noChangeShapeType="1" noTextEdit="1"/>
                </p:cNvSpPr>
                <p:nvPr/>
              </p:nvSpPr>
              <p:spPr>
                <a:xfrm>
                  <a:off x="7917649" y="3680330"/>
                  <a:ext cx="496996"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7" name="矩形 36"/>
              <p:cNvSpPr/>
              <p:nvPr/>
            </p:nvSpPr>
            <p:spPr>
              <a:xfrm>
                <a:off x="2658244" y="1896801"/>
                <a:ext cx="2329612" cy="114691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b="0" i="1" smtClean="0">
                              <a:solidFill>
                                <a:srgbClr val="0000FF"/>
                              </a:solidFill>
                              <a:latin typeface="Cambria Math"/>
                              <a:ea typeface="Cambria Math" panose="02040503050406030204" pitchFamily="18" charset="0"/>
                            </a:rPr>
                          </m:ctrlPr>
                        </m:naryPr>
                        <m:sub>
                          <m:eqArr>
                            <m:eqArrPr>
                              <m:ctrlPr>
                                <a:rPr lang="en-US" altLang="zh-CN" sz="2800" i="1">
                                  <a:solidFill>
                                    <a:srgbClr val="0000FF"/>
                                  </a:solidFill>
                                  <a:latin typeface="Cambria Math"/>
                                  <a:ea typeface="Cambria Math" panose="02040503050406030204" pitchFamily="18" charset="0"/>
                                </a:rPr>
                              </m:ctrlPr>
                            </m:eqArrPr>
                            <m:e>
                              <m:r>
                                <a:rPr lang="en-US" altLang="zh-CN" sz="2800" i="1">
                                  <a:solidFill>
                                    <a:srgbClr val="0000FF"/>
                                  </a:solidFill>
                                  <a:latin typeface="Cambria Math" panose="02040503050406030204" pitchFamily="18" charset="0"/>
                                  <a:ea typeface="Cambria Math" panose="02040503050406030204" pitchFamily="18" charset="0"/>
                                </a:rPr>
                                <m:t>𝑠𝑖𝑑𝑒</m:t>
                              </m:r>
                            </m:e>
                            <m:e>
                              <m:r>
                                <a:rPr lang="en-US" altLang="zh-CN" sz="2800" i="1">
                                  <a:solidFill>
                                    <a:srgbClr val="0000FF"/>
                                  </a:solidFill>
                                  <a:latin typeface="Cambria Math" panose="02040503050406030204" pitchFamily="18" charset="0"/>
                                  <a:ea typeface="Cambria Math" panose="02040503050406030204" pitchFamily="18" charset="0"/>
                                </a:rPr>
                                <m:t>𝑓𝑎𝑐𝑒</m:t>
                              </m:r>
                            </m:e>
                          </m:eqAr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658244" y="1896801"/>
                <a:ext cx="2329612" cy="1146917"/>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4770420" y="1898303"/>
                <a:ext cx="2123017" cy="10229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𝑡𝑜𝑝</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4770420" y="1898303"/>
                <a:ext cx="2123017" cy="1022972"/>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6674359" y="1886205"/>
                <a:ext cx="2630848" cy="9756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i="1">
                              <a:solidFill>
                                <a:srgbClr val="0000FF"/>
                              </a:solidFill>
                              <a:latin typeface="Cambria Math" panose="02040503050406030204" pitchFamily="18" charset="0"/>
                              <a:ea typeface="Cambria Math" panose="02040503050406030204" pitchFamily="18" charset="0"/>
                            </a:rPr>
                            <m:t>𝑏𝑜𝑡𝑡𝑜𝑚</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6674359" y="1886205"/>
                <a:ext cx="2630848" cy="975652"/>
              </a:xfrm>
              <a:prstGeom prst="rect">
                <a:avLst/>
              </a:prstGeom>
              <a:blipFill>
                <a:blip r:embed="rId2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9589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2"/>
                                        </p:tgtEl>
                                        <p:attrNameLst>
                                          <p:attrName>style.visibility</p:attrName>
                                        </p:attrNameLst>
                                      </p:cBhvr>
                                      <p:to>
                                        <p:strVal val="visible"/>
                                      </p:to>
                                    </p:set>
                                    <p:animEffect transition="in" filter="wipe(left)">
                                      <p:cBhvr>
                                        <p:cTn id="7" dur="500"/>
                                        <p:tgtEl>
                                          <p:spTgt spid="522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2258"/>
                                        </p:tgtEl>
                                        <p:attrNameLst>
                                          <p:attrName>style.visibility</p:attrName>
                                        </p:attrNameLst>
                                      </p:cBhvr>
                                      <p:to>
                                        <p:strVal val="visible"/>
                                      </p:to>
                                    </p:set>
                                    <p:animEffect transition="in" filter="wipe(left)">
                                      <p:cBhvr>
                                        <p:cTn id="17" dur="500"/>
                                        <p:tgtEl>
                                          <p:spTgt spid="5225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235"/>
                                        </p:tgtEl>
                                        <p:attrNameLst>
                                          <p:attrName>style.visibility</p:attrName>
                                        </p:attrNameLst>
                                      </p:cBhvr>
                                      <p:to>
                                        <p:strVal val="visible"/>
                                      </p:to>
                                    </p:set>
                                    <p:animEffect transition="in" filter="wipe(left)">
                                      <p:cBhvr>
                                        <p:cTn id="22" dur="500"/>
                                        <p:tgtEl>
                                          <p:spTgt spid="5223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wipe(left)">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6"/>
                                        </p:tgtEl>
                                        <p:attrNameLst>
                                          <p:attrName>style.visibility</p:attrName>
                                        </p:attrNameLst>
                                      </p:cBhvr>
                                      <p:to>
                                        <p:strVal val="visible"/>
                                      </p:to>
                                    </p:set>
                                    <p:animEffect transition="in" filter="wipe(left)">
                                      <p:cBhvr>
                                        <p:cTn id="32" dur="500"/>
                                        <p:tgtEl>
                                          <p:spTgt spid="4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wipe(left)">
                                      <p:cBhvr>
                                        <p:cTn id="37" dur="500"/>
                                        <p:tgtEl>
                                          <p:spTgt spid="3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left)">
                                      <p:cBhvr>
                                        <p:cTn id="42" dur="500"/>
                                        <p:tgtEl>
                                          <p:spTgt spid="3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500"/>
                                        <p:tgtEl>
                                          <p:spTgt spid="3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5"/>
                                        </p:tgtEl>
                                        <p:attrNameLst>
                                          <p:attrName>style.visibility</p:attrName>
                                        </p:attrNameLst>
                                      </p:cBhvr>
                                      <p:to>
                                        <p:strVal val="visible"/>
                                      </p:to>
                                    </p:set>
                                    <p:animEffect transition="in" filter="wipe(left)">
                                      <p:cBhvr>
                                        <p:cTn id="52" dur="500"/>
                                        <p:tgtEl>
                                          <p:spTgt spid="5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1"/>
                                        </p:tgtEl>
                                        <p:attrNameLst>
                                          <p:attrName>style.visibility</p:attrName>
                                        </p:attrNameLst>
                                      </p:cBhvr>
                                      <p:to>
                                        <p:strVal val="visible"/>
                                      </p:to>
                                    </p:set>
                                    <p:animEffect transition="in" filter="wipe(left)">
                                      <p:cBhvr>
                                        <p:cTn id="57" dur="500"/>
                                        <p:tgtEl>
                                          <p:spTgt spid="51"/>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7"/>
                                        </p:tgtEl>
                                        <p:attrNameLst>
                                          <p:attrName>style.visibility</p:attrName>
                                        </p:attrNameLst>
                                      </p:cBhvr>
                                      <p:to>
                                        <p:strVal val="visible"/>
                                      </p:to>
                                    </p:set>
                                    <p:animEffect transition="in" filter="wipe(left)">
                                      <p:cBhvr>
                                        <p:cTn id="67" dur="500"/>
                                        <p:tgtEl>
                                          <p:spTgt spid="5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wipe(left)">
                                      <p:cBhvr>
                                        <p:cTn id="72"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2" grpId="0"/>
      <p:bldP spid="52235" grpId="0"/>
      <p:bldP spid="52258" grpId="0"/>
      <p:bldP spid="45" grpId="0"/>
      <p:bldP spid="46" grpId="0"/>
      <p:bldP spid="51" grpId="0"/>
      <p:bldP spid="55" grpId="0"/>
      <p:bldP spid="56" grpId="0"/>
      <p:bldP spid="57" grpId="0"/>
      <p:bldP spid="58" grpId="0"/>
      <p:bldP spid="37" grpId="0"/>
      <p:bldP spid="38" grpId="0"/>
      <p:bldP spid="3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403"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44398" name="组合 32"/>
          <p:cNvGrpSpPr>
            <a:grpSpLocks/>
          </p:cNvGrpSpPr>
          <p:nvPr/>
        </p:nvGrpSpPr>
        <p:grpSpPr bwMode="auto">
          <a:xfrm>
            <a:off x="1868488" y="793750"/>
            <a:ext cx="8570912" cy="1384300"/>
            <a:chOff x="709839" y="664809"/>
            <a:chExt cx="8570133" cy="1384995"/>
          </a:xfrm>
        </p:grpSpPr>
        <p:sp>
          <p:nvSpPr>
            <p:cNvPr id="34" name="任意多边形 33"/>
            <p:cNvSpPr/>
            <p:nvPr/>
          </p:nvSpPr>
          <p:spPr>
            <a:xfrm>
              <a:off x="709839" y="704517"/>
              <a:ext cx="173021" cy="40025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mc:AlternateContent xmlns:mc="http://schemas.openxmlformats.org/markup-compatibility/2006" xmlns:a14="http://schemas.microsoft.com/office/drawing/2010/main">
          <mc:Choice Requires="a14">
            <p:sp>
              <p:nvSpPr>
                <p:cNvPr id="44400" name="文本框 34"/>
                <p:cNvSpPr txBox="1">
                  <a:spLocks noChangeArrowheads="1"/>
                </p:cNvSpPr>
                <p:nvPr/>
              </p:nvSpPr>
              <p:spPr bwMode="auto">
                <a:xfrm>
                  <a:off x="852723" y="664809"/>
                  <a:ext cx="8427249" cy="1384995"/>
                </a:xfrm>
                <a:prstGeom prst="rect">
                  <a:avLst/>
                </a:prstGeom>
                <a:noFill/>
                <a:ln w="9525">
                  <a:noFill/>
                  <a:miter lim="800000"/>
                  <a:headEnd/>
                  <a:tailEnd/>
                </a:ln>
              </p:spPr>
              <p:txBody>
                <a:bodyPr>
                  <a:spAutoFit/>
                </a:bodyPr>
                <a:lstStyle/>
                <a:p>
                  <a:r>
                    <a:rPr lang="en-US" altLang="zh-CN" sz="2800" b="1" dirty="0">
                      <a:solidFill>
                        <a:srgbClr val="FF0000"/>
                      </a:solidFill>
                      <a:latin typeface="楷体" pitchFamily="49" charset="-122"/>
                      <a:ea typeface="楷体" pitchFamily="49" charset="-122"/>
                    </a:rPr>
                    <a:t>0410</a:t>
                  </a:r>
                  <a:r>
                    <a:rPr lang="zh-CN" altLang="en-US" sz="2800" b="1" dirty="0">
                      <a:solidFill>
                        <a:srgbClr val="0000FF"/>
                      </a:solidFill>
                      <a:latin typeface="楷体" pitchFamily="49" charset="-122"/>
                      <a:ea typeface="楷体" pitchFamily="49" charset="-122"/>
                    </a:rPr>
                    <a:t>在真空中，</a:t>
                  </a:r>
                  <a14:m>
                    <m:oMath xmlns:m="http://schemas.openxmlformats.org/officeDocument/2006/math">
                      <m:r>
                        <a:rPr lang="en-US" altLang="zh-CN" sz="2800" b="0" i="1" smtClean="0">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两板相距</a:t>
                  </a:r>
                  <a14:m>
                    <m:oMath xmlns:m="http://schemas.openxmlformats.org/officeDocument/2006/math">
                      <m:r>
                        <a:rPr lang="en-US" altLang="zh-CN" sz="2800" b="0" i="1" smtClean="0">
                          <a:solidFill>
                            <a:srgbClr val="0000FF"/>
                          </a:solidFill>
                          <a:latin typeface="Cambria Math" panose="02040503050406030204" pitchFamily="18" charset="0"/>
                        </a:rPr>
                        <m:t>𝑑</m:t>
                      </m:r>
                    </m:oMath>
                  </a14:m>
                  <a:r>
                    <a:rPr lang="zh-CN" altLang="en-US" sz="2800" b="1" dirty="0">
                      <a:solidFill>
                        <a:srgbClr val="0000FF"/>
                      </a:solidFill>
                      <a:latin typeface="楷体" pitchFamily="49" charset="-122"/>
                      <a:ea typeface="楷体" pitchFamily="49" charset="-122"/>
                    </a:rPr>
                    <a:t>，面积都为</a:t>
                  </a:r>
                  <a14:m>
                    <m:oMath xmlns:m="http://schemas.openxmlformats.org/officeDocument/2006/math">
                      <m:r>
                        <a:rPr lang="en-US" altLang="zh-CN" sz="2800" b="0" i="1" smtClean="0">
                          <a:solidFill>
                            <a:srgbClr val="0000FF"/>
                          </a:solidFill>
                          <a:latin typeface="Cambria Math" panose="02040503050406030204" pitchFamily="18" charset="0"/>
                        </a:rPr>
                        <m:t>𝑆</m:t>
                      </m:r>
                    </m:oMath>
                  </a14:m>
                  <a:r>
                    <a:rPr lang="zh-CN" altLang="en-US" sz="2800" b="1" dirty="0">
                      <a:solidFill>
                        <a:srgbClr val="0000FF"/>
                      </a:solidFill>
                      <a:latin typeface="楷体" pitchFamily="49" charset="-122"/>
                      <a:ea typeface="楷体" pitchFamily="49" charset="-122"/>
                    </a:rPr>
                    <a:t>（平板的尺寸远大于两板间距），</a:t>
                  </a:r>
                  <a14:m>
                    <m:oMath xmlns:m="http://schemas.openxmlformats.org/officeDocument/2006/math">
                      <m:r>
                        <a:rPr lang="en-US" altLang="zh-CN" sz="2800" i="1">
                          <a:solidFill>
                            <a:srgbClr val="0000FF"/>
                          </a:solidFill>
                          <a:latin typeface="Cambria Math" panose="02040503050406030204" pitchFamily="18" charset="0"/>
                        </a:rPr>
                        <m:t>𝐴</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i="1">
                          <a:solidFill>
                            <a:srgbClr val="0000FF"/>
                          </a:solidFill>
                          <a:latin typeface="Cambria Math" panose="02040503050406030204" pitchFamily="18" charset="0"/>
                        </a:rPr>
                        <m:t>𝐵</m:t>
                      </m:r>
                    </m:oMath>
                  </a14:m>
                  <a:r>
                    <a:rPr lang="zh-CN" altLang="en-US" sz="2800" b="1" dirty="0">
                      <a:solidFill>
                        <a:srgbClr val="0000FF"/>
                      </a:solidFill>
                      <a:latin typeface="楷体" pitchFamily="49" charset="-122"/>
                      <a:ea typeface="楷体" pitchFamily="49" charset="-122"/>
                    </a:rPr>
                    <a:t>两板各带</a:t>
                  </a:r>
                  <a14:m>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r>
                        <a:rPr lang="en-US" altLang="zh-CN" sz="2800" i="1">
                          <a:solidFill>
                            <a:srgbClr val="0000FF"/>
                          </a:solidFill>
                          <a:latin typeface="Cambria Math" panose="02040503050406030204" pitchFamily="18" charset="0"/>
                        </a:rPr>
                        <m:t> </m:t>
                      </m:r>
                    </m:oMath>
                  </a14:m>
                  <a:r>
                    <a:rPr lang="zh-CN" altLang="en-US" sz="2800" b="1" dirty="0">
                      <a:solidFill>
                        <a:srgbClr val="0000FF"/>
                      </a:solidFill>
                      <a:latin typeface="楷体" pitchFamily="49" charset="-122"/>
                      <a:ea typeface="楷体" pitchFamily="49" charset="-122"/>
                    </a:rPr>
                    <a:t>、</a:t>
                  </a:r>
                  <a14:m>
                    <m:oMath xmlns:m="http://schemas.openxmlformats.org/officeDocument/2006/math">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𝑞</m:t>
                      </m:r>
                    </m:oMath>
                  </a14:m>
                  <a:r>
                    <a:rPr lang="zh-CN" altLang="en-US" sz="2800" b="1" dirty="0">
                      <a:solidFill>
                        <a:srgbClr val="0000FF"/>
                      </a:solidFill>
                      <a:latin typeface="楷体" pitchFamily="49" charset="-122"/>
                      <a:ea typeface="楷体" pitchFamily="49" charset="-122"/>
                    </a:rPr>
                    <a:t>。则两板间的相互作用力为</a:t>
                  </a:r>
                </a:p>
              </p:txBody>
            </p:sp>
          </mc:Choice>
          <mc:Fallback xmlns="">
            <p:sp>
              <p:nvSpPr>
                <p:cNvPr id="44400" name="文本框 34"/>
                <p:cNvSpPr txBox="1">
                  <a:spLocks noRot="1" noChangeAspect="1" noMove="1" noResize="1" noEditPoints="1" noAdjustHandles="1" noChangeArrowheads="1" noChangeShapeType="1" noTextEdit="1"/>
                </p:cNvSpPr>
                <p:nvPr/>
              </p:nvSpPr>
              <p:spPr bwMode="auto">
                <a:xfrm>
                  <a:off x="852723" y="664809"/>
                  <a:ext cx="8427249" cy="1384995"/>
                </a:xfrm>
                <a:prstGeom prst="rect">
                  <a:avLst/>
                </a:prstGeom>
                <a:blipFill>
                  <a:blip r:embed="rId2"/>
                  <a:stretch>
                    <a:fillRect l="-1518" t="-5286" r="-5568"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850188" y="1590787"/>
              <a:ext cx="169847" cy="398662"/>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0000FF"/>
                </a:solidFill>
              </a:endParaRPr>
            </a:p>
          </p:txBody>
        </p:sp>
      </p:grpSp>
      <p:grpSp>
        <p:nvGrpSpPr>
          <p:cNvPr id="2" name="组合 1"/>
          <p:cNvGrpSpPr/>
          <p:nvPr/>
        </p:nvGrpSpPr>
        <p:grpSpPr>
          <a:xfrm>
            <a:off x="2011363" y="2219325"/>
            <a:ext cx="8331200" cy="4008438"/>
            <a:chOff x="2011363" y="2219325"/>
            <a:chExt cx="8331200" cy="4008438"/>
          </a:xfrm>
        </p:grpSpPr>
        <p:grpSp>
          <p:nvGrpSpPr>
            <p:cNvPr id="44406" name="组合 5"/>
            <p:cNvGrpSpPr>
              <a:grpSpLocks/>
            </p:cNvGrpSpPr>
            <p:nvPr/>
          </p:nvGrpSpPr>
          <p:grpSpPr bwMode="auto">
            <a:xfrm>
              <a:off x="2011363" y="2219325"/>
              <a:ext cx="8331200" cy="4008438"/>
              <a:chOff x="1930401" y="1699031"/>
              <a:chExt cx="8331198" cy="4009408"/>
            </a:xfrm>
          </p:grpSpPr>
          <p:sp>
            <p:nvSpPr>
              <p:cNvPr id="7" name="矩形 6"/>
              <p:cNvSpPr/>
              <p:nvPr/>
            </p:nvSpPr>
            <p:spPr>
              <a:xfrm rot="2700000">
                <a:off x="2543030" y="2288283"/>
                <a:ext cx="1208379"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8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0944"/>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435" y="3406801"/>
                <a:ext cx="1417980"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2" y="1560886"/>
                <a:ext cx="0" cy="274545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7" y="2000729"/>
                <a:ext cx="969963" cy="83522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79" y="2364501"/>
                <a:ext cx="1208379"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434" y="2397052"/>
                <a:ext cx="1206792"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50504"/>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0" y="2792463"/>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584" y="2496943"/>
                <a:ext cx="141798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2" y="1992790"/>
                <a:ext cx="1955800" cy="194833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7" y="3067787"/>
                <a:ext cx="971550" cy="83522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48" y="2341477"/>
                <a:ext cx="120679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9118"/>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7" y="1851468"/>
                <a:ext cx="1879600" cy="2183341"/>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2248"/>
                <a:ext cx="949325" cy="816172"/>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4442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4442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4442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4442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136776" y="5656038"/>
                <a:ext cx="8020048" cy="52401"/>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9" name="矩形 48"/>
                <p:cNvSpPr/>
                <p:nvPr/>
              </p:nvSpPr>
              <p:spPr>
                <a:xfrm>
                  <a:off x="2513064" y="4759466"/>
                  <a:ext cx="1415067"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𝑑</m:t>
                                </m:r>
                              </m:e>
                              <m:sup>
                                <m:r>
                                  <a:rPr lang="en-US" altLang="zh-CN" sz="2800" i="1">
                                    <a:solidFill>
                                      <a:srgbClr val="0000FF"/>
                                    </a:solidFill>
                                    <a:latin typeface="Cambria Math" panose="02040503050406030204" pitchFamily="18" charset="0"/>
                                  </a:rPr>
                                  <m:t>2</m:t>
                                </m:r>
                              </m:sup>
                            </m:sSup>
                          </m:den>
                        </m:f>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2513064" y="4759466"/>
                  <a:ext cx="1415067" cy="103009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4750785" y="4743636"/>
                  <a:ext cx="806183"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0" name="矩形 49"/>
                <p:cNvSpPr>
                  <a:spLocks noRot="1" noChangeAspect="1" noMove="1" noResize="1" noEditPoints="1" noAdjustHandles="1" noChangeArrowheads="1" noChangeShapeType="1" noTextEdit="1"/>
                </p:cNvSpPr>
                <p:nvPr/>
              </p:nvSpPr>
              <p:spPr>
                <a:xfrm>
                  <a:off x="4750785" y="4743636"/>
                  <a:ext cx="806183" cy="103009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6711203" y="4775296"/>
                  <a:ext cx="100495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6711203" y="4775296"/>
                  <a:ext cx="1004954" cy="103009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8779689" y="4727806"/>
                  <a:ext cx="854849"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𝑞</m:t>
                                </m:r>
                              </m:e>
                              <m:sup>
                                <m:r>
                                  <a:rPr lang="en-US" altLang="zh-CN" sz="2800" i="1">
                                    <a:solidFill>
                                      <a:srgbClr val="0000FF"/>
                                    </a:solidFill>
                                    <a:latin typeface="Cambria Math" panose="02040503050406030204" pitchFamily="18" charset="0"/>
                                  </a:rPr>
                                  <m:t>2</m:t>
                                </m:r>
                              </m:sup>
                            </m:sSup>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𝑆</m:t>
                            </m:r>
                          </m:den>
                        </m:f>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8779689" y="4727806"/>
                  <a:ext cx="854849" cy="1030090"/>
                </a:xfrm>
                <a:prstGeom prst="rect">
                  <a:avLst/>
                </a:prstGeom>
                <a:blipFill>
                  <a:blip r:embed="rId6"/>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6821488" y="2259013"/>
            <a:ext cx="820737"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4405"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90821687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44398"/>
                                        </p:tgtEl>
                                        <p:attrNameLst>
                                          <p:attrName>style.visibility</p:attrName>
                                        </p:attrNameLst>
                                      </p:cBhvr>
                                      <p:to>
                                        <p:strVal val="visible"/>
                                      </p:to>
                                    </p:set>
                                    <p:animEffect transition="in" filter="wipe(left)">
                                      <p:cBhvr>
                                        <p:cTn id="13" dur="500"/>
                                        <p:tgtEl>
                                          <p:spTgt spid="44398"/>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0033" name="Text Box 13"/>
              <p:cNvSpPr txBox="1">
                <a:spLocks noChangeArrowheads="1"/>
              </p:cNvSpPr>
              <p:nvPr/>
            </p:nvSpPr>
            <p:spPr bwMode="auto">
              <a:xfrm>
                <a:off x="550535" y="421780"/>
                <a:ext cx="9537700" cy="94615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例：求两个平行无限大均匀带电平面的场强分布。</a:t>
                </a:r>
              </a:p>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设面电荷密度分别为</a:t>
                </a:r>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𝜎</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a14:m>
                <a:r>
                  <a:rPr kumimoji="0" lang="zh-CN" altLang="en-US" sz="2800" dirty="0">
                    <a:solidFill>
                      <a:srgbClr val="0000FF"/>
                    </a:solidFill>
                    <a:latin typeface="+mn-lt"/>
                    <a:ea typeface="微软雅黑" panose="020B0503020204020204" pitchFamily="34" charset="-122"/>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𝜎</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a14:m>
                <a:endParaRPr lang="zh-CN" altLang="en-US" sz="2800" dirty="0">
                  <a:solidFill>
                    <a:srgbClr val="0000FF"/>
                  </a:solidFill>
                  <a:latin typeface="+mn-lt"/>
                  <a:ea typeface="微软雅黑" panose="020B0503020204020204" pitchFamily="34" charset="-122"/>
                </a:endParaRPr>
              </a:p>
            </p:txBody>
          </p:sp>
        </mc:Choice>
        <mc:Fallback xmlns="">
          <p:sp>
            <p:nvSpPr>
              <p:cNvPr id="170033" name="Text Box 13"/>
              <p:cNvSpPr txBox="1">
                <a:spLocks noRot="1" noChangeAspect="1" noMove="1" noResize="1" noEditPoints="1" noAdjustHandles="1" noChangeArrowheads="1" noChangeShapeType="1" noTextEdit="1"/>
              </p:cNvSpPr>
              <p:nvPr/>
            </p:nvSpPr>
            <p:spPr bwMode="auto">
              <a:xfrm>
                <a:off x="550535" y="421780"/>
                <a:ext cx="9537700" cy="946150"/>
              </a:xfrm>
              <a:prstGeom prst="rect">
                <a:avLst/>
              </a:prstGeom>
              <a:blipFill>
                <a:blip r:embed="rId3"/>
                <a:stretch>
                  <a:fillRect l="-1278" t="-6452" b="-180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2176" name="Text Box 16"/>
          <p:cNvSpPr txBox="1">
            <a:spLocks noChangeArrowheads="1"/>
          </p:cNvSpPr>
          <p:nvPr/>
        </p:nvSpPr>
        <p:spPr bwMode="auto">
          <a:xfrm>
            <a:off x="550535" y="1417570"/>
            <a:ext cx="9193974"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解：每一个带电平面的场强先可用高斯定律求出，然后再用叠加原理求两个带电平面产生的总场强。</a:t>
            </a:r>
            <a:endParaRPr lang="zh-CN" altLang="en-US" sz="2800" dirty="0">
              <a:solidFill>
                <a:srgbClr val="0000FF"/>
              </a:solidFill>
              <a:latin typeface="+mn-lt"/>
              <a:ea typeface="微软雅黑" panose="020B0503020204020204" pitchFamily="34" charset="-122"/>
            </a:endParaRPr>
          </a:p>
        </p:txBody>
      </p:sp>
      <p:sp>
        <p:nvSpPr>
          <p:cNvPr id="92208" name="Text Box 48"/>
          <p:cNvSpPr txBox="1">
            <a:spLocks noChangeArrowheads="1"/>
          </p:cNvSpPr>
          <p:nvPr/>
        </p:nvSpPr>
        <p:spPr bwMode="auto">
          <a:xfrm>
            <a:off x="550535" y="2482622"/>
            <a:ext cx="23272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微软雅黑" panose="020B0503020204020204" pitchFamily="34" charset="-122"/>
              </a:rPr>
              <a:t>需注意方向。</a:t>
            </a:r>
          </a:p>
        </p:txBody>
      </p:sp>
      <mc:AlternateContent xmlns:mc="http://schemas.openxmlformats.org/markup-compatibility/2006" xmlns:a14="http://schemas.microsoft.com/office/drawing/2010/main">
        <mc:Choice Requires="a14">
          <p:sp>
            <p:nvSpPr>
              <p:cNvPr id="92224" name="Text Box 64"/>
              <p:cNvSpPr txBox="1">
                <a:spLocks noChangeArrowheads="1"/>
              </p:cNvSpPr>
              <p:nvPr/>
            </p:nvSpPr>
            <p:spPr bwMode="auto">
              <a:xfrm>
                <a:off x="550535" y="3051376"/>
                <a:ext cx="6248570"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由图可知，在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kumimoji="0" lang="zh-CN" altLang="en-US" sz="2800" dirty="0">
                    <a:solidFill>
                      <a:srgbClr val="0000FF"/>
                    </a:solidFill>
                    <a:latin typeface="+mn-lt"/>
                    <a:ea typeface="微软雅黑" panose="020B0503020204020204" pitchFamily="34" charset="-122"/>
                  </a:rPr>
                  <a:t>区和</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kumimoji="0" lang="zh-CN" altLang="en-US" sz="2800" dirty="0">
                    <a:solidFill>
                      <a:srgbClr val="0000FF"/>
                    </a:solidFill>
                    <a:latin typeface="+mn-lt"/>
                    <a:ea typeface="微软雅黑" panose="020B0503020204020204" pitchFamily="34" charset="-122"/>
                  </a:rPr>
                  <a:t>区场强均为零。</a:t>
                </a:r>
              </a:p>
              <a:p>
                <a:pPr algn="just">
                  <a:spcBef>
                    <a:spcPct val="0"/>
                  </a:spcBef>
                  <a:buClrTx/>
                  <a:buSzTx/>
                  <a:buFontTx/>
                  <a:buNone/>
                </a:pP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0" lang="zh-CN" altLang="en-US" sz="2800" dirty="0">
                    <a:solidFill>
                      <a:srgbClr val="0000FF"/>
                    </a:solidFill>
                    <a:latin typeface="+mn-lt"/>
                    <a:ea typeface="微软雅黑" panose="020B0503020204020204" pitchFamily="34" charset="-122"/>
                  </a:rPr>
                  <a:t>区场强的方向从带正电的平板指向</a:t>
                </a:r>
              </a:p>
              <a:p>
                <a:pPr algn="just">
                  <a:spcBef>
                    <a:spcPct val="0"/>
                  </a:spcBef>
                  <a:buClrTx/>
                  <a:buSzTx/>
                  <a:buFontTx/>
                  <a:buNone/>
                </a:pPr>
                <a:r>
                  <a:rPr kumimoji="0" lang="zh-CN" altLang="en-US" sz="2800" dirty="0">
                    <a:solidFill>
                      <a:srgbClr val="0000FF"/>
                    </a:solidFill>
                    <a:latin typeface="+mn-lt"/>
                    <a:ea typeface="微软雅黑" panose="020B0503020204020204" pitchFamily="34" charset="-122"/>
                  </a:rPr>
                  <a:t>带负电的平板。</a:t>
                </a:r>
                <a:r>
                  <a:rPr kumimoji="0" lang="zh-CN" altLang="en-US" sz="2800" dirty="0">
                    <a:solidFill>
                      <a:srgbClr val="FF0000"/>
                    </a:solidFill>
                    <a:latin typeface="+mn-lt"/>
                    <a:ea typeface="微软雅黑" panose="020B0503020204020204" pitchFamily="34" charset="-122"/>
                  </a:rPr>
                  <a:t>场强大小为一个带电</a:t>
                </a:r>
              </a:p>
              <a:p>
                <a:pPr algn="just">
                  <a:spcBef>
                    <a:spcPct val="0"/>
                  </a:spcBef>
                  <a:buClrTx/>
                  <a:buSzTx/>
                  <a:buFontTx/>
                  <a:buNone/>
                </a:pPr>
                <a:r>
                  <a:rPr kumimoji="0" lang="zh-CN" altLang="en-US" sz="2800" dirty="0">
                    <a:solidFill>
                      <a:srgbClr val="FF0000"/>
                    </a:solidFill>
                    <a:latin typeface="+mn-lt"/>
                    <a:ea typeface="微软雅黑" panose="020B0503020204020204" pitchFamily="34" charset="-122"/>
                  </a:rPr>
                  <a:t>平板产生的场强的两倍。</a:t>
                </a:r>
                <a:endParaRPr lang="zh-CN" altLang="en-US" sz="2800" dirty="0">
                  <a:solidFill>
                    <a:srgbClr val="FF0000"/>
                  </a:solidFill>
                  <a:latin typeface="+mn-lt"/>
                  <a:ea typeface="微软雅黑" panose="020B0503020204020204" pitchFamily="34" charset="-122"/>
                </a:endParaRPr>
              </a:p>
            </p:txBody>
          </p:sp>
        </mc:Choice>
        <mc:Fallback xmlns="">
          <p:sp>
            <p:nvSpPr>
              <p:cNvPr id="92224" name="Text Box 64"/>
              <p:cNvSpPr txBox="1">
                <a:spLocks noRot="1" noChangeAspect="1" noMove="1" noResize="1" noEditPoints="1" noAdjustHandles="1" noChangeArrowheads="1" noChangeShapeType="1" noTextEdit="1"/>
              </p:cNvSpPr>
              <p:nvPr/>
            </p:nvSpPr>
            <p:spPr bwMode="auto">
              <a:xfrm>
                <a:off x="550535" y="3051376"/>
                <a:ext cx="6248570" cy="1815882"/>
              </a:xfrm>
              <a:prstGeom prst="rect">
                <a:avLst/>
              </a:prstGeom>
              <a:blipFill>
                <a:blip r:embed="rId4"/>
                <a:stretch>
                  <a:fillRect l="-1951" t="-3704" b="-87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6636041" y="2743401"/>
            <a:ext cx="2970094" cy="3898324"/>
            <a:chOff x="6636041" y="2743401"/>
            <a:chExt cx="2970094" cy="3898324"/>
          </a:xfrm>
        </p:grpSpPr>
        <p:grpSp>
          <p:nvGrpSpPr>
            <p:cNvPr id="3" name="Group 17"/>
            <p:cNvGrpSpPr>
              <a:grpSpLocks/>
            </p:cNvGrpSpPr>
            <p:nvPr/>
          </p:nvGrpSpPr>
          <p:grpSpPr bwMode="auto">
            <a:xfrm>
              <a:off x="7047964" y="2746576"/>
              <a:ext cx="1447800" cy="1828800"/>
              <a:chOff x="240" y="1248"/>
              <a:chExt cx="912" cy="1152"/>
            </a:xfrm>
          </p:grpSpPr>
          <p:sp>
            <p:nvSpPr>
              <p:cNvPr id="170025" name="Line 18"/>
              <p:cNvSpPr>
                <a:spLocks noChangeShapeType="1"/>
              </p:cNvSpPr>
              <p:nvPr/>
            </p:nvSpPr>
            <p:spPr bwMode="auto">
              <a:xfrm>
                <a:off x="704" y="1952"/>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6" name="Line 19"/>
              <p:cNvSpPr>
                <a:spLocks noChangeShapeType="1"/>
              </p:cNvSpPr>
              <p:nvPr/>
            </p:nvSpPr>
            <p:spPr bwMode="auto">
              <a:xfrm>
                <a:off x="720" y="1248"/>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8" name="Line 21"/>
              <p:cNvSpPr>
                <a:spLocks noChangeShapeType="1"/>
              </p:cNvSpPr>
              <p:nvPr/>
            </p:nvSpPr>
            <p:spPr bwMode="auto">
              <a:xfrm flipH="1">
                <a:off x="256"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9" name="Line 22"/>
              <p:cNvSpPr>
                <a:spLocks noChangeShapeType="1"/>
              </p:cNvSpPr>
              <p:nvPr/>
            </p:nvSpPr>
            <p:spPr bwMode="auto">
              <a:xfrm flipH="1">
                <a:off x="288" y="1952"/>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0" name="Line 23"/>
              <p:cNvSpPr>
                <a:spLocks noChangeShapeType="1"/>
              </p:cNvSpPr>
              <p:nvPr/>
            </p:nvSpPr>
            <p:spPr bwMode="auto">
              <a:xfrm>
                <a:off x="720"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1" name="Line 24"/>
              <p:cNvSpPr>
                <a:spLocks noChangeShapeType="1"/>
              </p:cNvSpPr>
              <p:nvPr/>
            </p:nvSpPr>
            <p:spPr bwMode="auto">
              <a:xfrm>
                <a:off x="720"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32" name="Line 25"/>
              <p:cNvSpPr>
                <a:spLocks noChangeShapeType="1"/>
              </p:cNvSpPr>
              <p:nvPr/>
            </p:nvSpPr>
            <p:spPr bwMode="auto">
              <a:xfrm flipH="1">
                <a:off x="240"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4" name="Group 26"/>
            <p:cNvGrpSpPr>
              <a:grpSpLocks/>
            </p:cNvGrpSpPr>
            <p:nvPr/>
          </p:nvGrpSpPr>
          <p:grpSpPr bwMode="auto">
            <a:xfrm>
              <a:off x="7098764" y="3203776"/>
              <a:ext cx="685800" cy="863600"/>
              <a:chOff x="1888" y="1584"/>
              <a:chExt cx="432" cy="544"/>
            </a:xfrm>
          </p:grpSpPr>
          <p:sp>
            <p:nvSpPr>
              <p:cNvPr id="170022" name="Line 27"/>
              <p:cNvSpPr>
                <a:spLocks noChangeShapeType="1"/>
              </p:cNvSpPr>
              <p:nvPr/>
            </p:nvSpPr>
            <p:spPr bwMode="auto">
              <a:xfrm>
                <a:off x="1888" y="158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3" name="Line 28"/>
              <p:cNvSpPr>
                <a:spLocks noChangeShapeType="1"/>
              </p:cNvSpPr>
              <p:nvPr/>
            </p:nvSpPr>
            <p:spPr bwMode="auto">
              <a:xfrm>
                <a:off x="1888" y="1872"/>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4" name="Line 29"/>
              <p:cNvSpPr>
                <a:spLocks noChangeShapeType="1"/>
              </p:cNvSpPr>
              <p:nvPr/>
            </p:nvSpPr>
            <p:spPr bwMode="auto">
              <a:xfrm>
                <a:off x="1888" y="2128"/>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5" name="Group 30"/>
            <p:cNvGrpSpPr>
              <a:grpSpLocks/>
            </p:cNvGrpSpPr>
            <p:nvPr/>
          </p:nvGrpSpPr>
          <p:grpSpPr bwMode="auto">
            <a:xfrm>
              <a:off x="8521164" y="3051376"/>
              <a:ext cx="685800" cy="838200"/>
              <a:chOff x="1216" y="1440"/>
              <a:chExt cx="432" cy="528"/>
            </a:xfrm>
          </p:grpSpPr>
          <p:sp>
            <p:nvSpPr>
              <p:cNvPr id="170019" name="Line 31"/>
              <p:cNvSpPr>
                <a:spLocks noChangeShapeType="1"/>
              </p:cNvSpPr>
              <p:nvPr/>
            </p:nvSpPr>
            <p:spPr bwMode="auto">
              <a:xfrm>
                <a:off x="1216" y="1440"/>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0" name="Line 32"/>
              <p:cNvSpPr>
                <a:spLocks noChangeShapeType="1"/>
              </p:cNvSpPr>
              <p:nvPr/>
            </p:nvSpPr>
            <p:spPr bwMode="auto">
              <a:xfrm>
                <a:off x="1216" y="1968"/>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21" name="Line 33"/>
              <p:cNvSpPr>
                <a:spLocks noChangeShapeType="1"/>
              </p:cNvSpPr>
              <p:nvPr/>
            </p:nvSpPr>
            <p:spPr bwMode="auto">
              <a:xfrm>
                <a:off x="1216" y="1696"/>
                <a:ext cx="432" cy="0"/>
              </a:xfrm>
              <a:prstGeom prst="line">
                <a:avLst/>
              </a:prstGeom>
              <a:noFill/>
              <a:ln w="25400">
                <a:solidFill>
                  <a:srgbClr val="CC3300"/>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6" name="Group 36"/>
            <p:cNvGrpSpPr>
              <a:grpSpLocks/>
            </p:cNvGrpSpPr>
            <p:nvPr/>
          </p:nvGrpSpPr>
          <p:grpSpPr bwMode="auto">
            <a:xfrm>
              <a:off x="7833777" y="2743401"/>
              <a:ext cx="1270000" cy="1828800"/>
              <a:chOff x="4796" y="2832"/>
              <a:chExt cx="800" cy="1152"/>
            </a:xfrm>
          </p:grpSpPr>
          <p:sp>
            <p:nvSpPr>
              <p:cNvPr id="170010" name="Line 37"/>
              <p:cNvSpPr>
                <a:spLocks noChangeShapeType="1"/>
              </p:cNvSpPr>
              <p:nvPr/>
            </p:nvSpPr>
            <p:spPr bwMode="auto">
              <a:xfrm flipH="1">
                <a:off x="5164" y="313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1" name="Line 38"/>
              <p:cNvSpPr>
                <a:spLocks noChangeShapeType="1"/>
              </p:cNvSpPr>
              <p:nvPr/>
            </p:nvSpPr>
            <p:spPr bwMode="auto">
              <a:xfrm flipH="1">
                <a:off x="5164" y="342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2" name="Line 39"/>
              <p:cNvSpPr>
                <a:spLocks noChangeShapeType="1"/>
              </p:cNvSpPr>
              <p:nvPr/>
            </p:nvSpPr>
            <p:spPr bwMode="auto">
              <a:xfrm flipH="1">
                <a:off x="5164" y="368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4" name="Line 41"/>
              <p:cNvSpPr>
                <a:spLocks noChangeShapeType="1"/>
              </p:cNvSpPr>
              <p:nvPr/>
            </p:nvSpPr>
            <p:spPr bwMode="auto">
              <a:xfrm>
                <a:off x="5196" y="2832"/>
                <a:ext cx="0" cy="1152"/>
              </a:xfrm>
              <a:prstGeom prst="line">
                <a:avLst/>
              </a:prstGeom>
              <a:noFill/>
              <a:ln w="57150">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5" name="Line 42"/>
              <p:cNvSpPr>
                <a:spLocks noChangeShapeType="1"/>
              </p:cNvSpPr>
              <p:nvPr/>
            </p:nvSpPr>
            <p:spPr bwMode="auto">
              <a:xfrm>
                <a:off x="4796" y="368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6" name="Line 43"/>
              <p:cNvSpPr>
                <a:spLocks noChangeShapeType="1"/>
              </p:cNvSpPr>
              <p:nvPr/>
            </p:nvSpPr>
            <p:spPr bwMode="auto">
              <a:xfrm>
                <a:off x="4796" y="313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17" name="Line 44"/>
              <p:cNvSpPr>
                <a:spLocks noChangeShapeType="1"/>
              </p:cNvSpPr>
              <p:nvPr/>
            </p:nvSpPr>
            <p:spPr bwMode="auto">
              <a:xfrm>
                <a:off x="4796" y="342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p:grpSp>
          <p:nvGrpSpPr>
            <p:cNvPr id="7" name="Group 51"/>
            <p:cNvGrpSpPr>
              <a:grpSpLocks/>
            </p:cNvGrpSpPr>
            <p:nvPr/>
          </p:nvGrpSpPr>
          <p:grpSpPr bwMode="auto">
            <a:xfrm>
              <a:off x="7860764" y="4812925"/>
              <a:ext cx="685800" cy="1828800"/>
              <a:chOff x="4512" y="2832"/>
              <a:chExt cx="432" cy="1152"/>
            </a:xfrm>
          </p:grpSpPr>
          <p:sp>
            <p:nvSpPr>
              <p:cNvPr id="170001" name="Line 55"/>
              <p:cNvSpPr>
                <a:spLocks noChangeShapeType="1"/>
              </p:cNvSpPr>
              <p:nvPr/>
            </p:nvSpPr>
            <p:spPr bwMode="auto">
              <a:xfrm>
                <a:off x="4944" y="2832"/>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2" name="Line 56"/>
              <p:cNvSpPr>
                <a:spLocks noChangeShapeType="1"/>
              </p:cNvSpPr>
              <p:nvPr/>
            </p:nvSpPr>
            <p:spPr bwMode="auto">
              <a:xfrm>
                <a:off x="4512" y="2832"/>
                <a:ext cx="0" cy="1152"/>
              </a:xfrm>
              <a:prstGeom prst="line">
                <a:avLst/>
              </a:prstGeom>
              <a:noFill/>
              <a:ln w="57150">
                <a:solidFill>
                  <a:srgbClr val="80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3" name="Line 57"/>
              <p:cNvSpPr>
                <a:spLocks noChangeShapeType="1"/>
              </p:cNvSpPr>
              <p:nvPr/>
            </p:nvSpPr>
            <p:spPr bwMode="auto">
              <a:xfrm>
                <a:off x="4512" y="2976"/>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4" name="Line 58"/>
              <p:cNvSpPr>
                <a:spLocks noChangeShapeType="1"/>
              </p:cNvSpPr>
              <p:nvPr/>
            </p:nvSpPr>
            <p:spPr bwMode="auto">
              <a:xfrm>
                <a:off x="4512" y="3168"/>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5" name="Line 59"/>
              <p:cNvSpPr>
                <a:spLocks noChangeShapeType="1"/>
              </p:cNvSpPr>
              <p:nvPr/>
            </p:nvSpPr>
            <p:spPr bwMode="auto">
              <a:xfrm>
                <a:off x="4512" y="3360"/>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6" name="Line 60"/>
              <p:cNvSpPr>
                <a:spLocks noChangeShapeType="1"/>
              </p:cNvSpPr>
              <p:nvPr/>
            </p:nvSpPr>
            <p:spPr bwMode="auto">
              <a:xfrm>
                <a:off x="4512" y="3552"/>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0007" name="Line 61"/>
              <p:cNvSpPr>
                <a:spLocks noChangeShapeType="1"/>
              </p:cNvSpPr>
              <p:nvPr/>
            </p:nvSpPr>
            <p:spPr bwMode="auto">
              <a:xfrm>
                <a:off x="4512" y="3744"/>
                <a:ext cx="432" cy="0"/>
              </a:xfrm>
              <a:prstGeom prst="line">
                <a:avLst/>
              </a:prstGeom>
              <a:noFill/>
              <a:ln w="25400">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grpSp>
        <mc:AlternateContent xmlns:mc="http://schemas.openxmlformats.org/markup-compatibility/2006" xmlns:a14="http://schemas.microsoft.com/office/drawing/2010/main">
          <mc:Choice Requires="a14">
            <p:sp>
              <p:nvSpPr>
                <p:cNvPr id="52" name="矩形 51"/>
                <p:cNvSpPr/>
                <p:nvPr/>
              </p:nvSpPr>
              <p:spPr>
                <a:xfrm>
                  <a:off x="7073364" y="4096922"/>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7073364" y="4096922"/>
                  <a:ext cx="77053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8428649" y="4116777"/>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8428649" y="4116777"/>
                  <a:ext cx="77053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7124164" y="6087669"/>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7124164" y="6087669"/>
                  <a:ext cx="77053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479449" y="6107524"/>
                  <a:ext cx="770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𝜎</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8479449" y="6107524"/>
                  <a:ext cx="77053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636041" y="3337781"/>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8" name="矩形 7"/>
                <p:cNvSpPr>
                  <a:spLocks noRot="1" noChangeAspect="1" noMove="1" noResize="1" noEditPoints="1" noAdjustHandles="1" noChangeArrowheads="1" noChangeShapeType="1" noTextEdit="1"/>
                </p:cNvSpPr>
                <p:nvPr/>
              </p:nvSpPr>
              <p:spPr>
                <a:xfrm>
                  <a:off x="6636041" y="3337781"/>
                  <a:ext cx="51520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9076823" y="3343092"/>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9076823" y="3343092"/>
                  <a:ext cx="52931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869417" y="3266538"/>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7869417" y="3266538"/>
                  <a:ext cx="51462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114586" y="522960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7114586" y="5229603"/>
                  <a:ext cx="51520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703051" y="5220190"/>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703051" y="5220190"/>
                  <a:ext cx="52931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7914021" y="5224315"/>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61" name="矩形 60"/>
                <p:cNvSpPr>
                  <a:spLocks noRot="1" noChangeAspect="1" noMove="1" noResize="1" noEditPoints="1" noAdjustHandles="1" noChangeArrowheads="1" noChangeShapeType="1" noTextEdit="1"/>
                </p:cNvSpPr>
                <p:nvPr/>
              </p:nvSpPr>
              <p:spPr>
                <a:xfrm>
                  <a:off x="7914021" y="5224315"/>
                  <a:ext cx="514628" cy="523220"/>
                </a:xfrm>
                <a:prstGeom prst="rect">
                  <a:avLst/>
                </a:prstGeom>
                <a:blipFill>
                  <a:blip r:embed="rId1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2" name="矩形 61"/>
              <p:cNvSpPr/>
              <p:nvPr/>
            </p:nvSpPr>
            <p:spPr>
              <a:xfrm flipH="1">
                <a:off x="1118437" y="5214049"/>
                <a:ext cx="23762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0000"/>
                              </a:solidFill>
                              <a:latin typeface="Cambria Math"/>
                              <a:ea typeface="Cambria Math" panose="02040503050406030204" pitchFamily="18" charset="0"/>
                            </a:rPr>
                          </m:ctrlPr>
                        </m:sSubPr>
                        <m:e>
                          <m:r>
                            <a:rPr lang="en-US" altLang="zh-CN" sz="2800" b="0" i="1" smtClean="0">
                              <a:solidFill>
                                <a:srgbClr val="FF0000"/>
                              </a:solidFill>
                              <a:latin typeface="Cambria Math" panose="02040503050406030204" pitchFamily="18" charset="0"/>
                              <a:ea typeface="Cambria Math" panose="02040503050406030204" pitchFamily="18" charset="0"/>
                            </a:rPr>
                            <m:t>𝐸</m:t>
                          </m:r>
                        </m:e>
                        <m:sub>
                          <m:r>
                            <a:rPr lang="en-US" altLang="zh-CN" sz="2800" b="0" i="1" smtClean="0">
                              <a:solidFill>
                                <a:srgbClr val="FF0000"/>
                              </a:solidFill>
                              <a:latin typeface="Cambria Math" panose="02040503050406030204" pitchFamily="18" charset="0"/>
                              <a:ea typeface="Cambria Math" panose="02040503050406030204" pitchFamily="18" charset="0"/>
                            </a:rPr>
                            <m:t>𝐶</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m:t>
                          </m:r>
                        </m:sub>
                      </m:sSub>
                    </m:oMath>
                  </m:oMathPara>
                </a14:m>
                <a:endParaRPr lang="zh-CN" altLang="en-US" sz="2800" i="1" dirty="0"/>
              </a:p>
            </p:txBody>
          </p:sp>
        </mc:Choice>
        <mc:Fallback xmlns="">
          <p:sp>
            <p:nvSpPr>
              <p:cNvPr id="62" name="矩形 61"/>
              <p:cNvSpPr>
                <a:spLocks noRot="1" noChangeAspect="1" noMove="1" noResize="1" noEditPoints="1" noAdjustHandles="1" noChangeArrowheads="1" noChangeShapeType="1" noTextEdit="1"/>
              </p:cNvSpPr>
              <p:nvPr/>
            </p:nvSpPr>
            <p:spPr>
              <a:xfrm flipH="1">
                <a:off x="1118437" y="5214049"/>
                <a:ext cx="2376268"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3211419" y="5041525"/>
                <a:ext cx="1789464"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f>
                        <m:fPr>
                          <m:ctrlPr>
                            <a:rPr lang="en-US" altLang="zh-CN" sz="2800" b="0" i="1" smtClean="0">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𝜎</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3211419" y="5041525"/>
                <a:ext cx="1789464" cy="90043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4800633" y="5031268"/>
                <a:ext cx="975908" cy="90043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b="0" i="1" smtClean="0">
                              <a:solidFill>
                                <a:srgbClr val="FF0000"/>
                              </a:solidFill>
                              <a:latin typeface="Cambria Math"/>
                              <a:ea typeface="Cambria Math" panose="02040503050406030204" pitchFamily="18" charset="0"/>
                            </a:rPr>
                          </m:ctrlPr>
                        </m:fPr>
                        <m:num>
                          <m:r>
                            <a:rPr lang="zh-CN" altLang="en-US" sz="2800" i="1">
                              <a:solidFill>
                                <a:srgbClr val="FF0000"/>
                              </a:solidFill>
                              <a:latin typeface="Cambria Math" panose="02040503050406030204" pitchFamily="18" charset="0"/>
                              <a:ea typeface="Cambria Math" panose="02040503050406030204" pitchFamily="18" charset="0"/>
                            </a:rPr>
                            <m:t>𝜎</m:t>
                          </m:r>
                        </m:num>
                        <m:den>
                          <m:sSub>
                            <m:sSubPr>
                              <m:ctrlPr>
                                <a:rPr lang="en-US" altLang="zh-CN" sz="2800" i="1">
                                  <a:solidFill>
                                    <a:srgbClr val="FF0000"/>
                                  </a:solidFill>
                                  <a:latin typeface="Cambria Math"/>
                                  <a:ea typeface="Cambria Math" panose="02040503050406030204" pitchFamily="18" charset="0"/>
                                </a:rPr>
                              </m:ctrlPr>
                            </m:sSubPr>
                            <m:e>
                              <m:r>
                                <a:rPr lang="zh-CN" altLang="en-US" sz="2800" i="1">
                                  <a:solidFill>
                                    <a:srgbClr val="FF0000"/>
                                  </a:solidFill>
                                  <a:latin typeface="Cambria Math" panose="02040503050406030204" pitchFamily="18" charset="0"/>
                                  <a:ea typeface="Cambria Math" panose="02040503050406030204" pitchFamily="18" charset="0"/>
                                </a:rPr>
                                <m:t>𝜀</m:t>
                              </m:r>
                            </m:e>
                            <m:sub>
                              <m:r>
                                <a:rPr lang="en-US" altLang="zh-CN" sz="2800" i="1">
                                  <a:solidFill>
                                    <a:srgbClr val="FF0000"/>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4800633" y="5031268"/>
                <a:ext cx="975908" cy="900439"/>
              </a:xfrm>
              <a:prstGeom prst="rect">
                <a:avLst/>
              </a:prstGeom>
              <a:blipFill>
                <a:blip r:embed="rId1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6255293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0033"/>
                                        </p:tgtEl>
                                        <p:attrNameLst>
                                          <p:attrName>style.visibility</p:attrName>
                                        </p:attrNameLst>
                                      </p:cBhvr>
                                      <p:to>
                                        <p:strVal val="visible"/>
                                      </p:to>
                                    </p:set>
                                    <p:animEffect transition="in" filter="wipe(left)">
                                      <p:cBhvr>
                                        <p:cTn id="7" dur="500"/>
                                        <p:tgtEl>
                                          <p:spTgt spid="1700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5" fill="hold" grpId="0" nodeType="clickEffect">
                                  <p:stCondLst>
                                    <p:cond delay="0"/>
                                  </p:stCondLst>
                                  <p:childTnLst>
                                    <p:set>
                                      <p:cBhvr>
                                        <p:cTn id="16" dur="1" fill="hold">
                                          <p:stCondLst>
                                            <p:cond delay="0"/>
                                          </p:stCondLst>
                                        </p:cTn>
                                        <p:tgtEl>
                                          <p:spTgt spid="92176"/>
                                        </p:tgtEl>
                                        <p:attrNameLst>
                                          <p:attrName>style.visibility</p:attrName>
                                        </p:attrNameLst>
                                      </p:cBhvr>
                                      <p:to>
                                        <p:strVal val="visible"/>
                                      </p:to>
                                    </p:set>
                                    <p:animEffect transition="in" filter="blinds(vertical)">
                                      <p:cBhvr>
                                        <p:cTn id="17" dur="500"/>
                                        <p:tgtEl>
                                          <p:spTgt spid="9217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3" presetClass="entr" presetSubtype="288" fill="hold" grpId="0" nodeType="clickEffect">
                                  <p:stCondLst>
                                    <p:cond delay="0"/>
                                  </p:stCondLst>
                                  <p:childTnLst>
                                    <p:set>
                                      <p:cBhvr>
                                        <p:cTn id="21" dur="1" fill="hold">
                                          <p:stCondLst>
                                            <p:cond delay="0"/>
                                          </p:stCondLst>
                                        </p:cTn>
                                        <p:tgtEl>
                                          <p:spTgt spid="92208"/>
                                        </p:tgtEl>
                                        <p:attrNameLst>
                                          <p:attrName>style.visibility</p:attrName>
                                        </p:attrNameLst>
                                      </p:cBhvr>
                                      <p:to>
                                        <p:strVal val="visible"/>
                                      </p:to>
                                    </p:set>
                                    <p:anim calcmode="lin" valueType="num">
                                      <p:cBhvr>
                                        <p:cTn id="22" dur="500" fill="hold"/>
                                        <p:tgtEl>
                                          <p:spTgt spid="92208"/>
                                        </p:tgtEl>
                                        <p:attrNameLst>
                                          <p:attrName>ppt_w</p:attrName>
                                        </p:attrNameLst>
                                      </p:cBhvr>
                                      <p:tavLst>
                                        <p:tav tm="0">
                                          <p:val>
                                            <p:strVal val="4/3*#ppt_w"/>
                                          </p:val>
                                        </p:tav>
                                        <p:tav tm="100000">
                                          <p:val>
                                            <p:strVal val="#ppt_w"/>
                                          </p:val>
                                        </p:tav>
                                      </p:tavLst>
                                    </p:anim>
                                    <p:anim calcmode="lin" valueType="num">
                                      <p:cBhvr>
                                        <p:cTn id="23" dur="500" fill="hold"/>
                                        <p:tgtEl>
                                          <p:spTgt spid="92208"/>
                                        </p:tgtEl>
                                        <p:attrNameLst>
                                          <p:attrName>ppt_h</p:attrName>
                                        </p:attrNameLst>
                                      </p:cBhvr>
                                      <p:tavLst>
                                        <p:tav tm="0">
                                          <p:val>
                                            <p:strVal val="4/3*#ppt_h"/>
                                          </p:val>
                                        </p:tav>
                                        <p:tav tm="100000">
                                          <p:val>
                                            <p:strVal val="#ppt_h"/>
                                          </p:val>
                                        </p:tav>
                                      </p:tavLst>
                                    </p:anim>
                                  </p:childTnLst>
                                </p:cTn>
                              </p:par>
                            </p:childTnLst>
                          </p:cTn>
                        </p:par>
                      </p:childTnLst>
                    </p:cTn>
                  </p:par>
                  <p:par>
                    <p:cTn id="24" fill="hold" nodeType="clickPar">
                      <p:stCondLst>
                        <p:cond delay="indefinite"/>
                      </p:stCondLst>
                      <p:childTnLst>
                        <p:par>
                          <p:cTn id="25" fill="hold" nodeType="withGroup">
                            <p:stCondLst>
                              <p:cond delay="0"/>
                            </p:stCondLst>
                            <p:childTnLst>
                              <p:par>
                                <p:cTn id="26" presetID="17" presetClass="entr" presetSubtype="10" fill="hold" grpId="0" nodeType="clickEffect">
                                  <p:stCondLst>
                                    <p:cond delay="0"/>
                                  </p:stCondLst>
                                  <p:childTnLst>
                                    <p:set>
                                      <p:cBhvr>
                                        <p:cTn id="27" dur="1" fill="hold">
                                          <p:stCondLst>
                                            <p:cond delay="0"/>
                                          </p:stCondLst>
                                        </p:cTn>
                                        <p:tgtEl>
                                          <p:spTgt spid="92224"/>
                                        </p:tgtEl>
                                        <p:attrNameLst>
                                          <p:attrName>style.visibility</p:attrName>
                                        </p:attrNameLst>
                                      </p:cBhvr>
                                      <p:to>
                                        <p:strVal val="visible"/>
                                      </p:to>
                                    </p:set>
                                    <p:anim calcmode="lin" valueType="num">
                                      <p:cBhvr>
                                        <p:cTn id="28" dur="500" fill="hold"/>
                                        <p:tgtEl>
                                          <p:spTgt spid="92224"/>
                                        </p:tgtEl>
                                        <p:attrNameLst>
                                          <p:attrName>ppt_w</p:attrName>
                                        </p:attrNameLst>
                                      </p:cBhvr>
                                      <p:tavLst>
                                        <p:tav tm="0">
                                          <p:val>
                                            <p:fltVal val="0"/>
                                          </p:val>
                                        </p:tav>
                                        <p:tav tm="100000">
                                          <p:val>
                                            <p:strVal val="#ppt_w"/>
                                          </p:val>
                                        </p:tav>
                                      </p:tavLst>
                                    </p:anim>
                                    <p:anim calcmode="lin" valueType="num">
                                      <p:cBhvr>
                                        <p:cTn id="29" dur="500" fill="hold"/>
                                        <p:tgtEl>
                                          <p:spTgt spid="92224"/>
                                        </p:tgtEl>
                                        <p:attrNameLst>
                                          <p:attrName>ppt_h</p:attrName>
                                        </p:attrNameLst>
                                      </p:cBhvr>
                                      <p:tavLst>
                                        <p:tav tm="0">
                                          <p:val>
                                            <p:strVal val="#ppt_h"/>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2"/>
                                        </p:tgtEl>
                                        <p:attrNameLst>
                                          <p:attrName>style.visibility</p:attrName>
                                        </p:attrNameLst>
                                      </p:cBhvr>
                                      <p:to>
                                        <p:strVal val="visible"/>
                                      </p:to>
                                    </p:set>
                                    <p:animEffect transition="in" filter="wipe(left)">
                                      <p:cBhvr>
                                        <p:cTn id="34" dur="500"/>
                                        <p:tgtEl>
                                          <p:spTgt spid="62"/>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63"/>
                                        </p:tgtEl>
                                        <p:attrNameLst>
                                          <p:attrName>style.visibility</p:attrName>
                                        </p:attrNameLst>
                                      </p:cBhvr>
                                      <p:to>
                                        <p:strVal val="visible"/>
                                      </p:to>
                                    </p:set>
                                    <p:animEffect transition="in" filter="wipe(left)">
                                      <p:cBhvr>
                                        <p:cTn id="39" dur="500"/>
                                        <p:tgtEl>
                                          <p:spTgt spid="6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64"/>
                                        </p:tgtEl>
                                        <p:attrNameLst>
                                          <p:attrName>style.visibility</p:attrName>
                                        </p:attrNameLst>
                                      </p:cBhvr>
                                      <p:to>
                                        <p:strVal val="visible"/>
                                      </p:to>
                                    </p:set>
                                    <p:animEffect transition="in" filter="wipe(left)">
                                      <p:cBhvr>
                                        <p:cTn id="44"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0033" grpId="0"/>
      <p:bldP spid="92176" grpId="0" autoUpdateAnimBg="0"/>
      <p:bldP spid="92208" grpId="0" autoUpdateAnimBg="0"/>
      <p:bldP spid="92224" grpId="0" autoUpdateAnimBg="0"/>
      <p:bldP spid="62" grpId="0"/>
      <p:bldP spid="63" grpId="0"/>
      <p:bldP spid="6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72047" name="Text Box 6"/>
              <p:cNvSpPr txBox="1">
                <a:spLocks noChangeArrowheads="1"/>
              </p:cNvSpPr>
              <p:nvPr/>
            </p:nvSpPr>
            <p:spPr bwMode="auto">
              <a:xfrm>
                <a:off x="541565" y="479424"/>
                <a:ext cx="9374188"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例：一半径为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的带电球体，其体电荷密度</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𝐾</m:t>
                    </m:r>
                  </m:oMath>
                </a14:m>
                <a:r>
                  <a:rPr lang="zh-CN" altLang="en-US" sz="2800" dirty="0">
                    <a:solidFill>
                      <a:srgbClr val="0000FF"/>
                    </a:solidFill>
                    <a:latin typeface="+mn-lt"/>
                    <a:ea typeface="+mn-ea"/>
                  </a:rPr>
                  <a:t>为正常量，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为球心到球内一点的距离，求此带电球体所产生的场强分布。</a:t>
                </a:r>
              </a:p>
            </p:txBody>
          </p:sp>
        </mc:Choice>
        <mc:Fallback xmlns="">
          <p:sp>
            <p:nvSpPr>
              <p:cNvPr id="172047" name="Text Box 6"/>
              <p:cNvSpPr txBox="1">
                <a:spLocks noRot="1" noChangeAspect="1" noMove="1" noResize="1" noEditPoints="1" noAdjustHandles="1" noChangeArrowheads="1" noChangeShapeType="1" noTextEdit="1"/>
              </p:cNvSpPr>
              <p:nvPr/>
            </p:nvSpPr>
            <p:spPr bwMode="auto">
              <a:xfrm>
                <a:off x="541565" y="479424"/>
                <a:ext cx="9374188" cy="1384995"/>
              </a:xfrm>
              <a:prstGeom prst="rect">
                <a:avLst/>
              </a:prstGeom>
              <a:blipFill>
                <a:blip r:embed="rId3"/>
                <a:stretch>
                  <a:fillRect l="-1365" t="-4846" r="-1300"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93202" name="Text Box 18"/>
          <p:cNvSpPr txBox="1">
            <a:spLocks noChangeArrowheads="1"/>
          </p:cNvSpPr>
          <p:nvPr/>
        </p:nvSpPr>
        <p:spPr bwMode="auto">
          <a:xfrm>
            <a:off x="541565" y="1863724"/>
            <a:ext cx="935513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SzTx/>
              <a:buFontTx/>
              <a:buNone/>
            </a:pPr>
            <a:r>
              <a:rPr kumimoji="0" lang="zh-CN" altLang="en-US" sz="2800" dirty="0">
                <a:solidFill>
                  <a:srgbClr val="0000FF"/>
                </a:solidFill>
                <a:latin typeface="+mn-lt"/>
                <a:ea typeface="+mn-ea"/>
              </a:rPr>
              <a:t>解：它具有与场源同心的球对称性。固选取同心的球面为高斯面。 </a:t>
            </a:r>
            <a:endParaRPr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7" name="矩形 16"/>
              <p:cNvSpPr/>
              <p:nvPr/>
            </p:nvSpPr>
            <p:spPr>
              <a:xfrm>
                <a:off x="541565" y="2744429"/>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541565" y="2744429"/>
                <a:ext cx="2371226" cy="97616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541565" y="3965626"/>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541565" y="3965626"/>
                <a:ext cx="117205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2788007" y="2736119"/>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2788007" y="2736119"/>
                <a:ext cx="1662635"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257954" y="2920030"/>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257954" y="2920030"/>
                <a:ext cx="165179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721176" y="2772475"/>
                <a:ext cx="975908" cy="90345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𝑞</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721176" y="2772475"/>
                <a:ext cx="975908" cy="90345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1285070" y="4488846"/>
                <a:ext cx="1939121" cy="975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1285070" y="4488846"/>
                <a:ext cx="1939121" cy="97578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073665" y="4392574"/>
                <a:ext cx="2901435" cy="10613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𝑅</m:t>
                          </m:r>
                        </m:sup>
                        <m:e>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p>
            </p:txBody>
          </p:sp>
        </mc:Choice>
        <mc:Fallback xmlns="">
          <p:sp>
            <p:nvSpPr>
              <p:cNvPr id="26" name="矩形 25"/>
              <p:cNvSpPr>
                <a:spLocks noRot="1" noChangeAspect="1" noMove="1" noResize="1" noEditPoints="1" noAdjustHandles="1" noChangeArrowheads="1" noChangeShapeType="1" noTextEdit="1"/>
              </p:cNvSpPr>
              <p:nvPr/>
            </p:nvSpPr>
            <p:spPr>
              <a:xfrm>
                <a:off x="3073665" y="4392574"/>
                <a:ext cx="2901435" cy="1061381"/>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773581" y="4445528"/>
                <a:ext cx="1787990" cy="900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r>
                        <a:rPr lang="en-US" altLang="zh-CN" sz="2800" i="1">
                          <a:solidFill>
                            <a:srgbClr val="0000FF"/>
                          </a:solidFill>
                          <a:latin typeface="Cambria Math" panose="02040503050406030204" pitchFamily="18" charset="0"/>
                          <a:ea typeface="Cambria Math" panose="02040503050406030204" pitchFamily="18" charset="0"/>
                        </a:rPr>
                        <m:t>𝐾</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𝑅</m:t>
                          </m:r>
                        </m:e>
                        <m:sup>
                          <m:r>
                            <a:rPr lang="en-US" altLang="zh-CN" sz="2800" b="0" i="1" smtClean="0">
                              <a:solidFill>
                                <a:srgbClr val="0000FF"/>
                              </a:solidFill>
                              <a:latin typeface="Cambria Math" panose="02040503050406030204" pitchFamily="18" charset="0"/>
                            </a:rPr>
                            <m:t>5</m:t>
                          </m:r>
                        </m:sup>
                      </m:sSup>
                    </m:oMath>
                  </m:oMathPara>
                </a14:m>
                <a:endParaRPr lang="zh-CN" altLang="en-US" sz="2800" dirty="0"/>
              </a:p>
            </p:txBody>
          </p:sp>
        </mc:Choice>
        <mc:Fallback xmlns="">
          <p:sp>
            <p:nvSpPr>
              <p:cNvPr id="27" name="矩形 26"/>
              <p:cNvSpPr>
                <a:spLocks noRot="1" noChangeAspect="1" noMove="1" noResize="1" noEditPoints="1" noAdjustHandles="1" noChangeArrowheads="1" noChangeShapeType="1" noTextEdit="1"/>
              </p:cNvSpPr>
              <p:nvPr/>
            </p:nvSpPr>
            <p:spPr>
              <a:xfrm>
                <a:off x="5773581" y="4445528"/>
                <a:ext cx="1787990" cy="90024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1285070" y="5560898"/>
                <a:ext cx="2331151" cy="1036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285070" y="5560898"/>
                <a:ext cx="2331151" cy="1036246"/>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5217381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72047"/>
                                        </p:tgtEl>
                                        <p:attrNameLst>
                                          <p:attrName>style.visibility</p:attrName>
                                        </p:attrNameLst>
                                      </p:cBhvr>
                                      <p:to>
                                        <p:strVal val="visible"/>
                                      </p:to>
                                    </p:set>
                                    <p:animEffect transition="in" filter="wipe(left)">
                                      <p:cBhvr>
                                        <p:cTn id="7" dur="500"/>
                                        <p:tgtEl>
                                          <p:spTgt spid="17204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3202"/>
                                        </p:tgtEl>
                                        <p:attrNameLst>
                                          <p:attrName>style.visibility</p:attrName>
                                        </p:attrNameLst>
                                      </p:cBhvr>
                                      <p:to>
                                        <p:strVal val="visible"/>
                                      </p:to>
                                    </p:set>
                                    <p:animEffect transition="in" filter="wipe(left)">
                                      <p:cBhvr>
                                        <p:cTn id="12" dur="500"/>
                                        <p:tgtEl>
                                          <p:spTgt spid="9320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wipe(left)">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wipe(left)">
                                      <p:cBhvr>
                                        <p:cTn id="47" dur="500"/>
                                        <p:tgtEl>
                                          <p:spTgt spid="2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7" grpId="0"/>
      <p:bldP spid="93202" grpId="0"/>
      <p:bldP spid="17" grpId="0"/>
      <p:bldP spid="18" grpId="0"/>
      <p:bldP spid="19" grpId="0"/>
      <p:bldP spid="20" grpId="0"/>
      <p:bldP spid="21" grpId="0"/>
      <p:bldP spid="25" grpId="0"/>
      <p:bldP spid="26" grpId="0"/>
      <p:bldP spid="27" grpId="0"/>
      <p:bldP spid="2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23" name="Text Box 15"/>
          <p:cNvSpPr txBox="1">
            <a:spLocks noChangeArrowheads="1"/>
          </p:cNvSpPr>
          <p:nvPr/>
        </p:nvSpPr>
        <p:spPr bwMode="auto">
          <a:xfrm>
            <a:off x="686729" y="3577013"/>
            <a:ext cx="17224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ea typeface="微软雅黑" panose="020B0503020204020204" pitchFamily="34" charset="-122"/>
              </a:rPr>
              <a:t>结果</a:t>
            </a:r>
            <a:r>
              <a:rPr lang="en-US" altLang="zh-CN" sz="2800" dirty="0">
                <a:solidFill>
                  <a:srgbClr val="0000FF"/>
                </a:solidFill>
                <a:ea typeface="微软雅黑" panose="020B0503020204020204" pitchFamily="34" charset="-122"/>
              </a:rPr>
              <a:t>:</a:t>
            </a:r>
          </a:p>
        </p:txBody>
      </p:sp>
      <mc:AlternateContent xmlns:mc="http://schemas.openxmlformats.org/markup-compatibility/2006" xmlns:a14="http://schemas.microsoft.com/office/drawing/2010/main">
        <mc:Choice Requires="a14">
          <p:sp>
            <p:nvSpPr>
              <p:cNvPr id="13" name="矩形 12"/>
              <p:cNvSpPr/>
              <p:nvPr/>
            </p:nvSpPr>
            <p:spPr>
              <a:xfrm>
                <a:off x="548139" y="644447"/>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548139" y="644447"/>
                <a:ext cx="117205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1355467" y="1115462"/>
                <a:ext cx="1939121" cy="9757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𝑞</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1355467" y="1115462"/>
                <a:ext cx="1939121" cy="97578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3057676" y="1065192"/>
                <a:ext cx="2869695" cy="10260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𝑟</m:t>
                          </m:r>
                        </m:sup>
                        <m:e>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p>
            </p:txBody>
          </p:sp>
        </mc:Choice>
        <mc:Fallback xmlns="">
          <p:sp>
            <p:nvSpPr>
              <p:cNvPr id="15" name="矩形 14"/>
              <p:cNvSpPr>
                <a:spLocks noRot="1" noChangeAspect="1" noMove="1" noResize="1" noEditPoints="1" noAdjustHandles="1" noChangeArrowheads="1" noChangeShapeType="1" noTextEdit="1"/>
              </p:cNvSpPr>
              <p:nvPr/>
            </p:nvSpPr>
            <p:spPr>
              <a:xfrm>
                <a:off x="3057676" y="1065192"/>
                <a:ext cx="2869695" cy="10260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705342" y="1098935"/>
                <a:ext cx="1737270" cy="900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5</m:t>
                          </m:r>
                        </m:den>
                      </m:f>
                      <m:r>
                        <a:rPr lang="en-US" altLang="zh-CN" sz="2800" i="1">
                          <a:solidFill>
                            <a:srgbClr val="0000FF"/>
                          </a:solidFill>
                          <a:latin typeface="Cambria Math" panose="02040503050406030204" pitchFamily="18" charset="0"/>
                          <a:ea typeface="Cambria Math" panose="02040503050406030204" pitchFamily="18" charset="0"/>
                        </a:rPr>
                        <m:t>𝐾</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5</m:t>
                          </m:r>
                        </m:sup>
                      </m:sSup>
                    </m:oMath>
                  </m:oMathPara>
                </a14:m>
                <a:endParaRPr lang="zh-CN" altLang="en-US" sz="2800" dirty="0"/>
              </a:p>
            </p:txBody>
          </p:sp>
        </mc:Choice>
        <mc:Fallback xmlns="">
          <p:sp>
            <p:nvSpPr>
              <p:cNvPr id="16" name="矩形 15"/>
              <p:cNvSpPr>
                <a:spLocks noRot="1" noChangeAspect="1" noMove="1" noResize="1" noEditPoints="1" noAdjustHandles="1" noChangeArrowheads="1" noChangeShapeType="1" noTextEdit="1"/>
              </p:cNvSpPr>
              <p:nvPr/>
            </p:nvSpPr>
            <p:spPr>
              <a:xfrm>
                <a:off x="5705342" y="1098935"/>
                <a:ext cx="1737270" cy="90024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2902878" y="2367653"/>
                <a:ext cx="206896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17" name="矩形 16"/>
              <p:cNvSpPr>
                <a:spLocks noRot="1" noChangeAspect="1" noMove="1" noResize="1" noEditPoints="1" noAdjustHandles="1" noChangeArrowheads="1" noChangeShapeType="1" noTextEdit="1"/>
              </p:cNvSpPr>
              <p:nvPr/>
            </p:nvSpPr>
            <p:spPr>
              <a:xfrm>
                <a:off x="2902878" y="2367653"/>
                <a:ext cx="2068964" cy="103009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623854" y="4303196"/>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623854" y="4303196"/>
                <a:ext cx="11720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057676" y="4046683"/>
                <a:ext cx="1869101" cy="10362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5</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oMath>
                  </m:oMathPara>
                </a14:m>
                <a:endParaRPr lang="zh-CN" altLang="en-US" sz="2800" dirty="0"/>
              </a:p>
            </p:txBody>
          </p:sp>
        </mc:Choice>
        <mc:Fallback xmlns="">
          <p:sp>
            <p:nvSpPr>
              <p:cNvPr id="19" name="矩形 18"/>
              <p:cNvSpPr>
                <a:spLocks noRot="1" noChangeAspect="1" noMove="1" noResize="1" noEditPoints="1" noAdjustHandles="1" noChangeArrowheads="1" noChangeShapeType="1" noTextEdit="1"/>
              </p:cNvSpPr>
              <p:nvPr/>
            </p:nvSpPr>
            <p:spPr>
              <a:xfrm>
                <a:off x="3057676" y="4046683"/>
                <a:ext cx="1869101" cy="103624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1623855" y="5488381"/>
                <a:ext cx="11720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1623855" y="5488381"/>
                <a:ext cx="11720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057676" y="5194681"/>
                <a:ext cx="1606914" cy="10300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𝐾</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𝑟</m:t>
                              </m:r>
                            </m:e>
                            <m:sup>
                              <m:r>
                                <a:rPr lang="en-US" altLang="zh-CN" sz="2800" b="0" i="1" smtClean="0">
                                  <a:solidFill>
                                    <a:srgbClr val="0000FF"/>
                                  </a:solidFill>
                                  <a:latin typeface="Cambria Math" panose="02040503050406030204" pitchFamily="18" charset="0"/>
                                </a:rPr>
                                <m:t>3</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5</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oMath>
                  </m:oMathPara>
                </a14:m>
                <a:endParaRPr lang="zh-CN" altLang="en-US" sz="2800" dirty="0"/>
              </a:p>
            </p:txBody>
          </p:sp>
        </mc:Choice>
        <mc:Fallback xmlns="">
          <p:sp>
            <p:nvSpPr>
              <p:cNvPr id="21" name="矩形 20"/>
              <p:cNvSpPr>
                <a:spLocks noRot="1" noChangeAspect="1" noMove="1" noResize="1" noEditPoints="1" noAdjustHandles="1" noChangeArrowheads="1" noChangeShapeType="1" noTextEdit="1"/>
              </p:cNvSpPr>
              <p:nvPr/>
            </p:nvSpPr>
            <p:spPr>
              <a:xfrm>
                <a:off x="3057676" y="5194681"/>
                <a:ext cx="1606914" cy="103009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81493046"/>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94223"/>
                                        </p:tgtEl>
                                        <p:attrNameLst>
                                          <p:attrName>style.visibility</p:attrName>
                                        </p:attrNameLst>
                                      </p:cBhvr>
                                      <p:to>
                                        <p:strVal val="visible"/>
                                      </p:to>
                                    </p:set>
                                    <p:animEffect transition="in" filter="wipe(left)">
                                      <p:cBhvr>
                                        <p:cTn id="32" dur="500"/>
                                        <p:tgtEl>
                                          <p:spTgt spid="942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left)">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wipe(left)">
                                      <p:cBhvr>
                                        <p:cTn id="5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23" grpId="0"/>
      <p:bldP spid="13" grpId="0"/>
      <p:bldP spid="14" grpId="0"/>
      <p:bldP spid="15" grpId="0"/>
      <p:bldP spid="16" grpId="0"/>
      <p:bldP spid="17" grpId="0"/>
      <p:bldP spid="18" grpId="0"/>
      <p:bldP spid="19" grpId="0"/>
      <p:bldP spid="20" grpId="0"/>
      <p:bldP spid="2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72706" name="Text Box 2"/>
              <p:cNvSpPr txBox="1">
                <a:spLocks noChangeArrowheads="1"/>
              </p:cNvSpPr>
              <p:nvPr/>
            </p:nvSpPr>
            <p:spPr bwMode="auto">
              <a:xfrm>
                <a:off x="575274" y="548441"/>
                <a:ext cx="937624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mn-ea"/>
                  </a:rPr>
                  <a:t>例：一半径为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、电荷密度为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mn-ea"/>
                  </a:rPr>
                  <a:t>的均匀带电球内有一半径为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的空腔，计算空腔内的电场。</a:t>
                </a:r>
              </a:p>
            </p:txBody>
          </p:sp>
        </mc:Choice>
        <mc:Fallback xmlns="">
          <p:sp>
            <p:nvSpPr>
              <p:cNvPr id="72706" name="Text Box 2"/>
              <p:cNvSpPr txBox="1">
                <a:spLocks noRot="1" noChangeAspect="1" noMove="1" noResize="1" noEditPoints="1" noAdjustHandles="1" noChangeArrowheads="1" noChangeShapeType="1" noTextEdit="1"/>
              </p:cNvSpPr>
              <p:nvPr/>
            </p:nvSpPr>
            <p:spPr bwMode="auto">
              <a:xfrm>
                <a:off x="575274" y="548441"/>
                <a:ext cx="9376248" cy="954107"/>
              </a:xfrm>
              <a:prstGeom prst="rect">
                <a:avLst/>
              </a:prstGeom>
              <a:blipFill>
                <a:blip r:embed="rId3"/>
                <a:stretch>
                  <a:fillRect l="-1300" t="-6410" b="-1794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07" name="Text Box 3"/>
          <p:cNvSpPr txBox="1">
            <a:spLocks noChangeArrowheads="1"/>
          </p:cNvSpPr>
          <p:nvPr/>
        </p:nvSpPr>
        <p:spPr bwMode="auto">
          <a:xfrm>
            <a:off x="575274" y="1654939"/>
            <a:ext cx="13287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72717" name="Text Box 13"/>
              <p:cNvSpPr txBox="1">
                <a:spLocks noChangeArrowheads="1"/>
              </p:cNvSpPr>
              <p:nvPr/>
            </p:nvSpPr>
            <p:spPr bwMode="auto">
              <a:xfrm>
                <a:off x="1432524" y="1652885"/>
                <a:ext cx="58674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取以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为半径，</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为心的高斯球面</a:t>
                </a:r>
              </a:p>
            </p:txBody>
          </p:sp>
        </mc:Choice>
        <mc:Fallback xmlns="">
          <p:sp>
            <p:nvSpPr>
              <p:cNvPr id="72717" name="Text Box 13"/>
              <p:cNvSpPr txBox="1">
                <a:spLocks noRot="1" noChangeAspect="1" noMove="1" noResize="1" noEditPoints="1" noAdjustHandles="1" noChangeArrowheads="1" noChangeShapeType="1" noTextEdit="1"/>
              </p:cNvSpPr>
              <p:nvPr/>
            </p:nvSpPr>
            <p:spPr bwMode="auto">
              <a:xfrm>
                <a:off x="1432524" y="1652885"/>
                <a:ext cx="5867400" cy="523220"/>
              </a:xfrm>
              <a:prstGeom prst="rect">
                <a:avLst/>
              </a:prstGeom>
              <a:blipFill>
                <a:blip r:embed="rId4"/>
                <a:stretch>
                  <a:fillRect l="-2183" t="-11628" b="-3255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18" name="Text Box 14"/>
          <p:cNvSpPr txBox="1">
            <a:spLocks noChangeArrowheads="1"/>
          </p:cNvSpPr>
          <p:nvPr/>
        </p:nvSpPr>
        <p:spPr bwMode="auto">
          <a:xfrm>
            <a:off x="3361337" y="2418526"/>
            <a:ext cx="3810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用高斯定理：</a:t>
            </a:r>
          </a:p>
        </p:txBody>
      </p:sp>
      <mc:AlternateContent xmlns:mc="http://schemas.openxmlformats.org/markup-compatibility/2006" xmlns:a14="http://schemas.microsoft.com/office/drawing/2010/main">
        <mc:Choice Requires="a14">
          <p:sp>
            <p:nvSpPr>
              <p:cNvPr id="72726" name="Text Box 22"/>
              <p:cNvSpPr txBox="1">
                <a:spLocks noChangeArrowheads="1"/>
              </p:cNvSpPr>
              <p:nvPr/>
            </p:nvSpPr>
            <p:spPr bwMode="auto">
              <a:xfrm>
                <a:off x="5439374" y="5127194"/>
                <a:ext cx="3581400"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为均匀电场。</a:t>
                </a:r>
              </a:p>
            </p:txBody>
          </p:sp>
        </mc:Choice>
        <mc:Fallback xmlns="">
          <p:sp>
            <p:nvSpPr>
              <p:cNvPr id="72726" name="Text Box 22"/>
              <p:cNvSpPr txBox="1">
                <a:spLocks noRot="1" noChangeAspect="1" noMove="1" noResize="1" noEditPoints="1" noAdjustHandles="1" noChangeArrowheads="1" noChangeShapeType="1" noTextEdit="1"/>
              </p:cNvSpPr>
              <p:nvPr/>
            </p:nvSpPr>
            <p:spPr bwMode="auto">
              <a:xfrm>
                <a:off x="5439374" y="5127194"/>
                <a:ext cx="3581400" cy="575479"/>
              </a:xfrm>
              <a:prstGeom prst="rect">
                <a:avLst/>
              </a:prstGeom>
              <a:blipFill>
                <a:blip r:embed="rId5"/>
                <a:stretch>
                  <a:fillRect t="-1064" b="-308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2727" name="Line 23"/>
          <p:cNvSpPr>
            <a:spLocks noChangeShapeType="1"/>
          </p:cNvSpPr>
          <p:nvPr/>
        </p:nvSpPr>
        <p:spPr bwMode="auto">
          <a:xfrm>
            <a:off x="3656611" y="3715514"/>
            <a:ext cx="4267200" cy="19812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72728" name="Line 24"/>
          <p:cNvSpPr>
            <a:spLocks noChangeShapeType="1"/>
          </p:cNvSpPr>
          <p:nvPr/>
        </p:nvSpPr>
        <p:spPr bwMode="auto">
          <a:xfrm flipH="1">
            <a:off x="3580411" y="3563114"/>
            <a:ext cx="4419600" cy="2133600"/>
          </a:xfrm>
          <a:prstGeom prst="line">
            <a:avLst/>
          </a:prstGeom>
          <a:noFill/>
          <a:ln w="38100">
            <a:solidFill>
              <a:srgbClr val="FF33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mc:AlternateContent xmlns:mc="http://schemas.openxmlformats.org/markup-compatibility/2006" xmlns:a14="http://schemas.microsoft.com/office/drawing/2010/main">
        <mc:Choice Requires="a14">
          <p:sp>
            <p:nvSpPr>
              <p:cNvPr id="23" name="矩形 22"/>
              <p:cNvSpPr/>
              <p:nvPr/>
            </p:nvSpPr>
            <p:spPr>
              <a:xfrm>
                <a:off x="3311829" y="2921837"/>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311829" y="2921837"/>
                <a:ext cx="2371226" cy="9761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5467959" y="2899645"/>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5467959" y="2899645"/>
                <a:ext cx="1662635" cy="97616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957812" y="3096877"/>
                <a:ext cx="165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6957812" y="3096877"/>
                <a:ext cx="165179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656611" y="4165705"/>
                <a:ext cx="2970108" cy="756554"/>
              </a:xfrm>
              <a:prstGeom prst="rect">
                <a:avLst/>
              </a:prstGeom>
            </p:spPr>
            <p:txBody>
              <a:bodyPr wrap="none">
                <a:spAutoFit/>
              </a:bodyPr>
              <a:lstStyle/>
              <a:p>
                <a14:m>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r>
                      <a:rPr lang="en-US" altLang="zh-CN" sz="2800" i="1" dirty="0">
                        <a:solidFill>
                          <a:srgbClr val="0000FF"/>
                        </a:solidFill>
                        <a:latin typeface="Cambria Math" panose="02040503050406030204" pitchFamily="18" charset="0"/>
                      </a:rPr>
                      <m:t>=</m:t>
                    </m:r>
                  </m:oMath>
                </a14:m>
                <a:r>
                  <a:rPr lang="en-US" altLang="zh-CN" sz="2800" dirty="0">
                    <a:solidFill>
                      <a:srgbClr val="0000FF"/>
                    </a:solidFill>
                  </a:rPr>
                  <a:t>0</a:t>
                </a:r>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3656611" y="4165705"/>
                <a:ext cx="2970108" cy="756554"/>
              </a:xfrm>
              <a:prstGeom prst="rect">
                <a:avLst/>
              </a:prstGeom>
              <a:blipFill>
                <a:blip r:embed="rId9"/>
                <a:stretch>
                  <a:fillRect r="-3080" b="-161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3654503" y="5127193"/>
                <a:ext cx="1650580"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654503" y="5127193"/>
                <a:ext cx="1650580" cy="575479"/>
              </a:xfrm>
              <a:prstGeom prst="rect">
                <a:avLst/>
              </a:prstGeom>
              <a:blipFill>
                <a:blip r:embed="rId10"/>
                <a:stretch>
                  <a:fillRect/>
                </a:stretch>
              </a:blipFill>
            </p:spPr>
            <p:txBody>
              <a:bodyPr/>
              <a:lstStyle/>
              <a:p>
                <a:r>
                  <a:rPr lang="zh-CN" altLang="en-US">
                    <a:noFill/>
                  </a:rPr>
                  <a:t> </a:t>
                </a:r>
              </a:p>
            </p:txBody>
          </p:sp>
        </mc:Fallback>
      </mc:AlternateContent>
      <p:grpSp>
        <p:nvGrpSpPr>
          <p:cNvPr id="3" name="组合 2"/>
          <p:cNvGrpSpPr/>
          <p:nvPr/>
        </p:nvGrpSpPr>
        <p:grpSpPr>
          <a:xfrm>
            <a:off x="837211" y="3123279"/>
            <a:ext cx="2185897" cy="2192435"/>
            <a:chOff x="837211" y="3123279"/>
            <a:chExt cx="2185897" cy="2192435"/>
          </a:xfrm>
        </p:grpSpPr>
        <p:grpSp>
          <p:nvGrpSpPr>
            <p:cNvPr id="2" name="Group 4"/>
            <p:cNvGrpSpPr>
              <a:grpSpLocks/>
            </p:cNvGrpSpPr>
            <p:nvPr/>
          </p:nvGrpSpPr>
          <p:grpSpPr bwMode="auto">
            <a:xfrm>
              <a:off x="837211" y="3182114"/>
              <a:ext cx="2133600" cy="2133600"/>
              <a:chOff x="288" y="2496"/>
              <a:chExt cx="1344" cy="1344"/>
            </a:xfrm>
          </p:grpSpPr>
          <p:sp>
            <p:nvSpPr>
              <p:cNvPr id="176143" name="Oval 5"/>
              <p:cNvSpPr>
                <a:spLocks noChangeArrowheads="1"/>
              </p:cNvSpPr>
              <p:nvPr/>
            </p:nvSpPr>
            <p:spPr bwMode="auto">
              <a:xfrm>
                <a:off x="288" y="2496"/>
                <a:ext cx="1344" cy="1344"/>
              </a:xfrm>
              <a:prstGeom prst="ellipse">
                <a:avLst/>
              </a:prstGeom>
              <a:solidFill>
                <a:schemeClr val="accent2">
                  <a:lumMod val="40000"/>
                  <a:lumOff val="6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76144" name="Line 6"/>
              <p:cNvSpPr>
                <a:spLocks noChangeShapeType="1"/>
              </p:cNvSpPr>
              <p:nvPr/>
            </p:nvSpPr>
            <p:spPr bwMode="auto">
              <a:xfrm flipH="1" flipV="1">
                <a:off x="480" y="2688"/>
                <a:ext cx="480" cy="48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sp>
            <p:nvSpPr>
              <p:cNvPr id="176147" name="Oval 9"/>
              <p:cNvSpPr>
                <a:spLocks noChangeArrowheads="1"/>
              </p:cNvSpPr>
              <p:nvPr/>
            </p:nvSpPr>
            <p:spPr bwMode="auto">
              <a:xfrm>
                <a:off x="960" y="2647"/>
                <a:ext cx="528" cy="532"/>
              </a:xfrm>
              <a:prstGeom prst="ellipse">
                <a:avLst/>
              </a:prstGeom>
              <a:solidFill>
                <a:srgbClr val="FFFF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mn-ea"/>
                </a:endParaRPr>
              </a:p>
            </p:txBody>
          </p:sp>
          <p:sp>
            <p:nvSpPr>
              <p:cNvPr id="176148" name="Line 10"/>
              <p:cNvSpPr>
                <a:spLocks noChangeShapeType="1"/>
              </p:cNvSpPr>
              <p:nvPr/>
            </p:nvSpPr>
            <p:spPr bwMode="auto">
              <a:xfrm flipV="1">
                <a:off x="1224" y="2736"/>
                <a:ext cx="220" cy="17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mn-ea"/>
                </a:endParaRPr>
              </a:p>
            </p:txBody>
          </p:sp>
        </p:grpSp>
        <p:sp>
          <p:nvSpPr>
            <p:cNvPr id="72729" name="Oval 25"/>
            <p:cNvSpPr>
              <a:spLocks noChangeArrowheads="1"/>
            </p:cNvSpPr>
            <p:nvPr/>
          </p:nvSpPr>
          <p:spPr bwMode="auto">
            <a:xfrm>
              <a:off x="2056411" y="3563115"/>
              <a:ext cx="558800" cy="561975"/>
            </a:xfrm>
            <a:prstGeom prst="ellipse">
              <a:avLst/>
            </a:pr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8" name="矩形 27"/>
                <p:cNvSpPr/>
                <p:nvPr/>
              </p:nvSpPr>
              <p:spPr>
                <a:xfrm>
                  <a:off x="1337312" y="3403867"/>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28" name="矩形 27"/>
                <p:cNvSpPr>
                  <a:spLocks noRot="1" noChangeAspect="1" noMove="1" noResize="1" noEditPoints="1" noAdjustHandles="1" noChangeArrowheads="1" noChangeShapeType="1" noTextEdit="1"/>
                </p:cNvSpPr>
                <p:nvPr/>
              </p:nvSpPr>
              <p:spPr>
                <a:xfrm>
                  <a:off x="1337312" y="3403867"/>
                  <a:ext cx="52379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2559648" y="3123279"/>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559648" y="3123279"/>
                  <a:ext cx="46346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2104285" y="3704632"/>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2104285" y="3704632"/>
                  <a:ext cx="61908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560366" y="4146055"/>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32" name="矩形 31"/>
                <p:cNvSpPr>
                  <a:spLocks noRot="1" noChangeAspect="1" noMove="1" noResize="1" noEditPoints="1" noAdjustHandles="1" noChangeArrowheads="1" noChangeShapeType="1" noTextEdit="1"/>
                </p:cNvSpPr>
                <p:nvPr/>
              </p:nvSpPr>
              <p:spPr>
                <a:xfrm>
                  <a:off x="1560366" y="4146055"/>
                  <a:ext cx="534890"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080409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5" fill="hold" grpId="0" nodeType="clickEffect">
                                  <p:stCondLst>
                                    <p:cond delay="0"/>
                                  </p:stCondLst>
                                  <p:childTnLst>
                                    <p:set>
                                      <p:cBhvr>
                                        <p:cTn id="6" dur="1" fill="hold">
                                          <p:stCondLst>
                                            <p:cond delay="0"/>
                                          </p:stCondLst>
                                        </p:cTn>
                                        <p:tgtEl>
                                          <p:spTgt spid="72706"/>
                                        </p:tgtEl>
                                        <p:attrNameLst>
                                          <p:attrName>style.visibility</p:attrName>
                                        </p:attrNameLst>
                                      </p:cBhvr>
                                      <p:to>
                                        <p:strVal val="visible"/>
                                      </p:to>
                                    </p:set>
                                    <p:animEffect transition="in" filter="blinds(vertical)">
                                      <p:cBhvr>
                                        <p:cTn id="7" dur="500"/>
                                        <p:tgtEl>
                                          <p:spTgt spid="727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7" presetClass="entr" presetSubtype="10" fill="hold" grpId="0" nodeType="clickEffect">
                                  <p:stCondLst>
                                    <p:cond delay="0"/>
                                  </p:stCondLst>
                                  <p:childTnLst>
                                    <p:set>
                                      <p:cBhvr>
                                        <p:cTn id="16" dur="1" fill="hold">
                                          <p:stCondLst>
                                            <p:cond delay="0"/>
                                          </p:stCondLst>
                                        </p:cTn>
                                        <p:tgtEl>
                                          <p:spTgt spid="72707"/>
                                        </p:tgtEl>
                                        <p:attrNameLst>
                                          <p:attrName>style.visibility</p:attrName>
                                        </p:attrNameLst>
                                      </p:cBhvr>
                                      <p:to>
                                        <p:strVal val="visible"/>
                                      </p:to>
                                    </p:set>
                                    <p:anim calcmode="lin" valueType="num">
                                      <p:cBhvr>
                                        <p:cTn id="17" dur="500" fill="hold"/>
                                        <p:tgtEl>
                                          <p:spTgt spid="72707"/>
                                        </p:tgtEl>
                                        <p:attrNameLst>
                                          <p:attrName>ppt_w</p:attrName>
                                        </p:attrNameLst>
                                      </p:cBhvr>
                                      <p:tavLst>
                                        <p:tav tm="0">
                                          <p:val>
                                            <p:fltVal val="0"/>
                                          </p:val>
                                        </p:tav>
                                        <p:tav tm="100000">
                                          <p:val>
                                            <p:strVal val="#ppt_w"/>
                                          </p:val>
                                        </p:tav>
                                      </p:tavLst>
                                    </p:anim>
                                    <p:anim calcmode="lin" valueType="num">
                                      <p:cBhvr>
                                        <p:cTn id="18" dur="500" fill="hold"/>
                                        <p:tgtEl>
                                          <p:spTgt spid="72707"/>
                                        </p:tgtEl>
                                        <p:attrNameLst>
                                          <p:attrName>ppt_h</p:attrName>
                                        </p:attrNameLst>
                                      </p:cBhvr>
                                      <p:tavLst>
                                        <p:tav tm="0">
                                          <p:val>
                                            <p:strVal val="#ppt_h"/>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6" presetClass="entr" presetSubtype="42" fill="hold" grpId="0" nodeType="clickEffect">
                                  <p:stCondLst>
                                    <p:cond delay="0"/>
                                  </p:stCondLst>
                                  <p:iterate type="lt">
                                    <p:tmPct val="100000"/>
                                  </p:iterate>
                                  <p:childTnLst>
                                    <p:set>
                                      <p:cBhvr>
                                        <p:cTn id="22" dur="1" fill="hold">
                                          <p:stCondLst>
                                            <p:cond delay="0"/>
                                          </p:stCondLst>
                                        </p:cTn>
                                        <p:tgtEl>
                                          <p:spTgt spid="72717"/>
                                        </p:tgtEl>
                                        <p:attrNameLst>
                                          <p:attrName>style.visibility</p:attrName>
                                        </p:attrNameLst>
                                      </p:cBhvr>
                                      <p:to>
                                        <p:strVal val="visible"/>
                                      </p:to>
                                    </p:set>
                                    <p:animEffect transition="in" filter="barn(outHorizontal)">
                                      <p:cBhvr>
                                        <p:cTn id="23" dur="75"/>
                                        <p:tgtEl>
                                          <p:spTgt spid="72717"/>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22" presetClass="entr" presetSubtype="1" fill="hold" grpId="0" nodeType="clickEffect">
                                  <p:stCondLst>
                                    <p:cond delay="0"/>
                                  </p:stCondLst>
                                  <p:iterate type="lt">
                                    <p:tmPct val="100000"/>
                                  </p:iterate>
                                  <p:childTnLst>
                                    <p:set>
                                      <p:cBhvr>
                                        <p:cTn id="27" dur="1" fill="hold">
                                          <p:stCondLst>
                                            <p:cond delay="0"/>
                                          </p:stCondLst>
                                        </p:cTn>
                                        <p:tgtEl>
                                          <p:spTgt spid="72718"/>
                                        </p:tgtEl>
                                        <p:attrNameLst>
                                          <p:attrName>style.visibility</p:attrName>
                                        </p:attrNameLst>
                                      </p:cBhvr>
                                      <p:to>
                                        <p:strVal val="visible"/>
                                      </p:to>
                                    </p:set>
                                    <p:animEffect transition="in" filter="wipe(up)">
                                      <p:cBhvr>
                                        <p:cTn id="28" dur="75"/>
                                        <p:tgtEl>
                                          <p:spTgt spid="7271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wipe(left)">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left)">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left)">
                                      <p:cBhvr>
                                        <p:cTn id="53" dur="500"/>
                                        <p:tgtEl>
                                          <p:spTgt spid="27"/>
                                        </p:tgtEl>
                                      </p:cBhvr>
                                    </p:animEffect>
                                  </p:childTnLst>
                                </p:cTn>
                              </p:par>
                            </p:childTnLst>
                          </p:cTn>
                        </p:par>
                      </p:childTnLst>
                    </p:cTn>
                  </p:par>
                  <p:par>
                    <p:cTn id="54" fill="hold" nodeType="clickPar">
                      <p:stCondLst>
                        <p:cond delay="indefinite"/>
                      </p:stCondLst>
                      <p:childTnLst>
                        <p:par>
                          <p:cTn id="55" fill="hold" nodeType="withGroup">
                            <p:stCondLst>
                              <p:cond delay="0"/>
                            </p:stCondLst>
                            <p:childTnLst>
                              <p:par>
                                <p:cTn id="56" presetID="17" presetClass="entr" presetSubtype="2" fill="hold" grpId="0" nodeType="clickEffect">
                                  <p:stCondLst>
                                    <p:cond delay="0"/>
                                  </p:stCondLst>
                                  <p:iterate type="lt">
                                    <p:tmPct val="100000"/>
                                  </p:iterate>
                                  <p:childTnLst>
                                    <p:set>
                                      <p:cBhvr>
                                        <p:cTn id="57" dur="1" fill="hold">
                                          <p:stCondLst>
                                            <p:cond delay="0"/>
                                          </p:stCondLst>
                                        </p:cTn>
                                        <p:tgtEl>
                                          <p:spTgt spid="72726"/>
                                        </p:tgtEl>
                                        <p:attrNameLst>
                                          <p:attrName>style.visibility</p:attrName>
                                        </p:attrNameLst>
                                      </p:cBhvr>
                                      <p:to>
                                        <p:strVal val="visible"/>
                                      </p:to>
                                    </p:set>
                                    <p:anim calcmode="lin" valueType="num">
                                      <p:cBhvr>
                                        <p:cTn id="58" dur="75" fill="hold"/>
                                        <p:tgtEl>
                                          <p:spTgt spid="72726"/>
                                        </p:tgtEl>
                                        <p:attrNameLst>
                                          <p:attrName>ppt_x</p:attrName>
                                        </p:attrNameLst>
                                      </p:cBhvr>
                                      <p:tavLst>
                                        <p:tav tm="0">
                                          <p:val>
                                            <p:strVal val="#ppt_x+#ppt_w/2"/>
                                          </p:val>
                                        </p:tav>
                                        <p:tav tm="100000">
                                          <p:val>
                                            <p:strVal val="#ppt_x"/>
                                          </p:val>
                                        </p:tav>
                                      </p:tavLst>
                                    </p:anim>
                                    <p:anim calcmode="lin" valueType="num">
                                      <p:cBhvr>
                                        <p:cTn id="59" dur="75" fill="hold"/>
                                        <p:tgtEl>
                                          <p:spTgt spid="72726"/>
                                        </p:tgtEl>
                                        <p:attrNameLst>
                                          <p:attrName>ppt_y</p:attrName>
                                        </p:attrNameLst>
                                      </p:cBhvr>
                                      <p:tavLst>
                                        <p:tav tm="0">
                                          <p:val>
                                            <p:strVal val="#ppt_y"/>
                                          </p:val>
                                        </p:tav>
                                        <p:tav tm="100000">
                                          <p:val>
                                            <p:strVal val="#ppt_y"/>
                                          </p:val>
                                        </p:tav>
                                      </p:tavLst>
                                    </p:anim>
                                    <p:anim calcmode="lin" valueType="num">
                                      <p:cBhvr>
                                        <p:cTn id="60" dur="75" fill="hold"/>
                                        <p:tgtEl>
                                          <p:spTgt spid="72726"/>
                                        </p:tgtEl>
                                        <p:attrNameLst>
                                          <p:attrName>ppt_w</p:attrName>
                                        </p:attrNameLst>
                                      </p:cBhvr>
                                      <p:tavLst>
                                        <p:tav tm="0">
                                          <p:val>
                                            <p:fltVal val="0"/>
                                          </p:val>
                                        </p:tav>
                                        <p:tav tm="100000">
                                          <p:val>
                                            <p:strVal val="#ppt_w"/>
                                          </p:val>
                                        </p:tav>
                                      </p:tavLst>
                                    </p:anim>
                                    <p:anim calcmode="lin" valueType="num">
                                      <p:cBhvr>
                                        <p:cTn id="61" dur="75" fill="hold"/>
                                        <p:tgtEl>
                                          <p:spTgt spid="72726"/>
                                        </p:tgtEl>
                                        <p:attrNameLst>
                                          <p:attrName>ppt_h</p:attrName>
                                        </p:attrNameLst>
                                      </p:cBhvr>
                                      <p:tavLst>
                                        <p:tav tm="0">
                                          <p:val>
                                            <p:strVal val="#ppt_h"/>
                                          </p:val>
                                        </p:tav>
                                        <p:tav tm="100000">
                                          <p:val>
                                            <p:strVal val="#ppt_h"/>
                                          </p:val>
                                        </p:tav>
                                      </p:tavLst>
                                    </p:anim>
                                  </p:childTnLst>
                                </p:cTn>
                              </p:par>
                            </p:childTnLst>
                          </p:cTn>
                        </p:par>
                      </p:childTnLst>
                    </p:cTn>
                  </p:par>
                  <p:par>
                    <p:cTn id="62" fill="hold" nodeType="clickPar">
                      <p:stCondLst>
                        <p:cond delay="indefinite"/>
                      </p:stCondLst>
                      <p:childTnLst>
                        <p:par>
                          <p:cTn id="63" fill="hold" nodeType="withGroup">
                            <p:stCondLst>
                              <p:cond delay="0"/>
                            </p:stCondLst>
                            <p:childTnLst>
                              <p:par>
                                <p:cTn id="64" presetID="22" presetClass="entr" presetSubtype="1" fill="hold" nodeType="clickEffect">
                                  <p:stCondLst>
                                    <p:cond delay="0"/>
                                  </p:stCondLst>
                                  <p:childTnLst>
                                    <p:set>
                                      <p:cBhvr>
                                        <p:cTn id="65" dur="1" fill="hold">
                                          <p:stCondLst>
                                            <p:cond delay="0"/>
                                          </p:stCondLst>
                                        </p:cTn>
                                        <p:tgtEl>
                                          <p:spTgt spid="72727"/>
                                        </p:tgtEl>
                                        <p:attrNameLst>
                                          <p:attrName>style.visibility</p:attrName>
                                        </p:attrNameLst>
                                      </p:cBhvr>
                                      <p:to>
                                        <p:strVal val="visible"/>
                                      </p:to>
                                    </p:set>
                                    <p:animEffect transition="in" filter="wipe(up)">
                                      <p:cBhvr>
                                        <p:cTn id="66" dur="500"/>
                                        <p:tgtEl>
                                          <p:spTgt spid="72727"/>
                                        </p:tgtEl>
                                      </p:cBhvr>
                                    </p:animEffect>
                                  </p:childTnLst>
                                </p:cTn>
                              </p:par>
                            </p:childTnLst>
                          </p:cTn>
                        </p:par>
                        <p:par>
                          <p:cTn id="67" fill="hold" nodeType="afterGroup">
                            <p:stCondLst>
                              <p:cond delay="500"/>
                            </p:stCondLst>
                            <p:childTnLst>
                              <p:par>
                                <p:cTn id="68" presetID="22" presetClass="entr" presetSubtype="2" fill="hold" nodeType="afterEffect">
                                  <p:stCondLst>
                                    <p:cond delay="0"/>
                                  </p:stCondLst>
                                  <p:childTnLst>
                                    <p:set>
                                      <p:cBhvr>
                                        <p:cTn id="69" dur="1" fill="hold">
                                          <p:stCondLst>
                                            <p:cond delay="0"/>
                                          </p:stCondLst>
                                        </p:cTn>
                                        <p:tgtEl>
                                          <p:spTgt spid="72728"/>
                                        </p:tgtEl>
                                        <p:attrNameLst>
                                          <p:attrName>style.visibility</p:attrName>
                                        </p:attrNameLst>
                                      </p:cBhvr>
                                      <p:to>
                                        <p:strVal val="visible"/>
                                      </p:to>
                                    </p:set>
                                    <p:animEffect transition="in" filter="wipe(right)">
                                      <p:cBhvr>
                                        <p:cTn id="70" dur="500"/>
                                        <p:tgtEl>
                                          <p:spTgt spid="727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706" grpId="0" autoUpdateAnimBg="0"/>
      <p:bldP spid="72707" grpId="0" autoUpdateAnimBg="0"/>
      <p:bldP spid="72717" grpId="0" autoUpdateAnimBg="0"/>
      <p:bldP spid="72718" grpId="0" autoUpdateAnimBg="0"/>
      <p:bldP spid="72726" grpId="0" autoUpdateAnimBg="0"/>
      <p:bldP spid="23" grpId="0"/>
      <p:bldP spid="24" grpId="0"/>
      <p:bldP spid="25" grpId="0"/>
      <p:bldP spid="26" grpId="0"/>
      <p:bldP spid="2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6"/>
          <p:cNvSpPr txBox="1">
            <a:spLocks noChangeArrowheads="1"/>
          </p:cNvSpPr>
          <p:nvPr/>
        </p:nvSpPr>
        <p:spPr bwMode="auto">
          <a:xfrm>
            <a:off x="627063" y="646311"/>
            <a:ext cx="3581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6600CC"/>
                </a:solidFill>
                <a:latin typeface="微软雅黑" panose="020B0503020204020204" pitchFamily="34" charset="-122"/>
                <a:ea typeface="微软雅黑" panose="020B0503020204020204" pitchFamily="34" charset="-122"/>
              </a:rPr>
              <a:t>3</a:t>
            </a:r>
            <a:r>
              <a:rPr lang="zh-CN" altLang="en-US" sz="2800" dirty="0">
                <a:solidFill>
                  <a:srgbClr val="6600CC"/>
                </a:solidFill>
                <a:latin typeface="微软雅黑" panose="020B0503020204020204" pitchFamily="34" charset="-122"/>
                <a:ea typeface="微软雅黑" panose="020B0503020204020204" pitchFamily="34" charset="-122"/>
              </a:rPr>
              <a:t>、电荷的量子化</a:t>
            </a:r>
            <a:r>
              <a:rPr lang="zh-CN" altLang="en-US" sz="2800" dirty="0">
                <a:solidFill>
                  <a:srgbClr val="6600CC"/>
                </a:solidFill>
                <a:ea typeface="微软雅黑" panose="020B0503020204020204" pitchFamily="34" charset="-122"/>
              </a:rPr>
              <a:t> </a:t>
            </a:r>
          </a:p>
        </p:txBody>
      </p:sp>
      <p:sp>
        <p:nvSpPr>
          <p:cNvPr id="75783" name="Rectangle 7"/>
          <p:cNvSpPr>
            <a:spLocks noChangeArrowheads="1"/>
          </p:cNvSpPr>
          <p:nvPr/>
        </p:nvSpPr>
        <p:spPr bwMode="auto">
          <a:xfrm>
            <a:off x="627063" y="1513444"/>
            <a:ext cx="9113837"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微软雅黑" panose="020B0503020204020204" pitchFamily="34" charset="-122"/>
                <a:ea typeface="微软雅黑" panose="020B0503020204020204" pitchFamily="34" charset="-122"/>
              </a:rPr>
              <a:t>1906-1917</a:t>
            </a:r>
            <a:r>
              <a:rPr lang="zh-CN" altLang="en-US" sz="2800" dirty="0">
                <a:solidFill>
                  <a:srgbClr val="0000FF"/>
                </a:solidFill>
                <a:latin typeface="微软雅黑" panose="020B0503020204020204" pitchFamily="34" charset="-122"/>
                <a:ea typeface="微软雅黑" panose="020B0503020204020204" pitchFamily="34" charset="-122"/>
              </a:rPr>
              <a:t>年，密立根用液滴法首先从实验上证明了，微小粒子带电量的变化不连续</a:t>
            </a:r>
          </a:p>
        </p:txBody>
      </p:sp>
      <p:sp>
        <p:nvSpPr>
          <p:cNvPr id="75785" name="Text Box 9"/>
          <p:cNvSpPr txBox="1">
            <a:spLocks noChangeArrowheads="1"/>
          </p:cNvSpPr>
          <p:nvPr/>
        </p:nvSpPr>
        <p:spPr bwMode="auto">
          <a:xfrm>
            <a:off x="733424" y="4619625"/>
            <a:ext cx="90074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en-US" altLang="zh-CN" sz="2800" dirty="0">
                <a:solidFill>
                  <a:srgbClr val="0000FF"/>
                </a:solidFill>
                <a:ea typeface="微软雅黑" panose="020B0503020204020204" pitchFamily="34" charset="-122"/>
              </a:rPr>
              <a:t>1964</a:t>
            </a:r>
            <a:r>
              <a:rPr lang="zh-CN" altLang="en-US" sz="2800" dirty="0">
                <a:solidFill>
                  <a:srgbClr val="0000FF"/>
                </a:solidFill>
                <a:latin typeface="微软雅黑" panose="020B0503020204020204" pitchFamily="34" charset="-122"/>
                <a:ea typeface="微软雅黑" panose="020B0503020204020204" pitchFamily="34" charset="-122"/>
              </a:rPr>
              <a:t>年，盖尔曼（美国）提出</a:t>
            </a:r>
            <a:r>
              <a:rPr lang="zh-CN" altLang="en-US" sz="2800" dirty="0">
                <a:solidFill>
                  <a:srgbClr val="0000FF"/>
                </a:solidFill>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夸克</a:t>
            </a:r>
            <a:r>
              <a:rPr lang="zh-CN" altLang="en-US" sz="2800" dirty="0">
                <a:solidFill>
                  <a:srgbClr val="0000FF"/>
                </a:solidFill>
                <a:ea typeface="微软雅黑" panose="020B0503020204020204" pitchFamily="34" charset="-122"/>
              </a:rPr>
              <a:t>”</a:t>
            </a:r>
            <a:r>
              <a:rPr lang="zh-CN" altLang="en-US" sz="2800" dirty="0">
                <a:solidFill>
                  <a:srgbClr val="0000FF"/>
                </a:solidFill>
                <a:latin typeface="微软雅黑" panose="020B0503020204020204" pitchFamily="34" charset="-122"/>
                <a:ea typeface="微软雅黑" panose="020B0503020204020204" pitchFamily="34" charset="-122"/>
              </a:rPr>
              <a:t>（</a:t>
            </a:r>
            <a:r>
              <a:rPr lang="en-US" altLang="zh-CN" sz="2800" dirty="0">
                <a:solidFill>
                  <a:srgbClr val="0000FF"/>
                </a:solidFill>
                <a:ea typeface="微软雅黑" panose="020B0503020204020204" pitchFamily="34" charset="-122"/>
              </a:rPr>
              <a:t>quark</a:t>
            </a:r>
            <a:r>
              <a:rPr lang="zh-CN" altLang="en-US" sz="2800" dirty="0">
                <a:solidFill>
                  <a:srgbClr val="0000FF"/>
                </a:solidFill>
                <a:latin typeface="微软雅黑" panose="020B0503020204020204" pitchFamily="34" charset="-122"/>
                <a:ea typeface="微软雅黑" panose="020B0503020204020204" pitchFamily="34" charset="-122"/>
              </a:rPr>
              <a:t>）模型</a:t>
            </a:r>
            <a:r>
              <a:rPr lang="zh-CN" altLang="en-US" sz="2800" dirty="0">
                <a:solidFill>
                  <a:srgbClr val="0000FF"/>
                </a:solidFill>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11" name="矩形 10"/>
              <p:cNvSpPr/>
              <p:nvPr/>
            </p:nvSpPr>
            <p:spPr>
              <a:xfrm>
                <a:off x="3613141" y="2758758"/>
                <a:ext cx="1452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𝑄</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𝑁𝑒</m:t>
                      </m:r>
                    </m:oMath>
                  </m:oMathPara>
                </a14:m>
                <a:endParaRPr lang="zh-CN" altLang="en-US" sz="2800" dirty="0"/>
              </a:p>
            </p:txBody>
          </p:sp>
        </mc:Choice>
        <mc:Fallback xmlns="">
          <p:sp>
            <p:nvSpPr>
              <p:cNvPr id="11" name="矩形 10"/>
              <p:cNvSpPr>
                <a:spLocks noRot="1" noChangeAspect="1" noMove="1" noResize="1" noEditPoints="1" noAdjustHandles="1" noChangeArrowheads="1" noChangeShapeType="1" noTextEdit="1"/>
              </p:cNvSpPr>
              <p:nvPr/>
            </p:nvSpPr>
            <p:spPr>
              <a:xfrm>
                <a:off x="3613141" y="2758758"/>
                <a:ext cx="145257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11800" y="3621120"/>
                <a:ext cx="68507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FF0000"/>
                              </a:solidFill>
                              <a:latin typeface="Cambria Math" panose="02040503050406030204" pitchFamily="18" charset="0"/>
                              <a:ea typeface="Cambria Math" panose="02040503050406030204" pitchFamily="18" charset="0"/>
                            </a:rPr>
                            <m:t>1.602</m:t>
                          </m:r>
                          <m:r>
                            <a:rPr lang="en-US" altLang="zh-CN" sz="2800" b="0" i="1" smtClean="0">
                              <a:solidFill>
                                <a:srgbClr val="0000FF"/>
                              </a:solidFill>
                              <a:latin typeface="Cambria Math" panose="02040503050406030204" pitchFamily="18" charset="0"/>
                              <a:ea typeface="Cambria Math" panose="02040503050406030204" pitchFamily="18" charset="0"/>
                            </a:rPr>
                            <m:t> 189 2±0.000 004 6</m:t>
                          </m:r>
                        </m:e>
                      </m:d>
                      <m:r>
                        <a:rPr lang="en-US" altLang="zh-CN" sz="2800" i="1" smtClean="0">
                          <a:solidFill>
                            <a:srgbClr val="FF0000"/>
                          </a:solidFill>
                          <a:latin typeface="Cambria Math" panose="02040503050406030204" pitchFamily="18" charset="0"/>
                          <a:ea typeface="Cambria Math" panose="02040503050406030204" pitchFamily="18" charset="0"/>
                        </a:rPr>
                        <m:t>×</m:t>
                      </m:r>
                      <m:sSup>
                        <m:sSupPr>
                          <m:ctrlPr>
                            <a:rPr lang="en-US" altLang="zh-CN" sz="2800" i="1">
                              <a:solidFill>
                                <a:srgbClr val="FF0000"/>
                              </a:solidFill>
                              <a:latin typeface="Cambria Math"/>
                              <a:ea typeface="Cambria Math" panose="02040503050406030204" pitchFamily="18" charset="0"/>
                            </a:rPr>
                          </m:ctrlPr>
                        </m:sSupPr>
                        <m:e>
                          <m:r>
                            <a:rPr lang="en-US" altLang="zh-CN" sz="2800" i="1">
                              <a:solidFill>
                                <a:srgbClr val="FF0000"/>
                              </a:solidFill>
                              <a:latin typeface="Cambria Math" panose="02040503050406030204" pitchFamily="18" charset="0"/>
                              <a:ea typeface="Cambria Math" panose="02040503050406030204" pitchFamily="18" charset="0"/>
                            </a:rPr>
                            <m:t>10</m:t>
                          </m:r>
                        </m:e>
                        <m:sup>
                          <m:r>
                            <a:rPr lang="en-US" altLang="zh-CN" sz="2800" b="0" i="1" smtClean="0">
                              <a:solidFill>
                                <a:srgbClr val="FF0000"/>
                              </a:solidFill>
                              <a:latin typeface="Cambria Math" panose="02040503050406030204" pitchFamily="18" charset="0"/>
                              <a:ea typeface="Cambria Math" panose="02040503050406030204" pitchFamily="18" charset="0"/>
                            </a:rPr>
                            <m:t>−19</m:t>
                          </m:r>
                        </m:sup>
                      </m:sSup>
                      <m:r>
                        <a:rPr lang="en-US" altLang="zh-CN" sz="2800" b="0" i="1" smtClean="0">
                          <a:solidFill>
                            <a:srgbClr val="FF0000"/>
                          </a:solidFill>
                          <a:latin typeface="Cambria Math" panose="02040503050406030204" pitchFamily="18" charset="0"/>
                          <a:ea typeface="Cambria Math" panose="02040503050406030204" pitchFamily="18" charset="0"/>
                        </a:rPr>
                        <m:t>𝐶</m:t>
                      </m:r>
                    </m:oMath>
                  </m:oMathPara>
                </a14:m>
                <a:endParaRPr lang="zh-CN" altLang="en-US" sz="2800" dirty="0"/>
              </a:p>
            </p:txBody>
          </p:sp>
        </mc:Choice>
        <mc:Fallback xmlns="">
          <p:sp>
            <p:nvSpPr>
              <p:cNvPr id="12" name="矩形 11"/>
              <p:cNvSpPr>
                <a:spLocks noRot="1" noChangeAspect="1" noMove="1" noResize="1" noEditPoints="1" noAdjustHandles="1" noChangeArrowheads="1" noChangeShapeType="1" noTextEdit="1"/>
              </p:cNvSpPr>
              <p:nvPr/>
            </p:nvSpPr>
            <p:spPr>
              <a:xfrm>
                <a:off x="1811800" y="3621120"/>
                <a:ext cx="6850722" cy="523220"/>
              </a:xfrm>
              <a:prstGeom prst="rect">
                <a:avLst/>
              </a:prstGeom>
              <a:blipFill>
                <a:blip r:embed="rId4"/>
                <a:stretch>
                  <a:fillRect/>
                </a:stretch>
              </a:blipFill>
            </p:spPr>
            <p:txBody>
              <a:bodyPr/>
              <a:lstStyle/>
              <a:p>
                <a:r>
                  <a:rPr lang="zh-CN" altLang="en-US">
                    <a:noFill/>
                  </a:rPr>
                  <a:t> </a:t>
                </a:r>
              </a:p>
            </p:txBody>
          </p:sp>
        </mc:Fallback>
      </mc:AlternateContent>
      <p:grpSp>
        <p:nvGrpSpPr>
          <p:cNvPr id="2" name="组合 1"/>
          <p:cNvGrpSpPr/>
          <p:nvPr/>
        </p:nvGrpSpPr>
        <p:grpSpPr>
          <a:xfrm>
            <a:off x="733424" y="5339209"/>
            <a:ext cx="9388476" cy="901785"/>
            <a:chOff x="733424" y="5339209"/>
            <a:chExt cx="9388476" cy="901785"/>
          </a:xfrm>
        </p:grpSpPr>
        <p:sp>
          <p:nvSpPr>
            <p:cNvPr id="40968" name="Text Box 30"/>
            <p:cNvSpPr txBox="1">
              <a:spLocks noChangeArrowheads="1"/>
            </p:cNvSpPr>
            <p:nvPr/>
          </p:nvSpPr>
          <p:spPr bwMode="auto">
            <a:xfrm>
              <a:off x="733424" y="5585619"/>
              <a:ext cx="938847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spcBef>
                  <a:spcPct val="50000"/>
                </a:spcBef>
                <a:buClrTx/>
                <a:buSzTx/>
                <a:buFontTx/>
                <a:buNone/>
                <a:defRPr kumimoji="1" sz="2800">
                  <a:solidFill>
                    <a:srgbClr val="0000FF"/>
                  </a:solidFill>
                  <a:latin typeface="微软雅黑" panose="020B0503020204020204" pitchFamily="34" charset="-122"/>
                  <a:ea typeface="微软雅黑" panose="020B0503020204020204" pitchFamily="34" charset="-122"/>
                </a:defRPr>
              </a:lvl1pPr>
              <a:lvl2pPr marL="742950" indent="-285750">
                <a:spcBef>
                  <a:spcPct val="20000"/>
                </a:spcBef>
                <a:buChar char="–"/>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latin typeface="Times New Roman" panose="02020603050405020304" pitchFamily="18" charset="0"/>
                  <a:ea typeface="宋体" panose="02010600030101010101" pitchFamily="2" charset="-122"/>
                </a:defRPr>
              </a:lvl9pPr>
            </a:lstStyle>
            <a:p>
              <a:r>
                <a:rPr lang="zh-CN" altLang="en-US" dirty="0"/>
                <a:t>夸克模型认为具有分数电荷（         或         ）</a:t>
              </a:r>
            </a:p>
          </p:txBody>
        </p:sp>
        <mc:AlternateContent xmlns:mc="http://schemas.openxmlformats.org/markup-compatibility/2006" xmlns:a14="http://schemas.microsoft.com/office/drawing/2010/main">
          <mc:Choice Requires="a14">
            <p:sp>
              <p:nvSpPr>
                <p:cNvPr id="13" name="矩形 12"/>
                <p:cNvSpPr/>
                <p:nvPr/>
              </p:nvSpPr>
              <p:spPr>
                <a:xfrm>
                  <a:off x="5315671" y="5339209"/>
                  <a:ext cx="105599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13" name="矩形 12"/>
                <p:cNvSpPr>
                  <a:spLocks noRot="1" noChangeAspect="1" noMove="1" noResize="1" noEditPoints="1" noAdjustHandles="1" noChangeArrowheads="1" noChangeShapeType="1" noTextEdit="1"/>
                </p:cNvSpPr>
                <p:nvPr/>
              </p:nvSpPr>
              <p:spPr>
                <a:xfrm>
                  <a:off x="5315671" y="5339209"/>
                  <a:ext cx="1055994"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6713590" y="5339209"/>
                  <a:ext cx="105599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14" name="矩形 13"/>
                <p:cNvSpPr>
                  <a:spLocks noRot="1" noChangeAspect="1" noMove="1" noResize="1" noEditPoints="1" noAdjustHandles="1" noChangeArrowheads="1" noChangeShapeType="1" noTextEdit="1"/>
                </p:cNvSpPr>
                <p:nvPr/>
              </p:nvSpPr>
              <p:spPr>
                <a:xfrm>
                  <a:off x="6713590" y="5339209"/>
                  <a:ext cx="1055995" cy="901785"/>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3931747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0962"/>
                                        </p:tgtEl>
                                        <p:attrNameLst>
                                          <p:attrName>style.visibility</p:attrName>
                                        </p:attrNameLst>
                                      </p:cBhvr>
                                      <p:to>
                                        <p:strVal val="visible"/>
                                      </p:to>
                                    </p:set>
                                    <p:animEffect transition="in" filter="wipe(left)">
                                      <p:cBhvr>
                                        <p:cTn id="7" dur="500"/>
                                        <p:tgtEl>
                                          <p:spTgt spid="409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wipe(left)">
                                      <p:cBhvr>
                                        <p:cTn id="12" dur="500"/>
                                        <p:tgtEl>
                                          <p:spTgt spid="7578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5785"/>
                                        </p:tgtEl>
                                        <p:attrNameLst>
                                          <p:attrName>style.visibility</p:attrName>
                                        </p:attrNameLst>
                                      </p:cBhvr>
                                      <p:to>
                                        <p:strVal val="visible"/>
                                      </p:to>
                                    </p:set>
                                    <p:animEffect transition="in" filter="wipe(left)">
                                      <p:cBhvr>
                                        <p:cTn id="27" dur="500"/>
                                        <p:tgtEl>
                                          <p:spTgt spid="7578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2" grpId="0"/>
      <p:bldP spid="75783" grpId="0" autoUpdateAnimBg="0"/>
      <p:bldP spid="75785" grpId="0" autoUpdateAnimBg="0"/>
      <p:bldP spid="11" grpId="0"/>
      <p:bldP spid="1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70808" y="1442958"/>
            <a:ext cx="2133600" cy="2371034"/>
            <a:chOff x="470808" y="1442958"/>
            <a:chExt cx="2133600" cy="2371034"/>
          </a:xfrm>
        </p:grpSpPr>
        <p:grpSp>
          <p:nvGrpSpPr>
            <p:cNvPr id="2" name="Group 2"/>
            <p:cNvGrpSpPr>
              <a:grpSpLocks/>
            </p:cNvGrpSpPr>
            <p:nvPr/>
          </p:nvGrpSpPr>
          <p:grpSpPr bwMode="auto">
            <a:xfrm>
              <a:off x="470808" y="1680392"/>
              <a:ext cx="2133600" cy="2133600"/>
              <a:chOff x="288" y="2496"/>
              <a:chExt cx="1344" cy="1344"/>
            </a:xfrm>
          </p:grpSpPr>
          <p:sp>
            <p:nvSpPr>
              <p:cNvPr id="178221" name="Oval 3"/>
              <p:cNvSpPr>
                <a:spLocks noChangeArrowheads="1"/>
              </p:cNvSpPr>
              <p:nvPr/>
            </p:nvSpPr>
            <p:spPr bwMode="auto">
              <a:xfrm>
                <a:off x="288" y="2496"/>
                <a:ext cx="1344" cy="1344"/>
              </a:xfrm>
              <a:prstGeom prst="ellipse">
                <a:avLst/>
              </a:prstGeom>
              <a:solidFill>
                <a:schemeClr val="accent2">
                  <a:lumMod val="40000"/>
                  <a:lumOff val="60000"/>
                </a:schemeClr>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22" name="Line 4"/>
              <p:cNvSpPr>
                <a:spLocks noChangeShapeType="1"/>
              </p:cNvSpPr>
              <p:nvPr/>
            </p:nvSpPr>
            <p:spPr bwMode="auto">
              <a:xfrm flipH="1" flipV="1">
                <a:off x="480" y="2688"/>
                <a:ext cx="480" cy="48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25" name="Oval 7"/>
              <p:cNvSpPr>
                <a:spLocks noChangeArrowheads="1"/>
              </p:cNvSpPr>
              <p:nvPr/>
            </p:nvSpPr>
            <p:spPr bwMode="auto">
              <a:xfrm>
                <a:off x="960" y="2647"/>
                <a:ext cx="528" cy="532"/>
              </a:xfrm>
              <a:prstGeom prst="ellipse">
                <a:avLst/>
              </a:prstGeom>
              <a:solidFill>
                <a:srgbClr val="FFFF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26" name="Line 8"/>
              <p:cNvSpPr>
                <a:spLocks noChangeShapeType="1"/>
              </p:cNvSpPr>
              <p:nvPr/>
            </p:nvSpPr>
            <p:spPr bwMode="auto">
              <a:xfrm flipV="1">
                <a:off x="1224" y="2736"/>
                <a:ext cx="220" cy="177"/>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27" name="Text Box 9"/>
              <p:cNvSpPr txBox="1">
                <a:spLocks noChangeArrowheads="1"/>
              </p:cNvSpPr>
              <p:nvPr/>
            </p:nvSpPr>
            <p:spPr bwMode="auto">
              <a:xfrm>
                <a:off x="1212" y="2571"/>
                <a:ext cx="19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r</a:t>
                </a:r>
              </a:p>
            </p:txBody>
          </p:sp>
          <p:sp>
            <p:nvSpPr>
              <p:cNvPr id="178228" name="Text Box 10"/>
              <p:cNvSpPr txBox="1">
                <a:spLocks noChangeArrowheads="1"/>
              </p:cNvSpPr>
              <p:nvPr/>
            </p:nvSpPr>
            <p:spPr bwMode="auto">
              <a:xfrm>
                <a:off x="1100" y="2811"/>
                <a:ext cx="27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lt"/>
                    <a:ea typeface="微软雅黑" panose="020B0503020204020204" pitchFamily="34" charset="-122"/>
                  </a:rPr>
                  <a:t>o'</a:t>
                </a:r>
              </a:p>
            </p:txBody>
          </p:sp>
        </p:grpSp>
        <p:sp>
          <p:nvSpPr>
            <p:cNvPr id="73740" name="Oval 12"/>
            <p:cNvSpPr>
              <a:spLocks noChangeArrowheads="1"/>
            </p:cNvSpPr>
            <p:nvPr/>
          </p:nvSpPr>
          <p:spPr bwMode="auto">
            <a:xfrm>
              <a:off x="1537608" y="1908992"/>
              <a:ext cx="864000" cy="864000"/>
            </a:xfrm>
            <a:prstGeom prst="ellipse">
              <a:avLst/>
            </a:prstGeom>
            <a:solidFill>
              <a:schemeClr val="accent1"/>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41" name="Oval 13"/>
            <p:cNvSpPr>
              <a:spLocks noChangeArrowheads="1"/>
            </p:cNvSpPr>
            <p:nvPr/>
          </p:nvSpPr>
          <p:spPr bwMode="auto">
            <a:xfrm>
              <a:off x="1537608" y="1908992"/>
              <a:ext cx="864000" cy="864000"/>
            </a:xfrm>
            <a:prstGeom prst="ellipse">
              <a:avLst/>
            </a:prstGeom>
            <a:solidFill>
              <a:srgbClr val="3399FF"/>
            </a:solidFill>
            <a:ln w="9525">
              <a:solidFill>
                <a:srgbClr val="000000"/>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43" name="Oval 15"/>
            <p:cNvSpPr>
              <a:spLocks noChangeArrowheads="1"/>
            </p:cNvSpPr>
            <p:nvPr/>
          </p:nvSpPr>
          <p:spPr bwMode="auto">
            <a:xfrm>
              <a:off x="1536232" y="1897596"/>
              <a:ext cx="864000" cy="864000"/>
            </a:xfrm>
            <a:prstGeom prst="ellipse">
              <a:avLst/>
            </a:prstGeom>
            <a:solidFill>
              <a:schemeClr val="accent1"/>
            </a:solidFill>
            <a:ln w="9525">
              <a:solidFill>
                <a:schemeClr val="tx1"/>
              </a:solidFill>
              <a:round/>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19" name="Text Box 18"/>
            <p:cNvSpPr txBox="1">
              <a:spLocks noChangeArrowheads="1"/>
            </p:cNvSpPr>
            <p:nvPr/>
          </p:nvSpPr>
          <p:spPr bwMode="auto">
            <a:xfrm>
              <a:off x="1713029" y="1703606"/>
              <a:ext cx="2746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微软雅黑" panose="020B0503020204020204" pitchFamily="34" charset="-122"/>
                </a:rPr>
                <a:t>.</a:t>
              </a:r>
            </a:p>
          </p:txBody>
        </p:sp>
        <p:sp>
          <p:nvSpPr>
            <p:cNvPr id="73757" name="Line 29"/>
            <p:cNvSpPr>
              <a:spLocks noChangeShapeType="1"/>
            </p:cNvSpPr>
            <p:nvPr/>
          </p:nvSpPr>
          <p:spPr bwMode="auto">
            <a:xfrm flipV="1">
              <a:off x="1537608" y="2061392"/>
              <a:ext cx="304800" cy="685800"/>
            </a:xfrm>
            <a:prstGeom prst="line">
              <a:avLst/>
            </a:prstGeom>
            <a:noFill/>
            <a:ln w="19050">
              <a:solidFill>
                <a:srgbClr val="003399"/>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3" name="矩形 52"/>
                <p:cNvSpPr/>
                <p:nvPr/>
              </p:nvSpPr>
              <p:spPr>
                <a:xfrm>
                  <a:off x="1011740" y="1961146"/>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1011740" y="1961146"/>
                  <a:ext cx="523798"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1592688" y="2211996"/>
                  <a:ext cx="5485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592688" y="2211996"/>
                  <a:ext cx="54854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130656" y="264703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1130656" y="2647039"/>
                  <a:ext cx="5348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699423" y="1442958"/>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699423" y="1442958"/>
                  <a:ext cx="515654" cy="523220"/>
                </a:xfrm>
                <a:prstGeom prst="rect">
                  <a:avLst/>
                </a:prstGeom>
                <a:blipFill>
                  <a:blip r:embed="rId6"/>
                  <a:stretch>
                    <a:fillRect/>
                  </a:stretch>
                </a:blipFill>
              </p:spPr>
              <p:txBody>
                <a:bodyPr/>
                <a:lstStyle/>
                <a:p>
                  <a:r>
                    <a:rPr lang="zh-CN" altLang="en-US">
                      <a:noFill/>
                    </a:rPr>
                    <a:t> </a:t>
                  </a:r>
                </a:p>
              </p:txBody>
            </p:sp>
          </mc:Fallback>
        </mc:AlternateContent>
      </p:grpSp>
      <p:sp>
        <p:nvSpPr>
          <p:cNvPr id="73749" name="Text Box 21"/>
          <p:cNvSpPr txBox="1">
            <a:spLocks noChangeArrowheads="1"/>
          </p:cNvSpPr>
          <p:nvPr/>
        </p:nvSpPr>
        <p:spPr bwMode="auto">
          <a:xfrm>
            <a:off x="2515962" y="1445998"/>
            <a:ext cx="20177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用高斯定理：</a:t>
            </a:r>
          </a:p>
        </p:txBody>
      </p:sp>
      <mc:AlternateContent xmlns:mc="http://schemas.openxmlformats.org/markup-compatibility/2006" xmlns:a14="http://schemas.microsoft.com/office/drawing/2010/main">
        <mc:Choice Requires="a14">
          <p:sp>
            <p:nvSpPr>
              <p:cNvPr id="73766" name="Text Box 38"/>
              <p:cNvSpPr txBox="1">
                <a:spLocks noChangeArrowheads="1"/>
              </p:cNvSpPr>
              <p:nvPr/>
            </p:nvSpPr>
            <p:spPr bwMode="auto">
              <a:xfrm>
                <a:off x="2604408" y="3414420"/>
                <a:ext cx="7299014"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过空腔内任一点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作以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为半径，</a:t>
                </a:r>
                <a14:m>
                  <m:oMath xmlns:m="http://schemas.openxmlformats.org/officeDocument/2006/math">
                    <m:r>
                      <a:rPr lang="en-US" altLang="zh-CN" sz="2800" i="1">
                        <a:solidFill>
                          <a:srgbClr val="0000FF"/>
                        </a:solidFill>
                        <a:latin typeface="Cambria Math" panose="02040503050406030204" pitchFamily="18" charset="0"/>
                      </a:rPr>
                      <m:t>𝑂</m:t>
                    </m:r>
                    <m:r>
                      <a:rPr lang="en-US" altLang="zh-CN" sz="2800" i="1">
                        <a:solidFill>
                          <a:srgbClr val="0000FF"/>
                        </a:solidFill>
                        <a:latin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为心的高斯面。同理可得</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点产生的电场：</a:t>
                </a:r>
              </a:p>
            </p:txBody>
          </p:sp>
        </mc:Choice>
        <mc:Fallback xmlns="">
          <p:sp>
            <p:nvSpPr>
              <p:cNvPr id="73766" name="Text Box 38"/>
              <p:cNvSpPr txBox="1">
                <a:spLocks noRot="1" noChangeAspect="1" noMove="1" noResize="1" noEditPoints="1" noAdjustHandles="1" noChangeArrowheads="1" noChangeShapeType="1" noTextEdit="1"/>
              </p:cNvSpPr>
              <p:nvPr/>
            </p:nvSpPr>
            <p:spPr bwMode="auto">
              <a:xfrm>
                <a:off x="2604408" y="3414420"/>
                <a:ext cx="7299014" cy="954107"/>
              </a:xfrm>
              <a:prstGeom prst="rect">
                <a:avLst/>
              </a:prstGeom>
              <a:blipFill>
                <a:blip r:embed="rId7"/>
                <a:stretch>
                  <a:fillRect l="-1669" t="-6369" r="-1669"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770" name="Text Box 42"/>
              <p:cNvSpPr txBox="1">
                <a:spLocks noChangeArrowheads="1"/>
              </p:cNvSpPr>
              <p:nvPr/>
            </p:nvSpPr>
            <p:spPr bwMode="auto">
              <a:xfrm>
                <a:off x="2604408" y="5108361"/>
                <a:ext cx="28155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点的合场强：</a:t>
                </a:r>
              </a:p>
            </p:txBody>
          </p:sp>
        </mc:Choice>
        <mc:Fallback xmlns="">
          <p:sp>
            <p:nvSpPr>
              <p:cNvPr id="73770" name="Text Box 42"/>
              <p:cNvSpPr txBox="1">
                <a:spLocks noRot="1" noChangeAspect="1" noMove="1" noResize="1" noEditPoints="1" noAdjustHandles="1" noChangeArrowheads="1" noChangeShapeType="1" noTextEdit="1"/>
              </p:cNvSpPr>
              <p:nvPr/>
            </p:nvSpPr>
            <p:spPr bwMode="auto">
              <a:xfrm>
                <a:off x="2604408" y="5108361"/>
                <a:ext cx="2815585" cy="523220"/>
              </a:xfrm>
              <a:prstGeom prst="rect">
                <a:avLst/>
              </a:prstGeom>
              <a:blipFill>
                <a:blip r:embed="rId8"/>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3785" name="Text Box 57"/>
          <p:cNvSpPr txBox="1">
            <a:spLocks noChangeArrowheads="1"/>
          </p:cNvSpPr>
          <p:nvPr/>
        </p:nvSpPr>
        <p:spPr bwMode="auto">
          <a:xfrm>
            <a:off x="7647910" y="5964397"/>
            <a:ext cx="33480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微软雅黑" panose="020B0503020204020204" pitchFamily="34" charset="-122"/>
              </a:rPr>
              <a:t>腔内为均匀电场</a:t>
            </a:r>
          </a:p>
        </p:txBody>
      </p:sp>
      <mc:AlternateContent xmlns:mc="http://schemas.openxmlformats.org/markup-compatibility/2006" xmlns:a14="http://schemas.microsoft.com/office/drawing/2010/main">
        <mc:Choice Requires="a14">
          <p:sp>
            <p:nvSpPr>
              <p:cNvPr id="73789" name="Text Box 61"/>
              <p:cNvSpPr txBox="1">
                <a:spLocks noChangeArrowheads="1"/>
              </p:cNvSpPr>
              <p:nvPr/>
            </p:nvSpPr>
            <p:spPr bwMode="auto">
              <a:xfrm>
                <a:off x="468395" y="460132"/>
                <a:ext cx="9708757"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lt"/>
                    <a:ea typeface="微软雅黑" panose="020B0503020204020204" pitchFamily="34" charset="-122"/>
                  </a:rPr>
                  <a:t>解：设想空腔内充有</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和</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rPr>
                  <a:t>的电荷，所有</a:t>
                </a:r>
                <a14:m>
                  <m:oMath xmlns:m="http://schemas.openxmlformats.org/officeDocument/2006/math">
                    <m:r>
                      <a:rPr lang="en-US" altLang="zh-CN" sz="2800">
                        <a:solidFill>
                          <a:srgbClr val="0000FF"/>
                        </a:solidFill>
                        <a:latin typeface="Cambria Math" panose="02040503050406030204" pitchFamily="18" charset="0"/>
                        <a:ea typeface="Cambria Math" panose="02040503050406030204" pitchFamily="18" charset="0"/>
                      </a:rPr>
                      <m:t>+</m:t>
                    </m:r>
                    <m:r>
                      <a:rPr lang="zh-CN" altLang="en-US" sz="2800" i="1">
                        <a:solidFill>
                          <a:srgbClr val="0000FF"/>
                        </a:solidFill>
                        <a:latin typeface="Cambria Math" panose="02040503050406030204" pitchFamily="18" charset="0"/>
                        <a:ea typeface="Cambria Math" panose="02040503050406030204" pitchFamily="18" charset="0"/>
                      </a:rPr>
                      <m:t>𝜌</m:t>
                    </m:r>
                  </m:oMath>
                </a14:m>
                <a:r>
                  <a:rPr lang="zh-CN" altLang="en-US" sz="2800" dirty="0">
                    <a:solidFill>
                      <a:srgbClr val="0000FF"/>
                    </a:solidFill>
                    <a:latin typeface="+mn-lt"/>
                    <a:ea typeface="微软雅黑" panose="020B0503020204020204" pitchFamily="34" charset="-122"/>
                    <a:sym typeface="Symbol" panose="05050102010706020507" pitchFamily="18" charset="2"/>
                  </a:rPr>
                  <a:t>构成一完整的带电球，</a:t>
                </a:r>
                <a:r>
                  <a:rPr lang="zh-CN" altLang="en-US" sz="2800" dirty="0">
                    <a:solidFill>
                      <a:srgbClr val="0000FF"/>
                    </a:solidFill>
                    <a:latin typeface="+mn-lt"/>
                    <a:ea typeface="微软雅黑" panose="020B0503020204020204" pitchFamily="34" charset="-122"/>
                  </a:rPr>
                  <a:t>过空腔内任一点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微软雅黑" panose="020B0503020204020204" pitchFamily="34" charset="-122"/>
                  </a:rPr>
                  <a:t>，作以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微软雅黑" panose="020B0503020204020204" pitchFamily="34" charset="-122"/>
                  </a:rPr>
                  <a:t>为半径，</a:t>
                </a:r>
                <a14:m>
                  <m:oMath xmlns:m="http://schemas.openxmlformats.org/officeDocument/2006/math">
                    <m:r>
                      <a:rPr lang="en-US" altLang="zh-CN" sz="2800" i="1">
                        <a:solidFill>
                          <a:srgbClr val="0000FF"/>
                        </a:solidFill>
                        <a:latin typeface="Cambria Math" panose="02040503050406030204" pitchFamily="18" charset="0"/>
                      </a:rPr>
                      <m:t>𝑂</m:t>
                    </m:r>
                  </m:oMath>
                </a14:m>
                <a:r>
                  <a:rPr lang="zh-CN" altLang="en-US" sz="2800" dirty="0">
                    <a:solidFill>
                      <a:srgbClr val="0000FF"/>
                    </a:solidFill>
                    <a:latin typeface="+mn-lt"/>
                    <a:ea typeface="微软雅黑" panose="020B0503020204020204" pitchFamily="34" charset="-122"/>
                  </a:rPr>
                  <a:t>为心的高斯面。</a:t>
                </a:r>
              </a:p>
            </p:txBody>
          </p:sp>
        </mc:Choice>
        <mc:Fallback xmlns="">
          <p:sp>
            <p:nvSpPr>
              <p:cNvPr id="73789" name="Text Box 61"/>
              <p:cNvSpPr txBox="1">
                <a:spLocks noRot="1" noChangeAspect="1" noMove="1" noResize="1" noEditPoints="1" noAdjustHandles="1" noChangeArrowheads="1" noChangeShapeType="1" noTextEdit="1"/>
              </p:cNvSpPr>
              <p:nvPr/>
            </p:nvSpPr>
            <p:spPr bwMode="auto">
              <a:xfrm>
                <a:off x="468395" y="460132"/>
                <a:ext cx="9708757" cy="954107"/>
              </a:xfrm>
              <a:prstGeom prst="rect">
                <a:avLst/>
              </a:prstGeom>
              <a:blipFill>
                <a:blip r:embed="rId9"/>
                <a:stretch>
                  <a:fillRect l="-1319" t="-5732" r="-4899" b="-1719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73748" name="Oval 20"/>
          <p:cNvSpPr>
            <a:spLocks noChangeArrowheads="1"/>
          </p:cNvSpPr>
          <p:nvPr/>
        </p:nvSpPr>
        <p:spPr bwMode="auto">
          <a:xfrm>
            <a:off x="775608" y="1985192"/>
            <a:ext cx="1524000" cy="1524000"/>
          </a:xfrm>
          <a:prstGeom prst="ellipse">
            <a:avLst/>
          </a:prstGeom>
          <a:noFill/>
          <a:ln w="38100">
            <a:solidFill>
              <a:srgbClr val="003399"/>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73763" name="Oval 35"/>
          <p:cNvSpPr>
            <a:spLocks noChangeArrowheads="1"/>
          </p:cNvSpPr>
          <p:nvPr/>
        </p:nvSpPr>
        <p:spPr bwMode="auto">
          <a:xfrm>
            <a:off x="1253899" y="4336553"/>
            <a:ext cx="609600" cy="609600"/>
          </a:xfrm>
          <a:prstGeom prst="ellipse">
            <a:avLst/>
          </a:prstGeom>
          <a:noFill/>
          <a:ln w="38100">
            <a:solidFill>
              <a:srgbClr val="FF3300"/>
            </a:solidFill>
            <a:prstDash val="sysDot"/>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zh-CN" sz="2800" dirty="0">
              <a:solidFill>
                <a:srgbClr val="0000FF"/>
              </a:solidFill>
              <a:latin typeface="+mn-lt"/>
              <a:ea typeface="微软雅黑" panose="020B0503020204020204" pitchFamily="34" charset="-122"/>
            </a:endParaRPr>
          </a:p>
        </p:txBody>
      </p:sp>
      <p:grpSp>
        <p:nvGrpSpPr>
          <p:cNvPr id="8" name="组合 7"/>
          <p:cNvGrpSpPr/>
          <p:nvPr/>
        </p:nvGrpSpPr>
        <p:grpSpPr>
          <a:xfrm>
            <a:off x="1032727" y="3905736"/>
            <a:ext cx="1004299" cy="1241692"/>
            <a:chOff x="1032727" y="3905736"/>
            <a:chExt cx="1004299" cy="1241692"/>
          </a:xfrm>
        </p:grpSpPr>
        <p:sp>
          <p:nvSpPr>
            <p:cNvPr id="73759" name="Oval 31"/>
            <p:cNvSpPr>
              <a:spLocks noChangeArrowheads="1"/>
            </p:cNvSpPr>
            <p:nvPr/>
          </p:nvSpPr>
          <p:spPr bwMode="auto">
            <a:xfrm>
              <a:off x="1101499" y="4184153"/>
              <a:ext cx="914400" cy="914400"/>
            </a:xfrm>
            <a:prstGeom prst="ellipse">
              <a:avLst/>
            </a:pr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lt"/>
                <a:ea typeface="微软雅黑" panose="020B0503020204020204" pitchFamily="34" charset="-122"/>
              </a:endParaRPr>
            </a:p>
          </p:txBody>
        </p:sp>
        <p:sp>
          <p:nvSpPr>
            <p:cNvPr id="178217" name="Text Box 33"/>
            <p:cNvSpPr txBox="1">
              <a:spLocks noChangeArrowheads="1"/>
            </p:cNvSpPr>
            <p:nvPr/>
          </p:nvSpPr>
          <p:spPr bwMode="auto">
            <a:xfrm>
              <a:off x="1260255" y="3988901"/>
              <a:ext cx="274638" cy="523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FF0000"/>
                  </a:solidFill>
                  <a:latin typeface="+mn-lt"/>
                  <a:ea typeface="微软雅黑" panose="020B0503020204020204" pitchFamily="34" charset="-122"/>
                </a:rPr>
                <a:t>.</a:t>
              </a:r>
            </a:p>
          </p:txBody>
        </p:sp>
        <p:sp>
          <p:nvSpPr>
            <p:cNvPr id="73764" name="Line 36"/>
            <p:cNvSpPr>
              <a:spLocks noChangeShapeType="1"/>
            </p:cNvSpPr>
            <p:nvPr/>
          </p:nvSpPr>
          <p:spPr bwMode="auto">
            <a:xfrm flipH="1" flipV="1">
              <a:off x="1406299" y="4381003"/>
              <a:ext cx="152400" cy="304800"/>
            </a:xfrm>
            <a:prstGeom prst="line">
              <a:avLst/>
            </a:prstGeom>
            <a:noFill/>
            <a:ln w="19050">
              <a:solidFill>
                <a:srgbClr val="00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5" name="矩形 54"/>
                <p:cNvSpPr/>
                <p:nvPr/>
              </p:nvSpPr>
              <p:spPr>
                <a:xfrm>
                  <a:off x="1219808" y="4624208"/>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219808" y="4624208"/>
                  <a:ext cx="6190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32727" y="390573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𝑃</m:t>
                        </m:r>
                      </m:oMath>
                    </m:oMathPara>
                  </a14:m>
                  <a:endParaRPr lang="zh-CN" altLang="en-US" sz="2800" dirty="0">
                    <a:solidFill>
                      <a:srgbClr val="FF0000"/>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32727" y="3905736"/>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1395505" y="4209257"/>
                  <a:ext cx="6415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1395505" y="4209257"/>
                  <a:ext cx="641521"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6" name="组合 5"/>
          <p:cNvGrpSpPr/>
          <p:nvPr/>
        </p:nvGrpSpPr>
        <p:grpSpPr>
          <a:xfrm>
            <a:off x="876885" y="5057584"/>
            <a:ext cx="1326339" cy="1236604"/>
            <a:chOff x="876885" y="5057584"/>
            <a:chExt cx="1326339" cy="1236604"/>
          </a:xfrm>
        </p:grpSpPr>
        <p:grpSp>
          <p:nvGrpSpPr>
            <p:cNvPr id="5" name="组合 4"/>
            <p:cNvGrpSpPr/>
            <p:nvPr/>
          </p:nvGrpSpPr>
          <p:grpSpPr>
            <a:xfrm>
              <a:off x="876885" y="5244603"/>
              <a:ext cx="1314492" cy="1049585"/>
              <a:chOff x="876885" y="5244603"/>
              <a:chExt cx="1314492" cy="1049585"/>
            </a:xfrm>
          </p:grpSpPr>
          <p:sp>
            <p:nvSpPr>
              <p:cNvPr id="178214" name="Line 46"/>
              <p:cNvSpPr>
                <a:spLocks noChangeShapeType="1"/>
              </p:cNvSpPr>
              <p:nvPr/>
            </p:nvSpPr>
            <p:spPr bwMode="auto">
              <a:xfrm flipV="1">
                <a:off x="1263424" y="5244603"/>
                <a:ext cx="304800" cy="68580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178211" name="Line 50"/>
              <p:cNvSpPr>
                <a:spLocks noChangeShapeType="1"/>
              </p:cNvSpPr>
              <p:nvPr/>
            </p:nvSpPr>
            <p:spPr bwMode="auto">
              <a:xfrm flipH="1" flipV="1">
                <a:off x="1568224" y="5244603"/>
                <a:ext cx="152400" cy="304800"/>
              </a:xfrm>
              <a:prstGeom prst="line">
                <a:avLst/>
              </a:prstGeom>
              <a:noFill/>
              <a:ln w="28575">
                <a:solidFill>
                  <a:srgbClr val="000000"/>
                </a:solidFill>
                <a:round/>
                <a:headEnd/>
                <a:tailEnd type="arrow"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p:sp>
            <p:nvSpPr>
              <p:cNvPr id="73781" name="Line 53"/>
              <p:cNvSpPr>
                <a:spLocks noChangeShapeType="1"/>
              </p:cNvSpPr>
              <p:nvPr/>
            </p:nvSpPr>
            <p:spPr bwMode="auto">
              <a:xfrm flipV="1">
                <a:off x="1263424" y="5549403"/>
                <a:ext cx="457200" cy="3810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wrap="none" anchor="ctr"/>
              <a:lstStyle/>
              <a:p>
                <a:pPr algn="just"/>
                <a:endParaRPr lang="zh-CN" altLang="en-US" sz="2800" dirty="0">
                  <a:latin typeface="+mn-lt"/>
                  <a:ea typeface="微软雅黑" panose="020B0503020204020204" pitchFamily="34" charset="-122"/>
                </a:endParaRPr>
              </a:p>
            </p:txBody>
          </p:sp>
          <mc:AlternateContent xmlns:mc="http://schemas.openxmlformats.org/markup-compatibility/2006" xmlns:a14="http://schemas.microsoft.com/office/drawing/2010/main">
            <mc:Choice Requires="a14">
              <p:sp>
                <p:nvSpPr>
                  <p:cNvPr id="59" name="矩形 58"/>
                  <p:cNvSpPr/>
                  <p:nvPr/>
                </p:nvSpPr>
                <p:spPr>
                  <a:xfrm>
                    <a:off x="1572297" y="5445719"/>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1572297" y="5445719"/>
                    <a:ext cx="61908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76885" y="5770968"/>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𝑂</m:t>
                          </m:r>
                        </m:oMath>
                      </m:oMathPara>
                    </a14:m>
                    <a:endParaRPr lang="zh-CN" altLang="en-US" sz="2800" dirty="0"/>
                  </a:p>
                </p:txBody>
              </p:sp>
            </mc:Choice>
            <mc:Fallback xmlns="">
              <p:sp>
                <p:nvSpPr>
                  <p:cNvPr id="60" name="矩形 59"/>
                  <p:cNvSpPr>
                    <a:spLocks noRot="1" noChangeAspect="1" noMove="1" noResize="1" noEditPoints="1" noAdjustHandles="1" noChangeArrowheads="1" noChangeShapeType="1" noTextEdit="1"/>
                  </p:cNvSpPr>
                  <p:nvPr/>
                </p:nvSpPr>
                <p:spPr>
                  <a:xfrm>
                    <a:off x="876885" y="5770968"/>
                    <a:ext cx="53489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93742" y="5298417"/>
                    <a:ext cx="54854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93742" y="5298417"/>
                    <a:ext cx="548547" cy="523220"/>
                  </a:xfrm>
                  <a:prstGeom prst="rect">
                    <a:avLst/>
                  </a:prstGeom>
                  <a:blipFill>
                    <a:blip r:embed="rId15"/>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4" name="矩形 63"/>
                <p:cNvSpPr/>
                <p:nvPr/>
              </p:nvSpPr>
              <p:spPr>
                <a:xfrm>
                  <a:off x="1561703" y="5057584"/>
                  <a:ext cx="64152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561703" y="5057584"/>
                  <a:ext cx="641521" cy="523220"/>
                </a:xfrm>
                <a:prstGeom prst="rect">
                  <a:avLst/>
                </a:prstGeom>
                <a:blipFill>
                  <a:blip r:embed="rId1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65" name="矩形 64"/>
              <p:cNvSpPr/>
              <p:nvPr/>
            </p:nvSpPr>
            <p:spPr>
              <a:xfrm>
                <a:off x="3575901" y="1664753"/>
                <a:ext cx="2371226"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575901" y="1664753"/>
                <a:ext cx="2371226" cy="976165"/>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5732031" y="1642561"/>
                <a:ext cx="1662635"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𝑆</m:t>
                          </m:r>
                        </m:e>
                      </m:nary>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5732031" y="1642561"/>
                <a:ext cx="1662635" cy="976165"/>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221884" y="1839793"/>
                <a:ext cx="1714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i="1">
                          <a:solidFill>
                            <a:srgbClr val="0000FF"/>
                          </a:solidFill>
                          <a:latin typeface="Cambria Math" panose="02040503050406030204" pitchFamily="18" charset="0"/>
                          <a:ea typeface="Cambria Math" panose="02040503050406030204" pitchFamily="18" charset="0"/>
                        </a:rPr>
                        <m:t>4</m:t>
                      </m:r>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r>
                            <a:rPr lang="en-US" altLang="zh-CN" sz="2800" b="0" i="1" smtClean="0">
                              <a:solidFill>
                                <a:srgbClr val="0000FF"/>
                              </a:solidFill>
                              <a:latin typeface="Cambria Math" panose="02040503050406030204" pitchFamily="18" charset="0"/>
                            </a:rPr>
                            <m:t>′</m:t>
                          </m:r>
                        </m:e>
                        <m:sup>
                          <m:r>
                            <a:rPr lang="en-US" altLang="zh-CN" sz="2800" i="1">
                              <a:solidFill>
                                <a:srgbClr val="0000FF"/>
                              </a:solidFill>
                              <a:latin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221884" y="1839793"/>
                <a:ext cx="1714444"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3734558" y="2558847"/>
                <a:ext cx="4199739" cy="10009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𝑉</m:t>
                          </m:r>
                        </m:sub>
                        <m:sup/>
                        <m:e>
                          <m:r>
                            <a:rPr lang="zh-CN" altLang="en-US" sz="2800" i="1">
                              <a:solidFill>
                                <a:srgbClr val="0000FF"/>
                              </a:solidFill>
                              <a:latin typeface="Cambria Math" panose="02040503050406030204" pitchFamily="18" charset="0"/>
                              <a:ea typeface="Cambria Math" panose="02040503050406030204" pitchFamily="18" charset="0"/>
                            </a:rPr>
                            <m:t>𝜌</m:t>
                          </m:r>
                          <m:r>
                            <a:rPr lang="en-US" altLang="zh-CN" sz="2800" b="0" i="1" smtClean="0">
                              <a:solidFill>
                                <a:srgbClr val="0000FF"/>
                              </a:solidFill>
                              <a:latin typeface="Cambria Math" panose="02040503050406030204" pitchFamily="18" charset="0"/>
                              <a:ea typeface="Cambria Math" panose="02040503050406030204" pitchFamily="18" charset="0"/>
                            </a:rPr>
                            <m:t>𝑑𝑉</m:t>
                          </m:r>
                        </m:e>
                      </m:nary>
                      <m:r>
                        <a:rPr lang="en-US" altLang="zh-CN" sz="2800" i="1" dirty="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r>
                        <a:rPr lang="zh-CN" altLang="en-US" sz="2800" i="1">
                          <a:solidFill>
                            <a:srgbClr val="0000FF"/>
                          </a:solidFill>
                          <a:latin typeface="Cambria Math" panose="02040503050406030204" pitchFamily="18" charset="0"/>
                          <a:ea typeface="Cambria Math" panose="02040503050406030204" pitchFamily="18" charset="0"/>
                        </a:rPr>
                        <m:t>𝜌</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num>
                        <m:den>
                          <m:r>
                            <a:rPr lang="en-US" altLang="zh-CN" sz="2800" b="0" i="1" smtClean="0">
                              <a:solidFill>
                                <a:srgbClr val="0000FF"/>
                              </a:solidFill>
                              <a:latin typeface="Cambria Math" panose="02040503050406030204" pitchFamily="18" charset="0"/>
                              <a:ea typeface="Cambria Math" panose="02040503050406030204" pitchFamily="18" charset="0"/>
                            </a:rPr>
                            <m:t>3</m:t>
                          </m:r>
                        </m:den>
                      </m:f>
                      <m:r>
                        <a:rPr lang="zh-CN" altLang="en-US" sz="2800" i="1">
                          <a:solidFill>
                            <a:srgbClr val="0000FF"/>
                          </a:solidFill>
                          <a:latin typeface="Cambria Math" panose="02040503050406030204" pitchFamily="18" charset="0"/>
                          <a:ea typeface="Cambria Math" panose="02040503050406030204" pitchFamily="18" charset="0"/>
                        </a:rPr>
                        <m:t>𝜋</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r>
                            <a:rPr lang="en-US" altLang="zh-CN" sz="2800" i="1">
                              <a:solidFill>
                                <a:srgbClr val="0000FF"/>
                              </a:solidFill>
                              <a:latin typeface="Cambria Math" panose="02040503050406030204" pitchFamily="18" charset="0"/>
                            </a:rPr>
                            <m:t>′</m:t>
                          </m:r>
                        </m:e>
                        <m:sup>
                          <m:r>
                            <a:rPr lang="en-US" altLang="zh-CN" sz="2800" b="0" i="1" smtClean="0">
                              <a:solidFill>
                                <a:srgbClr val="0000FF"/>
                              </a:solidFill>
                              <a:latin typeface="Cambria Math" panose="02040503050406030204" pitchFamily="18" charset="0"/>
                            </a:rPr>
                            <m:t>3</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3734558" y="2558847"/>
                <a:ext cx="4199739" cy="100091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7987998" y="2648870"/>
                <a:ext cx="1938095"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7987998" y="2648870"/>
                <a:ext cx="1938095" cy="90326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960399" y="4227277"/>
                <a:ext cx="2466444"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Cambria Math" panose="02040503050406030204" pitchFamily="18" charset="0"/>
                            </a:rPr>
                          </m:ctrlPr>
                        </m:sSupPr>
                        <m:e>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960399" y="4227277"/>
                <a:ext cx="2466444" cy="90326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4928449" y="5078321"/>
                <a:ext cx="2187715" cy="5754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4928449" y="5078321"/>
                <a:ext cx="2187715" cy="575479"/>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908121" y="4946153"/>
                <a:ext cx="2622000"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d>
                        <m:dPr>
                          <m:ctrlPr>
                            <a:rPr lang="en-US" altLang="zh-CN" sz="2800" i="1" smtClean="0">
                              <a:solidFill>
                                <a:srgbClr val="0000FF"/>
                              </a:solidFill>
                              <a:latin typeface="Cambria Math"/>
                              <a:ea typeface="Cambria Math" panose="02040503050406030204" pitchFamily="18" charset="0"/>
                            </a:rPr>
                          </m:ctrlPr>
                        </m:dPr>
                        <m:e>
                          <m:sSup>
                            <m:sSupPr>
                              <m:ctrlPr>
                                <a:rPr lang="en-US" altLang="zh-CN" sz="2800" i="1">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m:t>
                          </m:r>
                        </m:e>
                      </m:d>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6908121" y="4946153"/>
                <a:ext cx="2622000" cy="90326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2538215" y="5908693"/>
                <a:ext cx="2558969"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𝑟</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𝑂𝑂</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2538215" y="5908693"/>
                <a:ext cx="2558969" cy="578300"/>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073116" y="5770968"/>
                <a:ext cx="2728504" cy="9032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  </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𝜌</m:t>
                          </m:r>
                        </m:num>
                        <m:den>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3</m:t>
                              </m:r>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sSup>
                        <m:sSupPr>
                          <m:ctrlPr>
                            <a:rPr lang="en-US" altLang="zh-CN" sz="2800" i="1">
                              <a:solidFill>
                                <a:srgbClr val="0000FF"/>
                              </a:solidFill>
                              <a:latin typeface="Cambria Math"/>
                              <a:ea typeface="Cambria Math" panose="02040503050406030204" pitchFamily="18" charset="0"/>
                            </a:rPr>
                          </m:ctrlPr>
                        </m:sSupPr>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𝑂𝑂</m:t>
                              </m:r>
                            </m:e>
                          </m:acc>
                        </m:e>
                        <m:sup>
                          <m:r>
                            <a:rPr lang="en-US" altLang="zh-CN" sz="2800" i="1">
                              <a:solidFill>
                                <a:srgbClr val="0000FF"/>
                              </a:solidFill>
                              <a:latin typeface="Cambria Math" panose="02040503050406030204" pitchFamily="18" charset="0"/>
                              <a:ea typeface="Cambria Math" panose="02040503050406030204" pitchFamily="18" charset="0"/>
                            </a:rPr>
                            <m:t>′</m:t>
                          </m:r>
                        </m:sup>
                      </m:sSup>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073116" y="5770968"/>
                <a:ext cx="2728504" cy="903261"/>
              </a:xfrm>
              <a:prstGeom prst="rect">
                <a:avLst/>
              </a:prstGeom>
              <a:blipFill>
                <a:blip r:embed="rId2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4306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grpId="0" nodeType="withEffect">
                                  <p:stCondLst>
                                    <p:cond delay="0"/>
                                  </p:stCondLst>
                                  <p:iterate type="lt">
                                    <p:tmPct val="100000"/>
                                  </p:iterate>
                                  <p:childTnLst>
                                    <p:set>
                                      <p:cBhvr>
                                        <p:cTn id="6" dur="1" fill="hold">
                                          <p:stCondLst>
                                            <p:cond delay="0"/>
                                          </p:stCondLst>
                                        </p:cTn>
                                        <p:tgtEl>
                                          <p:spTgt spid="73789"/>
                                        </p:tgtEl>
                                        <p:attrNameLst>
                                          <p:attrName>style.visibility</p:attrName>
                                        </p:attrNameLst>
                                      </p:cBhvr>
                                      <p:to>
                                        <p:strVal val="visible"/>
                                      </p:to>
                                    </p:set>
                                    <p:anim calcmode="lin" valueType="num">
                                      <p:cBhvr>
                                        <p:cTn id="7" dur="75" fill="hold"/>
                                        <p:tgtEl>
                                          <p:spTgt spid="73789"/>
                                        </p:tgtEl>
                                        <p:attrNameLst>
                                          <p:attrName>ppt_w</p:attrName>
                                        </p:attrNameLst>
                                      </p:cBhvr>
                                      <p:tavLst>
                                        <p:tav tm="0">
                                          <p:val>
                                            <p:fltVal val="0"/>
                                          </p:val>
                                        </p:tav>
                                        <p:tav tm="100000">
                                          <p:val>
                                            <p:strVal val="#ppt_w"/>
                                          </p:val>
                                        </p:tav>
                                      </p:tavLst>
                                    </p:anim>
                                    <p:anim calcmode="lin" valueType="num">
                                      <p:cBhvr>
                                        <p:cTn id="8" dur="75" fill="hold"/>
                                        <p:tgtEl>
                                          <p:spTgt spid="73789"/>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50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iterate type="lt">
                                    <p:tmPct val="100000"/>
                                  </p:iterate>
                                  <p:childTnLst>
                                    <p:set>
                                      <p:cBhvr>
                                        <p:cTn id="17" dur="1" fill="hold">
                                          <p:stCondLst>
                                            <p:cond delay="0"/>
                                          </p:stCondLst>
                                        </p:cTn>
                                        <p:tgtEl>
                                          <p:spTgt spid="73749"/>
                                        </p:tgtEl>
                                        <p:attrNameLst>
                                          <p:attrName>style.visibility</p:attrName>
                                        </p:attrNameLst>
                                      </p:cBhvr>
                                      <p:to>
                                        <p:strVal val="visible"/>
                                      </p:to>
                                    </p:set>
                                    <p:animEffect transition="in" filter="wipe(up)">
                                      <p:cBhvr>
                                        <p:cTn id="18" dur="75"/>
                                        <p:tgtEl>
                                          <p:spTgt spid="7374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37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5"/>
                                        </p:tgtEl>
                                        <p:attrNameLst>
                                          <p:attrName>style.visibility</p:attrName>
                                        </p:attrNameLst>
                                      </p:cBhvr>
                                      <p:to>
                                        <p:strVal val="visible"/>
                                      </p:to>
                                    </p:set>
                                    <p:animEffect transition="in" filter="wipe(left)">
                                      <p:cBhvr>
                                        <p:cTn id="27" dur="500"/>
                                        <p:tgtEl>
                                          <p:spTgt spid="6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left)">
                                      <p:cBhvr>
                                        <p:cTn id="37" dur="500"/>
                                        <p:tgtEl>
                                          <p:spTgt spid="6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8"/>
                                        </p:tgtEl>
                                        <p:attrNameLst>
                                          <p:attrName>style.visibility</p:attrName>
                                        </p:attrNameLst>
                                      </p:cBhvr>
                                      <p:to>
                                        <p:strVal val="visible"/>
                                      </p:to>
                                    </p:set>
                                    <p:animEffect transition="in" filter="wipe(left)">
                                      <p:cBhvr>
                                        <p:cTn id="42" dur="500"/>
                                        <p:tgtEl>
                                          <p:spTgt spid="6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9"/>
                                        </p:tgtEl>
                                        <p:attrNameLst>
                                          <p:attrName>style.visibility</p:attrName>
                                        </p:attrNameLst>
                                      </p:cBhvr>
                                      <p:to>
                                        <p:strVal val="visible"/>
                                      </p:to>
                                    </p:set>
                                    <p:animEffect transition="in" filter="wipe(left)">
                                      <p:cBhvr>
                                        <p:cTn id="47" dur="500"/>
                                        <p:tgtEl>
                                          <p:spTgt spid="69"/>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wipe(left)">
                                      <p:cBhvr>
                                        <p:cTn id="52" dur="500"/>
                                        <p:tgtEl>
                                          <p:spTgt spid="8"/>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5" fill="hold" grpId="0" nodeType="clickEffect">
                                  <p:stCondLst>
                                    <p:cond delay="0"/>
                                  </p:stCondLst>
                                  <p:childTnLst>
                                    <p:set>
                                      <p:cBhvr>
                                        <p:cTn id="56" dur="1" fill="hold">
                                          <p:stCondLst>
                                            <p:cond delay="0"/>
                                          </p:stCondLst>
                                        </p:cTn>
                                        <p:tgtEl>
                                          <p:spTgt spid="73766"/>
                                        </p:tgtEl>
                                        <p:attrNameLst>
                                          <p:attrName>style.visibility</p:attrName>
                                        </p:attrNameLst>
                                      </p:cBhvr>
                                      <p:to>
                                        <p:strVal val="visible"/>
                                      </p:to>
                                    </p:set>
                                    <p:animEffect transition="in" filter="blinds(vertical)">
                                      <p:cBhvr>
                                        <p:cTn id="57" dur="500"/>
                                        <p:tgtEl>
                                          <p:spTgt spid="7376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73763"/>
                                        </p:tgtEl>
                                        <p:attrNameLst>
                                          <p:attrName>style.visibility</p:attrName>
                                        </p:attrNameLst>
                                      </p:cBhvr>
                                      <p:to>
                                        <p:strVal val="visible"/>
                                      </p:to>
                                    </p:set>
                                    <p:animEffect transition="in" filter="wipe(left)">
                                      <p:cBhvr>
                                        <p:cTn id="62" dur="500"/>
                                        <p:tgtEl>
                                          <p:spTgt spid="7376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71"/>
                                        </p:tgtEl>
                                        <p:attrNameLst>
                                          <p:attrName>style.visibility</p:attrName>
                                        </p:attrNameLst>
                                      </p:cBhvr>
                                      <p:to>
                                        <p:strVal val="visible"/>
                                      </p:to>
                                    </p:set>
                                    <p:animEffect transition="in" filter="wipe(left)">
                                      <p:cBhvr>
                                        <p:cTn id="67" dur="500"/>
                                        <p:tgtEl>
                                          <p:spTgt spid="7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par>
                    <p:cTn id="73" fill="hold">
                      <p:stCondLst>
                        <p:cond delay="indefinite"/>
                      </p:stCondLst>
                      <p:childTnLst>
                        <p:par>
                          <p:cTn id="74" fill="hold">
                            <p:stCondLst>
                              <p:cond delay="0"/>
                            </p:stCondLst>
                            <p:childTnLst>
                              <p:par>
                                <p:cTn id="75" presetID="16" presetClass="entr" presetSubtype="26" fill="hold" grpId="0" nodeType="clickEffect">
                                  <p:stCondLst>
                                    <p:cond delay="0"/>
                                  </p:stCondLst>
                                  <p:iterate type="lt">
                                    <p:tmPct val="100000"/>
                                  </p:iterate>
                                  <p:childTnLst>
                                    <p:set>
                                      <p:cBhvr>
                                        <p:cTn id="76" dur="1" fill="hold">
                                          <p:stCondLst>
                                            <p:cond delay="0"/>
                                          </p:stCondLst>
                                        </p:cTn>
                                        <p:tgtEl>
                                          <p:spTgt spid="73770"/>
                                        </p:tgtEl>
                                        <p:attrNameLst>
                                          <p:attrName>style.visibility</p:attrName>
                                        </p:attrNameLst>
                                      </p:cBhvr>
                                      <p:to>
                                        <p:strVal val="visible"/>
                                      </p:to>
                                    </p:set>
                                    <p:animEffect transition="in" filter="barn(inHorizontal)">
                                      <p:cBhvr>
                                        <p:cTn id="77" dur="75"/>
                                        <p:tgtEl>
                                          <p:spTgt spid="73770"/>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72"/>
                                        </p:tgtEl>
                                        <p:attrNameLst>
                                          <p:attrName>style.visibility</p:attrName>
                                        </p:attrNameLst>
                                      </p:cBhvr>
                                      <p:to>
                                        <p:strVal val="visible"/>
                                      </p:to>
                                    </p:set>
                                    <p:animEffect transition="in" filter="wipe(left)">
                                      <p:cBhvr>
                                        <p:cTn id="82" dur="500"/>
                                        <p:tgtEl>
                                          <p:spTgt spid="72"/>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73"/>
                                        </p:tgtEl>
                                        <p:attrNameLst>
                                          <p:attrName>style.visibility</p:attrName>
                                        </p:attrNameLst>
                                      </p:cBhvr>
                                      <p:to>
                                        <p:strVal val="visible"/>
                                      </p:to>
                                    </p:set>
                                    <p:animEffect transition="in" filter="wipe(left)">
                                      <p:cBhvr>
                                        <p:cTn id="87" dur="500"/>
                                        <p:tgtEl>
                                          <p:spTgt spid="7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4"/>
                                        </p:tgtEl>
                                        <p:attrNameLst>
                                          <p:attrName>style.visibility</p:attrName>
                                        </p:attrNameLst>
                                      </p:cBhvr>
                                      <p:to>
                                        <p:strVal val="visible"/>
                                      </p:to>
                                    </p:set>
                                    <p:animEffect transition="in" filter="wipe(left)">
                                      <p:cBhvr>
                                        <p:cTn id="92" dur="500"/>
                                        <p:tgtEl>
                                          <p:spTgt spid="74"/>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5"/>
                                        </p:tgtEl>
                                        <p:attrNameLst>
                                          <p:attrName>style.visibility</p:attrName>
                                        </p:attrNameLst>
                                      </p:cBhvr>
                                      <p:to>
                                        <p:strVal val="visible"/>
                                      </p:to>
                                    </p:set>
                                    <p:animEffect transition="in" filter="wipe(left)">
                                      <p:cBhvr>
                                        <p:cTn id="97" dur="500"/>
                                        <p:tgtEl>
                                          <p:spTgt spid="75"/>
                                        </p:tgtEl>
                                      </p:cBhvr>
                                    </p:animEffect>
                                  </p:childTnLst>
                                </p:cTn>
                              </p:par>
                            </p:childTnLst>
                          </p:cTn>
                        </p:par>
                      </p:childTnLst>
                    </p:cTn>
                  </p:par>
                  <p:par>
                    <p:cTn id="98" fill="hold">
                      <p:stCondLst>
                        <p:cond delay="indefinite"/>
                      </p:stCondLst>
                      <p:childTnLst>
                        <p:par>
                          <p:cTn id="99" fill="hold">
                            <p:stCondLst>
                              <p:cond delay="0"/>
                            </p:stCondLst>
                            <p:childTnLst>
                              <p:par>
                                <p:cTn id="100" presetID="17" presetClass="entr" presetSubtype="2" fill="hold" grpId="0" nodeType="clickEffect">
                                  <p:stCondLst>
                                    <p:cond delay="0"/>
                                  </p:stCondLst>
                                  <p:iterate type="lt">
                                    <p:tmPct val="100000"/>
                                  </p:iterate>
                                  <p:childTnLst>
                                    <p:set>
                                      <p:cBhvr>
                                        <p:cTn id="101" dur="1" fill="hold">
                                          <p:stCondLst>
                                            <p:cond delay="0"/>
                                          </p:stCondLst>
                                        </p:cTn>
                                        <p:tgtEl>
                                          <p:spTgt spid="73785"/>
                                        </p:tgtEl>
                                        <p:attrNameLst>
                                          <p:attrName>style.visibility</p:attrName>
                                        </p:attrNameLst>
                                      </p:cBhvr>
                                      <p:to>
                                        <p:strVal val="visible"/>
                                      </p:to>
                                    </p:set>
                                    <p:anim calcmode="lin" valueType="num">
                                      <p:cBhvr>
                                        <p:cTn id="102" dur="75" fill="hold"/>
                                        <p:tgtEl>
                                          <p:spTgt spid="73785"/>
                                        </p:tgtEl>
                                        <p:attrNameLst>
                                          <p:attrName>ppt_x</p:attrName>
                                        </p:attrNameLst>
                                      </p:cBhvr>
                                      <p:tavLst>
                                        <p:tav tm="0">
                                          <p:val>
                                            <p:strVal val="#ppt_x+#ppt_w/2"/>
                                          </p:val>
                                        </p:tav>
                                        <p:tav tm="100000">
                                          <p:val>
                                            <p:strVal val="#ppt_x"/>
                                          </p:val>
                                        </p:tav>
                                      </p:tavLst>
                                    </p:anim>
                                    <p:anim calcmode="lin" valueType="num">
                                      <p:cBhvr>
                                        <p:cTn id="103" dur="75" fill="hold"/>
                                        <p:tgtEl>
                                          <p:spTgt spid="73785"/>
                                        </p:tgtEl>
                                        <p:attrNameLst>
                                          <p:attrName>ppt_y</p:attrName>
                                        </p:attrNameLst>
                                      </p:cBhvr>
                                      <p:tavLst>
                                        <p:tav tm="0">
                                          <p:val>
                                            <p:strVal val="#ppt_y"/>
                                          </p:val>
                                        </p:tav>
                                        <p:tav tm="100000">
                                          <p:val>
                                            <p:strVal val="#ppt_y"/>
                                          </p:val>
                                        </p:tav>
                                      </p:tavLst>
                                    </p:anim>
                                    <p:anim calcmode="lin" valueType="num">
                                      <p:cBhvr>
                                        <p:cTn id="104" dur="75" fill="hold"/>
                                        <p:tgtEl>
                                          <p:spTgt spid="73785"/>
                                        </p:tgtEl>
                                        <p:attrNameLst>
                                          <p:attrName>ppt_w</p:attrName>
                                        </p:attrNameLst>
                                      </p:cBhvr>
                                      <p:tavLst>
                                        <p:tav tm="0">
                                          <p:val>
                                            <p:fltVal val="0"/>
                                          </p:val>
                                        </p:tav>
                                        <p:tav tm="100000">
                                          <p:val>
                                            <p:strVal val="#ppt_w"/>
                                          </p:val>
                                        </p:tav>
                                      </p:tavLst>
                                    </p:anim>
                                    <p:anim calcmode="lin" valueType="num">
                                      <p:cBhvr>
                                        <p:cTn id="105" dur="75" fill="hold"/>
                                        <p:tgtEl>
                                          <p:spTgt spid="73785"/>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9" grpId="0" autoUpdateAnimBg="0"/>
      <p:bldP spid="73766" grpId="0" autoUpdateAnimBg="0"/>
      <p:bldP spid="73770" grpId="0" autoUpdateAnimBg="0"/>
      <p:bldP spid="73785" grpId="0" autoUpdateAnimBg="0"/>
      <p:bldP spid="73789" grpId="0" autoUpdateAnimBg="0"/>
      <p:bldP spid="73748" grpId="0" animBg="1"/>
      <p:bldP spid="73763" grpId="0" animBg="1"/>
      <p:bldP spid="65" grpId="0"/>
      <p:bldP spid="66" grpId="0"/>
      <p:bldP spid="67" grpId="0"/>
      <p:bldP spid="68" grpId="0"/>
      <p:bldP spid="69" grpId="0"/>
      <p:bldP spid="71" grpId="0"/>
      <p:bldP spid="72" grpId="0"/>
      <p:bldP spid="73" grpId="0"/>
      <p:bldP spid="74" grpId="0"/>
      <p:bldP spid="75"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9"/>
          <p:cNvSpPr>
            <a:spLocks noChangeArrowheads="1"/>
          </p:cNvSpPr>
          <p:nvPr/>
        </p:nvSpPr>
        <p:spPr bwMode="auto">
          <a:xfrm>
            <a:off x="640670" y="2081385"/>
            <a:ext cx="7772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高斯定理使用于电荷分布具有空间对称性的情况</a:t>
            </a:r>
          </a:p>
        </p:txBody>
      </p:sp>
      <p:grpSp>
        <p:nvGrpSpPr>
          <p:cNvPr id="2" name="组合 1"/>
          <p:cNvGrpSpPr/>
          <p:nvPr/>
        </p:nvGrpSpPr>
        <p:grpSpPr>
          <a:xfrm>
            <a:off x="1468550" y="2827667"/>
            <a:ext cx="6430962" cy="3109913"/>
            <a:chOff x="1468550" y="2827667"/>
            <a:chExt cx="6430962" cy="3109913"/>
          </a:xfrm>
        </p:grpSpPr>
        <p:sp>
          <p:nvSpPr>
            <p:cNvPr id="180227" name="Rectangle 8">
              <a:hlinkClick r:id="rId3" action="ppaction://hlinksldjump"/>
            </p:cNvPr>
            <p:cNvSpPr>
              <a:spLocks noChangeArrowheads="1"/>
            </p:cNvSpPr>
            <p:nvPr/>
          </p:nvSpPr>
          <p:spPr bwMode="auto">
            <a:xfrm>
              <a:off x="1779700" y="4124654"/>
              <a:ext cx="6119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均匀无限长带电圆柱面的电场</a:t>
              </a:r>
            </a:p>
          </p:txBody>
        </p:sp>
        <p:grpSp>
          <p:nvGrpSpPr>
            <p:cNvPr id="180228" name="Group 23"/>
            <p:cNvGrpSpPr>
              <a:grpSpLocks/>
            </p:cNvGrpSpPr>
            <p:nvPr/>
          </p:nvGrpSpPr>
          <p:grpSpPr bwMode="auto">
            <a:xfrm>
              <a:off x="1468550" y="2827667"/>
              <a:ext cx="6115050" cy="3109913"/>
              <a:chOff x="839" y="1570"/>
              <a:chExt cx="3852" cy="1959"/>
            </a:xfrm>
          </p:grpSpPr>
          <p:sp>
            <p:nvSpPr>
              <p:cNvPr id="180233" name="Rectangle 5">
                <a:hlinkClick r:id="rId4" action="ppaction://hlinksldjump"/>
              </p:cNvPr>
              <p:cNvSpPr>
                <a:spLocks noChangeArrowheads="1"/>
              </p:cNvSpPr>
              <p:nvPr/>
            </p:nvSpPr>
            <p:spPr bwMode="auto">
              <a:xfrm>
                <a:off x="1020" y="1570"/>
                <a:ext cx="2519"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均匀带电球面的电场</a:t>
                </a:r>
              </a:p>
            </p:txBody>
          </p:sp>
          <p:sp>
            <p:nvSpPr>
              <p:cNvPr id="180234" name="Rectangle 6">
                <a:hlinkClick r:id="rId5" action="ppaction://hlinksldjump"/>
              </p:cNvPr>
              <p:cNvSpPr>
                <a:spLocks noChangeArrowheads="1"/>
              </p:cNvSpPr>
              <p:nvPr/>
            </p:nvSpPr>
            <p:spPr bwMode="auto">
              <a:xfrm>
                <a:off x="1020" y="1979"/>
                <a:ext cx="231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a:solidFill>
                      <a:srgbClr val="0000FF"/>
                    </a:solidFill>
                    <a:latin typeface="+mn-ea"/>
                    <a:ea typeface="+mn-ea"/>
                  </a:rPr>
                  <a:t>均匀带电球体的电场</a:t>
                </a:r>
              </a:p>
            </p:txBody>
          </p:sp>
          <p:sp>
            <p:nvSpPr>
              <p:cNvPr id="180235" name="Rectangle 7">
                <a:hlinkClick r:id="rId3" action="ppaction://hlinksldjump"/>
              </p:cNvPr>
              <p:cNvSpPr>
                <a:spLocks noChangeArrowheads="1"/>
              </p:cNvSpPr>
              <p:nvPr/>
            </p:nvSpPr>
            <p:spPr bwMode="auto">
              <a:xfrm>
                <a:off x="1020" y="2795"/>
                <a:ext cx="367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zh-CN" altLang="en-US" sz="2800" dirty="0">
                    <a:solidFill>
                      <a:srgbClr val="0000FF"/>
                    </a:solidFill>
                    <a:latin typeface="+mn-ea"/>
                    <a:ea typeface="+mn-ea"/>
                  </a:rPr>
                  <a:t>均匀带电无限大平面的电场</a:t>
                </a:r>
              </a:p>
            </p:txBody>
          </p:sp>
          <p:sp>
            <p:nvSpPr>
              <p:cNvPr id="180236" name="Rectangle 10">
                <a:hlinkClick r:id="rId6" action="ppaction://hlinksldjump"/>
              </p:cNvPr>
              <p:cNvSpPr>
                <a:spLocks noChangeArrowheads="1"/>
              </p:cNvSpPr>
              <p:nvPr/>
            </p:nvSpPr>
            <p:spPr bwMode="auto">
              <a:xfrm>
                <a:off x="975" y="3202"/>
                <a:ext cx="3311"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a:solidFill>
                      <a:srgbClr val="0000FF"/>
                    </a:solidFill>
                    <a:latin typeface="+mn-ea"/>
                    <a:ea typeface="+mn-ea"/>
                  </a:rPr>
                  <a:t> </a:t>
                </a:r>
                <a:r>
                  <a:rPr lang="zh-CN" altLang="en-US" sz="2800">
                    <a:solidFill>
                      <a:srgbClr val="0000FF"/>
                    </a:solidFill>
                    <a:latin typeface="+mn-ea"/>
                    <a:ea typeface="+mn-ea"/>
                  </a:rPr>
                  <a:t>均匀带电球体空腔部分的电场</a:t>
                </a:r>
              </a:p>
            </p:txBody>
          </p:sp>
          <p:pic>
            <p:nvPicPr>
              <p:cNvPr id="180237" name="Picture 15"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1660"/>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8" name="Picture 16"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06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39" name="Picture 17"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47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0" name="Picture 18"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2840"/>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241" name="Picture 19" descr="BD14868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39" y="3248"/>
                <a:ext cx="181" cy="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0229" name="Group 14"/>
          <p:cNvGrpSpPr>
            <a:grpSpLocks/>
          </p:cNvGrpSpPr>
          <p:nvPr/>
        </p:nvGrpSpPr>
        <p:grpSpPr bwMode="auto">
          <a:xfrm>
            <a:off x="640670" y="680091"/>
            <a:ext cx="1655762" cy="936625"/>
            <a:chOff x="476" y="300"/>
            <a:chExt cx="1043" cy="590"/>
          </a:xfrm>
        </p:grpSpPr>
        <p:sp>
          <p:nvSpPr>
            <p:cNvPr id="180231" name="AutoShape 12"/>
            <p:cNvSpPr>
              <a:spLocks noChangeArrowheads="1"/>
            </p:cNvSpPr>
            <p:nvPr/>
          </p:nvSpPr>
          <p:spPr bwMode="auto">
            <a:xfrm>
              <a:off x="476" y="300"/>
              <a:ext cx="1043" cy="590"/>
            </a:xfrm>
            <a:prstGeom prst="star8">
              <a:avLst>
                <a:gd name="adj" fmla="val 38250"/>
              </a:avLst>
            </a:prstGeom>
            <a:solidFill>
              <a:srgbClr val="FFCC00"/>
            </a:solidFill>
            <a:ln w="9525">
              <a:solidFill>
                <a:schemeClr val="tx1"/>
              </a:solidFill>
              <a:miter lim="800000"/>
              <a:headEnd/>
              <a:tailEnd/>
            </a:ln>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ea"/>
                <a:ea typeface="+mn-ea"/>
              </a:endParaRPr>
            </a:p>
          </p:txBody>
        </p:sp>
        <p:sp>
          <p:nvSpPr>
            <p:cNvPr id="180232" name="Text Box 13"/>
            <p:cNvSpPr txBox="1">
              <a:spLocks noChangeArrowheads="1"/>
            </p:cNvSpPr>
            <p:nvPr/>
          </p:nvSpPr>
          <p:spPr bwMode="auto">
            <a:xfrm>
              <a:off x="703" y="436"/>
              <a:ext cx="589" cy="327"/>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总结</a:t>
              </a:r>
            </a:p>
          </p:txBody>
        </p:sp>
      </p:grpSp>
      <mc:AlternateContent xmlns:mc="http://schemas.openxmlformats.org/markup-compatibility/2006" xmlns:a14="http://schemas.microsoft.com/office/drawing/2010/main">
        <mc:Choice Requires="a14">
          <p:sp>
            <p:nvSpPr>
              <p:cNvPr id="18" name="矩形 17"/>
              <p:cNvSpPr/>
              <p:nvPr/>
            </p:nvSpPr>
            <p:spPr>
              <a:xfrm>
                <a:off x="3088914" y="557229"/>
                <a:ext cx="4680897"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088914" y="557229"/>
                <a:ext cx="4680897" cy="117089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79289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0229"/>
                                        </p:tgtEl>
                                        <p:attrNameLst>
                                          <p:attrName>style.visibility</p:attrName>
                                        </p:attrNameLst>
                                      </p:cBhvr>
                                      <p:to>
                                        <p:strVal val="visible"/>
                                      </p:to>
                                    </p:set>
                                    <p:animEffect transition="in" filter="wipe(left)">
                                      <p:cBhvr>
                                        <p:cTn id="7" dur="500"/>
                                        <p:tgtEl>
                                          <p:spTgt spid="18022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left)">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0226"/>
                                        </p:tgtEl>
                                        <p:attrNameLst>
                                          <p:attrName>style.visibility</p:attrName>
                                        </p:attrNameLst>
                                      </p:cBhvr>
                                      <p:to>
                                        <p:strVal val="visible"/>
                                      </p:to>
                                    </p:set>
                                    <p:animEffect transition="in" filter="wipe(left)">
                                      <p:cBhvr>
                                        <p:cTn id="17" dur="500"/>
                                        <p:tgtEl>
                                          <p:spTgt spid="18022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226" grpId="0"/>
      <p:bldP spid="18"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6" name="Text Box 4"/>
          <p:cNvSpPr txBox="1">
            <a:spLocks noChangeArrowheads="1"/>
          </p:cNvSpPr>
          <p:nvPr/>
        </p:nvSpPr>
        <p:spPr bwMode="auto">
          <a:xfrm>
            <a:off x="563357" y="1298064"/>
            <a:ext cx="2286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a:t>
            </a:r>
            <a:r>
              <a:rPr lang="zh-CN" altLang="en-US" sz="2800" dirty="0">
                <a:solidFill>
                  <a:srgbClr val="0000FF"/>
                </a:solidFill>
                <a:latin typeface="+mn-ea"/>
                <a:ea typeface="+mn-ea"/>
              </a:rPr>
              <a:t>、电通量：                                  </a:t>
            </a:r>
          </a:p>
        </p:txBody>
      </p:sp>
      <p:sp>
        <p:nvSpPr>
          <p:cNvPr id="269319" name="Rectangle 7"/>
          <p:cNvSpPr>
            <a:spLocks noChangeArrowheads="1"/>
          </p:cNvSpPr>
          <p:nvPr/>
        </p:nvSpPr>
        <p:spPr bwMode="auto">
          <a:xfrm>
            <a:off x="563316" y="2962686"/>
            <a:ext cx="419377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a:t>
            </a:r>
            <a:r>
              <a:rPr lang="zh-CN" altLang="en-US" sz="2800" dirty="0">
                <a:solidFill>
                  <a:srgbClr val="0000FF"/>
                </a:solidFill>
                <a:latin typeface="+mn-ea"/>
                <a:ea typeface="+mn-ea"/>
              </a:rPr>
              <a:t>、静电场的高斯定理 ：</a:t>
            </a:r>
          </a:p>
        </p:txBody>
      </p:sp>
      <p:sp>
        <p:nvSpPr>
          <p:cNvPr id="269321" name="Rectangle 9"/>
          <p:cNvSpPr>
            <a:spLocks noChangeArrowheads="1"/>
          </p:cNvSpPr>
          <p:nvPr/>
        </p:nvSpPr>
        <p:spPr bwMode="auto">
          <a:xfrm>
            <a:off x="563358" y="3738645"/>
            <a:ext cx="61766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FontTx/>
              <a:buNone/>
            </a:pPr>
            <a:r>
              <a:rPr lang="en-US" altLang="zh-CN" sz="2800" dirty="0">
                <a:solidFill>
                  <a:srgbClr val="0000FF"/>
                </a:solidFill>
                <a:latin typeface="+mn-ea"/>
                <a:ea typeface="+mn-ea"/>
              </a:rPr>
              <a:t>3</a:t>
            </a:r>
            <a:r>
              <a:rPr lang="zh-CN" altLang="en-US" sz="2800" dirty="0">
                <a:solidFill>
                  <a:srgbClr val="0000FF"/>
                </a:solidFill>
                <a:latin typeface="+mn-ea"/>
                <a:ea typeface="+mn-ea"/>
              </a:rPr>
              <a:t>、高斯定理在求解场强方面的应用：</a:t>
            </a:r>
          </a:p>
        </p:txBody>
      </p:sp>
      <p:sp>
        <p:nvSpPr>
          <p:cNvPr id="269322" name="Text Box 10"/>
          <p:cNvSpPr txBox="1">
            <a:spLocks noChangeArrowheads="1"/>
          </p:cNvSpPr>
          <p:nvPr/>
        </p:nvSpPr>
        <p:spPr bwMode="auto">
          <a:xfrm>
            <a:off x="563357" y="4386344"/>
            <a:ext cx="6248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(1) </a:t>
            </a:r>
            <a:r>
              <a:rPr lang="zh-CN" altLang="en-US" sz="2800" dirty="0">
                <a:solidFill>
                  <a:srgbClr val="0000FF"/>
                </a:solidFill>
                <a:latin typeface="+mn-ea"/>
                <a:ea typeface="+mn-ea"/>
              </a:rPr>
              <a:t>分析电荷对称性；  </a:t>
            </a:r>
          </a:p>
        </p:txBody>
      </p:sp>
      <p:sp>
        <p:nvSpPr>
          <p:cNvPr id="269323" name="Text Box 11"/>
          <p:cNvSpPr txBox="1">
            <a:spLocks noChangeArrowheads="1"/>
          </p:cNvSpPr>
          <p:nvPr/>
        </p:nvSpPr>
        <p:spPr bwMode="auto">
          <a:xfrm>
            <a:off x="563316" y="5042796"/>
            <a:ext cx="51816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(2) </a:t>
            </a:r>
            <a:r>
              <a:rPr lang="zh-CN" altLang="en-US" sz="2800" dirty="0">
                <a:solidFill>
                  <a:srgbClr val="0000FF"/>
                </a:solidFill>
                <a:latin typeface="+mn-ea"/>
                <a:ea typeface="+mn-ea"/>
              </a:rPr>
              <a:t>根据对称性取高斯面；</a:t>
            </a:r>
          </a:p>
        </p:txBody>
      </p:sp>
      <p:sp>
        <p:nvSpPr>
          <p:cNvPr id="269324" name="Text Box 12"/>
          <p:cNvSpPr txBox="1">
            <a:spLocks noChangeArrowheads="1"/>
          </p:cNvSpPr>
          <p:nvPr/>
        </p:nvSpPr>
        <p:spPr bwMode="auto">
          <a:xfrm>
            <a:off x="563316" y="5693777"/>
            <a:ext cx="66294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en-US" altLang="zh-CN" sz="2800" dirty="0">
                <a:solidFill>
                  <a:srgbClr val="0000FF"/>
                </a:solidFill>
                <a:latin typeface="+mn-ea"/>
                <a:ea typeface="+mn-ea"/>
              </a:rPr>
              <a:t>(3) </a:t>
            </a:r>
            <a:r>
              <a:rPr lang="zh-CN" altLang="en-US" sz="2800" dirty="0">
                <a:solidFill>
                  <a:srgbClr val="0000FF"/>
                </a:solidFill>
                <a:latin typeface="+mn-ea"/>
                <a:ea typeface="+mn-ea"/>
              </a:rPr>
              <a:t>根据高斯定理求电场强度。</a:t>
            </a:r>
          </a:p>
        </p:txBody>
      </p:sp>
      <p:sp>
        <p:nvSpPr>
          <p:cNvPr id="269325" name="Text Box 13"/>
          <p:cNvSpPr txBox="1">
            <a:spLocks noChangeArrowheads="1"/>
          </p:cNvSpPr>
          <p:nvPr/>
        </p:nvSpPr>
        <p:spPr bwMode="auto">
          <a:xfrm>
            <a:off x="563357" y="543045"/>
            <a:ext cx="3124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rPr>
              <a:t>小结</a:t>
            </a:r>
          </a:p>
        </p:txBody>
      </p:sp>
      <p:sp>
        <p:nvSpPr>
          <p:cNvPr id="269326" name="Text Box 14"/>
          <p:cNvSpPr txBox="1">
            <a:spLocks noChangeArrowheads="1"/>
          </p:cNvSpPr>
          <p:nvPr/>
        </p:nvSpPr>
        <p:spPr bwMode="auto">
          <a:xfrm>
            <a:off x="5819546" y="4371995"/>
            <a:ext cx="4552062"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sym typeface="Symbol" panose="05050102010706020507" pitchFamily="18" charset="2"/>
              </a:rPr>
              <a:t>高斯面必须是闭合曲面；</a:t>
            </a:r>
            <a:endParaRPr lang="zh-CN" altLang="en-US" sz="2800" dirty="0">
              <a:solidFill>
                <a:srgbClr val="0000FF"/>
              </a:solidFill>
              <a:latin typeface="+mn-ea"/>
              <a:ea typeface="+mn-ea"/>
            </a:endParaRPr>
          </a:p>
        </p:txBody>
      </p:sp>
      <p:sp>
        <p:nvSpPr>
          <p:cNvPr id="269327" name="Text Box 15"/>
          <p:cNvSpPr txBox="1">
            <a:spLocks noChangeArrowheads="1"/>
          </p:cNvSpPr>
          <p:nvPr/>
        </p:nvSpPr>
        <p:spPr bwMode="auto">
          <a:xfrm>
            <a:off x="5819546" y="4981595"/>
            <a:ext cx="4792621"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ea"/>
                <a:ea typeface="+mn-ea"/>
                <a:sym typeface="Symbol" panose="05050102010706020507" pitchFamily="18" charset="2"/>
              </a:rPr>
              <a:t>高斯面必须通过所求的点；</a:t>
            </a:r>
          </a:p>
        </p:txBody>
      </p:sp>
      <p:sp>
        <p:nvSpPr>
          <p:cNvPr id="269328" name="Text Box 16"/>
          <p:cNvSpPr txBox="1">
            <a:spLocks noChangeArrowheads="1"/>
          </p:cNvSpPr>
          <p:nvPr/>
        </p:nvSpPr>
        <p:spPr bwMode="auto">
          <a:xfrm>
            <a:off x="5819546" y="5591195"/>
            <a:ext cx="4666363" cy="5232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 typeface="Symbol" panose="05050102010706020507" pitchFamily="18" charset="2"/>
              <a:buNone/>
            </a:pPr>
            <a:r>
              <a:rPr lang="zh-CN" altLang="en-US" sz="2800" dirty="0">
                <a:solidFill>
                  <a:srgbClr val="0000FF"/>
                </a:solidFill>
                <a:latin typeface="+mn-ea"/>
                <a:ea typeface="+mn-ea"/>
                <a:sym typeface="Symbol" panose="05050102010706020507" pitchFamily="18" charset="2"/>
              </a:rPr>
              <a:t>高斯面的选取应</a:t>
            </a:r>
            <a:r>
              <a:rPr lang="zh-CN" altLang="en-US" sz="2800" dirty="0">
                <a:solidFill>
                  <a:srgbClr val="0000FF"/>
                </a:solidFill>
                <a:latin typeface="+mn-ea"/>
                <a:ea typeface="+mn-ea"/>
              </a:rPr>
              <a:t>形状简单。</a:t>
            </a:r>
          </a:p>
        </p:txBody>
      </p:sp>
      <p:sp>
        <p:nvSpPr>
          <p:cNvPr id="269329" name="AutoShape 17"/>
          <p:cNvSpPr>
            <a:spLocks/>
          </p:cNvSpPr>
          <p:nvPr/>
        </p:nvSpPr>
        <p:spPr bwMode="auto">
          <a:xfrm>
            <a:off x="5317509" y="4500645"/>
            <a:ext cx="533400" cy="1524000"/>
          </a:xfrm>
          <a:prstGeom prst="leftBrace">
            <a:avLst>
              <a:gd name="adj1" fmla="val 23810"/>
              <a:gd name="adj2" fmla="val 50000"/>
            </a:avLst>
          </a:pr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endParaRPr lang="zh-CN" altLang="en-US" sz="2800" dirty="0">
              <a:solidFill>
                <a:srgbClr val="0000FF"/>
              </a:solidFill>
              <a:latin typeface="+mn-ea"/>
              <a:ea typeface="+mn-ea"/>
            </a:endParaRPr>
          </a:p>
        </p:txBody>
      </p:sp>
      <mc:AlternateContent xmlns:mc="http://schemas.openxmlformats.org/markup-compatibility/2006" xmlns:a14="http://schemas.microsoft.com/office/drawing/2010/main">
        <mc:Choice Requires="a14">
          <p:sp>
            <p:nvSpPr>
              <p:cNvPr id="17" name="矩形 16"/>
              <p:cNvSpPr/>
              <p:nvPr/>
            </p:nvSpPr>
            <p:spPr>
              <a:xfrm>
                <a:off x="4542158" y="2688727"/>
                <a:ext cx="3673698" cy="11708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𝜀</m:t>
                              </m:r>
                            </m:e>
                            <m:sub>
                              <m:r>
                                <a:rPr lang="en-US" altLang="zh-CN" sz="2800" i="1">
                                  <a:solidFill>
                                    <a:srgbClr val="0000FF"/>
                                  </a:solidFill>
                                  <a:latin typeface="Cambria Math" panose="02040503050406030204" pitchFamily="18" charset="0"/>
                                  <a:ea typeface="Cambria Math" panose="02040503050406030204" pitchFamily="18" charset="0"/>
                                </a:rPr>
                                <m:t>0</m:t>
                              </m:r>
                            </m:sub>
                          </m:sSub>
                        </m:den>
                      </m:f>
                      <m:nary>
                        <m:naryPr>
                          <m:chr m:val="∑"/>
                          <m:supHide m:val="on"/>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𝑖𝑛𝑠𝑖𝑑𝑒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𝑖</m:t>
                          </m:r>
                        </m:sub>
                        <m:sup/>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𝑞</m:t>
                              </m:r>
                            </m:e>
                            <m:sub>
                              <m:r>
                                <a:rPr lang="en-US" altLang="zh-CN" sz="2800" i="1">
                                  <a:solidFill>
                                    <a:srgbClr val="0000FF"/>
                                  </a:solidFill>
                                  <a:latin typeface="Cambria Math" panose="02040503050406030204" pitchFamily="18" charset="0"/>
                                  <a:ea typeface="Cambria Math" panose="02040503050406030204" pitchFamily="18" charset="0"/>
                                </a:rPr>
                                <m:t>𝑖</m:t>
                              </m:r>
                            </m:sub>
                          </m:sSub>
                        </m:e>
                      </m:nary>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4542158" y="2688727"/>
                <a:ext cx="3673698" cy="117089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60204" y="1240019"/>
                <a:ext cx="2284343" cy="5783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660204" y="1240019"/>
                <a:ext cx="2284343" cy="57830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040024" y="1774128"/>
                <a:ext cx="3847207"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i="1">
                              <a:solidFill>
                                <a:srgbClr val="0000FF"/>
                              </a:solidFill>
                              <a:latin typeface="Cambria Math"/>
                              <a:ea typeface="Cambria Math" panose="02040503050406030204" pitchFamily="18" charset="0"/>
                            </a:rPr>
                          </m:ctrlPr>
                        </m:naryP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1040024" y="1774128"/>
                <a:ext cx="3847207" cy="122251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60558" y="1751817"/>
                <a:ext cx="3761671" cy="976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r>
                            <a:rPr lang="en-US" altLang="zh-CN" sz="2800" i="1">
                              <a:solidFill>
                                <a:srgbClr val="0000FF"/>
                              </a:solidFill>
                              <a:latin typeface="Cambria Math" panose="02040503050406030204" pitchFamily="18" charset="0"/>
                              <a:ea typeface="Cambria Math" panose="02040503050406030204" pitchFamily="18" charset="0"/>
                            </a:rPr>
                            <m:t>𝑑</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𝜙</m:t>
                              </m:r>
                            </m:e>
                            <m:sub>
                              <m:r>
                                <a:rPr lang="en-US" altLang="zh-CN" sz="2800" i="1">
                                  <a:solidFill>
                                    <a:srgbClr val="0000FF"/>
                                  </a:solidFill>
                                  <a:latin typeface="Cambria Math" panose="02040503050406030204" pitchFamily="18" charset="0"/>
                                  <a:ea typeface="Cambria Math" panose="02040503050406030204" pitchFamily="18" charset="0"/>
                                </a:rPr>
                                <m:t>𝑒</m:t>
                              </m:r>
                            </m:sub>
                          </m:sSub>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hr m:val="∮"/>
                          <m:supHide m:val="on"/>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𝑆</m:t>
                          </m:r>
                        </m:sub>
                        <m:sup/>
                        <m:e>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smtClean="0">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𝑆</m:t>
                              </m:r>
                            </m:e>
                          </m:acc>
                        </m:e>
                      </m:nary>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160558" y="1751817"/>
                <a:ext cx="3761671" cy="976165"/>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069575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9325"/>
                                        </p:tgtEl>
                                        <p:attrNameLst>
                                          <p:attrName>style.visibility</p:attrName>
                                        </p:attrNameLst>
                                      </p:cBhvr>
                                      <p:to>
                                        <p:strVal val="visible"/>
                                      </p:to>
                                    </p:set>
                                    <p:anim calcmode="lin" valueType="num">
                                      <p:cBhvr additive="base">
                                        <p:cTn id="7" dur="500" fill="hold"/>
                                        <p:tgtEl>
                                          <p:spTgt spid="269325"/>
                                        </p:tgtEl>
                                        <p:attrNameLst>
                                          <p:attrName>ppt_x</p:attrName>
                                        </p:attrNameLst>
                                      </p:cBhvr>
                                      <p:tavLst>
                                        <p:tav tm="0">
                                          <p:val>
                                            <p:strVal val="0-#ppt_w/2"/>
                                          </p:val>
                                        </p:tav>
                                        <p:tav tm="100000">
                                          <p:val>
                                            <p:strVal val="#ppt_x"/>
                                          </p:val>
                                        </p:tav>
                                      </p:tavLst>
                                    </p:anim>
                                    <p:anim calcmode="lin" valueType="num">
                                      <p:cBhvr additive="base">
                                        <p:cTn id="8" dur="500" fill="hold"/>
                                        <p:tgtEl>
                                          <p:spTgt spid="2693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8" fill="hold" grpId="0" nodeType="clickEffect">
                                  <p:stCondLst>
                                    <p:cond delay="0"/>
                                  </p:stCondLst>
                                  <p:childTnLst>
                                    <p:set>
                                      <p:cBhvr>
                                        <p:cTn id="12" dur="1" fill="hold">
                                          <p:stCondLst>
                                            <p:cond delay="0"/>
                                          </p:stCondLst>
                                        </p:cTn>
                                        <p:tgtEl>
                                          <p:spTgt spid="269316"/>
                                        </p:tgtEl>
                                        <p:attrNameLst>
                                          <p:attrName>style.visibility</p:attrName>
                                        </p:attrNameLst>
                                      </p:cBhvr>
                                      <p:to>
                                        <p:strVal val="visible"/>
                                      </p:to>
                                    </p:set>
                                    <p:animEffect transition="in" filter="wipe(left)">
                                      <p:cBhvr>
                                        <p:cTn id="13" dur="500"/>
                                        <p:tgtEl>
                                          <p:spTgt spid="269316"/>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left)">
                                      <p:cBhvr>
                                        <p:cTn id="18" dur="50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wipe(left)">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left)">
                                      <p:cBhvr>
                                        <p:cTn id="28" dur="500"/>
                                        <p:tgtEl>
                                          <p:spTgt spid="2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69319"/>
                                        </p:tgtEl>
                                        <p:attrNameLst>
                                          <p:attrName>style.visibility</p:attrName>
                                        </p:attrNameLst>
                                      </p:cBhvr>
                                      <p:to>
                                        <p:strVal val="visible"/>
                                      </p:to>
                                    </p:set>
                                    <p:animEffect transition="in" filter="wipe(left)">
                                      <p:cBhvr>
                                        <p:cTn id="33" dur="500"/>
                                        <p:tgtEl>
                                          <p:spTgt spid="2693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69321"/>
                                        </p:tgtEl>
                                        <p:attrNameLst>
                                          <p:attrName>style.visibility</p:attrName>
                                        </p:attrNameLst>
                                      </p:cBhvr>
                                      <p:to>
                                        <p:strVal val="visible"/>
                                      </p:to>
                                    </p:set>
                                    <p:animEffect transition="in" filter="wipe(left)">
                                      <p:cBhvr>
                                        <p:cTn id="43" dur="500"/>
                                        <p:tgtEl>
                                          <p:spTgt spid="269321"/>
                                        </p:tgtEl>
                                      </p:cBhvr>
                                    </p:animEffect>
                                  </p:childTnLst>
                                </p:cTn>
                              </p:par>
                            </p:childTnLst>
                          </p:cTn>
                        </p:par>
                      </p:childTnLst>
                    </p:cTn>
                  </p:par>
                  <p:par>
                    <p:cTn id="44" fill="hold" nodeType="clickPar">
                      <p:stCondLst>
                        <p:cond delay="indefinite"/>
                      </p:stCondLst>
                      <p:childTnLst>
                        <p:par>
                          <p:cTn id="45" fill="hold" nodeType="withGroup">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69322"/>
                                        </p:tgtEl>
                                        <p:attrNameLst>
                                          <p:attrName>style.visibility</p:attrName>
                                        </p:attrNameLst>
                                      </p:cBhvr>
                                      <p:to>
                                        <p:strVal val="visible"/>
                                      </p:to>
                                    </p:set>
                                    <p:animEffect transition="in" filter="wipe(left)">
                                      <p:cBhvr>
                                        <p:cTn id="48" dur="500"/>
                                        <p:tgtEl>
                                          <p:spTgt spid="269322"/>
                                        </p:tgtEl>
                                      </p:cBhvr>
                                    </p:animEffect>
                                  </p:childTnLst>
                                </p:cTn>
                              </p:par>
                            </p:childTnLst>
                          </p:cTn>
                        </p:par>
                      </p:childTnLst>
                    </p:cTn>
                  </p:par>
                  <p:par>
                    <p:cTn id="49" fill="hold" nodeType="clickPar">
                      <p:stCondLst>
                        <p:cond delay="indefinite"/>
                      </p:stCondLst>
                      <p:childTnLst>
                        <p:par>
                          <p:cTn id="50" fill="hold" nodeType="withGroup">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69323"/>
                                        </p:tgtEl>
                                        <p:attrNameLst>
                                          <p:attrName>style.visibility</p:attrName>
                                        </p:attrNameLst>
                                      </p:cBhvr>
                                      <p:to>
                                        <p:strVal val="visible"/>
                                      </p:to>
                                    </p:set>
                                    <p:animEffect transition="in" filter="wipe(left)">
                                      <p:cBhvr>
                                        <p:cTn id="53" dur="500"/>
                                        <p:tgtEl>
                                          <p:spTgt spid="269323"/>
                                        </p:tgtEl>
                                      </p:cBhvr>
                                    </p:animEffect>
                                  </p:childTnLst>
                                </p:cTn>
                              </p:par>
                            </p:childTnLst>
                          </p:cTn>
                        </p:par>
                        <p:par>
                          <p:cTn id="54" fill="hold" nodeType="afterGroup">
                            <p:stCondLst>
                              <p:cond delay="500"/>
                            </p:stCondLst>
                            <p:childTnLst>
                              <p:par>
                                <p:cTn id="55" presetID="2" presetClass="entr" presetSubtype="8" fill="hold" grpId="0" nodeType="afterEffect">
                                  <p:stCondLst>
                                    <p:cond delay="0"/>
                                  </p:stCondLst>
                                  <p:childTnLst>
                                    <p:set>
                                      <p:cBhvr>
                                        <p:cTn id="56" dur="1" fill="hold">
                                          <p:stCondLst>
                                            <p:cond delay="0"/>
                                          </p:stCondLst>
                                        </p:cTn>
                                        <p:tgtEl>
                                          <p:spTgt spid="269329"/>
                                        </p:tgtEl>
                                        <p:attrNameLst>
                                          <p:attrName>style.visibility</p:attrName>
                                        </p:attrNameLst>
                                      </p:cBhvr>
                                      <p:to>
                                        <p:strVal val="visible"/>
                                      </p:to>
                                    </p:set>
                                    <p:anim calcmode="lin" valueType="num">
                                      <p:cBhvr additive="base">
                                        <p:cTn id="57" dur="500" fill="hold"/>
                                        <p:tgtEl>
                                          <p:spTgt spid="269329"/>
                                        </p:tgtEl>
                                        <p:attrNameLst>
                                          <p:attrName>ppt_x</p:attrName>
                                        </p:attrNameLst>
                                      </p:cBhvr>
                                      <p:tavLst>
                                        <p:tav tm="0">
                                          <p:val>
                                            <p:strVal val="0-#ppt_w/2"/>
                                          </p:val>
                                        </p:tav>
                                        <p:tav tm="100000">
                                          <p:val>
                                            <p:strVal val="#ppt_x"/>
                                          </p:val>
                                        </p:tav>
                                      </p:tavLst>
                                    </p:anim>
                                    <p:anim calcmode="lin" valueType="num">
                                      <p:cBhvr additive="base">
                                        <p:cTn id="58" dur="500" fill="hold"/>
                                        <p:tgtEl>
                                          <p:spTgt spid="269329"/>
                                        </p:tgtEl>
                                        <p:attrNameLst>
                                          <p:attrName>ppt_y</p:attrName>
                                        </p:attrNameLst>
                                      </p:cBhvr>
                                      <p:tavLst>
                                        <p:tav tm="0">
                                          <p:val>
                                            <p:strVal val="#ppt_y"/>
                                          </p:val>
                                        </p:tav>
                                        <p:tav tm="100000">
                                          <p:val>
                                            <p:strVal val="#ppt_y"/>
                                          </p:val>
                                        </p:tav>
                                      </p:tavLst>
                                    </p:anim>
                                  </p:childTnLst>
                                </p:cTn>
                              </p:par>
                            </p:childTnLst>
                          </p:cTn>
                        </p:par>
                      </p:childTnLst>
                    </p:cTn>
                  </p:par>
                  <p:par>
                    <p:cTn id="59" fill="hold" nodeType="clickPar">
                      <p:stCondLst>
                        <p:cond delay="indefinite"/>
                      </p:stCondLst>
                      <p:childTnLst>
                        <p:par>
                          <p:cTn id="60" fill="hold" nodeType="withGroup">
                            <p:stCondLst>
                              <p:cond delay="0"/>
                            </p:stCondLst>
                            <p:childTnLst>
                              <p:par>
                                <p:cTn id="61" presetID="2" presetClass="entr" presetSubtype="8" fill="hold" grpId="0" nodeType="clickEffect">
                                  <p:stCondLst>
                                    <p:cond delay="0"/>
                                  </p:stCondLst>
                                  <p:childTnLst>
                                    <p:set>
                                      <p:cBhvr>
                                        <p:cTn id="62" dur="1" fill="hold">
                                          <p:stCondLst>
                                            <p:cond delay="0"/>
                                          </p:stCondLst>
                                        </p:cTn>
                                        <p:tgtEl>
                                          <p:spTgt spid="269326"/>
                                        </p:tgtEl>
                                        <p:attrNameLst>
                                          <p:attrName>style.visibility</p:attrName>
                                        </p:attrNameLst>
                                      </p:cBhvr>
                                      <p:to>
                                        <p:strVal val="visible"/>
                                      </p:to>
                                    </p:set>
                                    <p:anim calcmode="lin" valueType="num">
                                      <p:cBhvr additive="base">
                                        <p:cTn id="63" dur="500" fill="hold"/>
                                        <p:tgtEl>
                                          <p:spTgt spid="269326"/>
                                        </p:tgtEl>
                                        <p:attrNameLst>
                                          <p:attrName>ppt_x</p:attrName>
                                        </p:attrNameLst>
                                      </p:cBhvr>
                                      <p:tavLst>
                                        <p:tav tm="0">
                                          <p:val>
                                            <p:strVal val="0-#ppt_w/2"/>
                                          </p:val>
                                        </p:tav>
                                        <p:tav tm="100000">
                                          <p:val>
                                            <p:strVal val="#ppt_x"/>
                                          </p:val>
                                        </p:tav>
                                      </p:tavLst>
                                    </p:anim>
                                    <p:anim calcmode="lin" valueType="num">
                                      <p:cBhvr additive="base">
                                        <p:cTn id="64" dur="500" fill="hold"/>
                                        <p:tgtEl>
                                          <p:spTgt spid="269326"/>
                                        </p:tgtEl>
                                        <p:attrNameLst>
                                          <p:attrName>ppt_y</p:attrName>
                                        </p:attrNameLst>
                                      </p:cBhvr>
                                      <p:tavLst>
                                        <p:tav tm="0">
                                          <p:val>
                                            <p:strVal val="#ppt_y"/>
                                          </p:val>
                                        </p:tav>
                                        <p:tav tm="100000">
                                          <p:val>
                                            <p:strVal val="#ppt_y"/>
                                          </p:val>
                                        </p:tav>
                                      </p:tavLst>
                                    </p:anim>
                                  </p:childTnLst>
                                </p:cTn>
                              </p:par>
                            </p:childTnLst>
                          </p:cTn>
                        </p:par>
                        <p:par>
                          <p:cTn id="65" fill="hold" nodeType="afterGroup">
                            <p:stCondLst>
                              <p:cond delay="500"/>
                            </p:stCondLst>
                            <p:childTnLst>
                              <p:par>
                                <p:cTn id="66" presetID="2" presetClass="entr" presetSubtype="8" fill="hold" grpId="0" nodeType="afterEffect">
                                  <p:stCondLst>
                                    <p:cond delay="0"/>
                                  </p:stCondLst>
                                  <p:childTnLst>
                                    <p:set>
                                      <p:cBhvr>
                                        <p:cTn id="67" dur="1" fill="hold">
                                          <p:stCondLst>
                                            <p:cond delay="0"/>
                                          </p:stCondLst>
                                        </p:cTn>
                                        <p:tgtEl>
                                          <p:spTgt spid="269327"/>
                                        </p:tgtEl>
                                        <p:attrNameLst>
                                          <p:attrName>style.visibility</p:attrName>
                                        </p:attrNameLst>
                                      </p:cBhvr>
                                      <p:to>
                                        <p:strVal val="visible"/>
                                      </p:to>
                                    </p:set>
                                    <p:anim calcmode="lin" valueType="num">
                                      <p:cBhvr additive="base">
                                        <p:cTn id="68" dur="500" fill="hold"/>
                                        <p:tgtEl>
                                          <p:spTgt spid="269327"/>
                                        </p:tgtEl>
                                        <p:attrNameLst>
                                          <p:attrName>ppt_x</p:attrName>
                                        </p:attrNameLst>
                                      </p:cBhvr>
                                      <p:tavLst>
                                        <p:tav tm="0">
                                          <p:val>
                                            <p:strVal val="0-#ppt_w/2"/>
                                          </p:val>
                                        </p:tav>
                                        <p:tav tm="100000">
                                          <p:val>
                                            <p:strVal val="#ppt_x"/>
                                          </p:val>
                                        </p:tav>
                                      </p:tavLst>
                                    </p:anim>
                                    <p:anim calcmode="lin" valueType="num">
                                      <p:cBhvr additive="base">
                                        <p:cTn id="69" dur="500" fill="hold"/>
                                        <p:tgtEl>
                                          <p:spTgt spid="269327"/>
                                        </p:tgtEl>
                                        <p:attrNameLst>
                                          <p:attrName>ppt_y</p:attrName>
                                        </p:attrNameLst>
                                      </p:cBhvr>
                                      <p:tavLst>
                                        <p:tav tm="0">
                                          <p:val>
                                            <p:strVal val="#ppt_y"/>
                                          </p:val>
                                        </p:tav>
                                        <p:tav tm="100000">
                                          <p:val>
                                            <p:strVal val="#ppt_y"/>
                                          </p:val>
                                        </p:tav>
                                      </p:tavLst>
                                    </p:anim>
                                  </p:childTnLst>
                                </p:cTn>
                              </p:par>
                            </p:childTnLst>
                          </p:cTn>
                        </p:par>
                        <p:par>
                          <p:cTn id="70" fill="hold" nodeType="afterGroup">
                            <p:stCondLst>
                              <p:cond delay="1000"/>
                            </p:stCondLst>
                            <p:childTnLst>
                              <p:par>
                                <p:cTn id="71" presetID="2" presetClass="entr" presetSubtype="8" fill="hold" grpId="0" nodeType="afterEffect">
                                  <p:stCondLst>
                                    <p:cond delay="0"/>
                                  </p:stCondLst>
                                  <p:childTnLst>
                                    <p:set>
                                      <p:cBhvr>
                                        <p:cTn id="72" dur="1" fill="hold">
                                          <p:stCondLst>
                                            <p:cond delay="0"/>
                                          </p:stCondLst>
                                        </p:cTn>
                                        <p:tgtEl>
                                          <p:spTgt spid="269328"/>
                                        </p:tgtEl>
                                        <p:attrNameLst>
                                          <p:attrName>style.visibility</p:attrName>
                                        </p:attrNameLst>
                                      </p:cBhvr>
                                      <p:to>
                                        <p:strVal val="visible"/>
                                      </p:to>
                                    </p:set>
                                    <p:anim calcmode="lin" valueType="num">
                                      <p:cBhvr additive="base">
                                        <p:cTn id="73" dur="500" fill="hold"/>
                                        <p:tgtEl>
                                          <p:spTgt spid="269328"/>
                                        </p:tgtEl>
                                        <p:attrNameLst>
                                          <p:attrName>ppt_x</p:attrName>
                                        </p:attrNameLst>
                                      </p:cBhvr>
                                      <p:tavLst>
                                        <p:tav tm="0">
                                          <p:val>
                                            <p:strVal val="0-#ppt_w/2"/>
                                          </p:val>
                                        </p:tav>
                                        <p:tav tm="100000">
                                          <p:val>
                                            <p:strVal val="#ppt_x"/>
                                          </p:val>
                                        </p:tav>
                                      </p:tavLst>
                                    </p:anim>
                                    <p:anim calcmode="lin" valueType="num">
                                      <p:cBhvr additive="base">
                                        <p:cTn id="74" dur="500" fill="hold"/>
                                        <p:tgtEl>
                                          <p:spTgt spid="269328"/>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269324"/>
                                        </p:tgtEl>
                                        <p:attrNameLst>
                                          <p:attrName>style.visibility</p:attrName>
                                        </p:attrNameLst>
                                      </p:cBhvr>
                                      <p:to>
                                        <p:strVal val="visible"/>
                                      </p:to>
                                    </p:set>
                                    <p:animEffect transition="in" filter="wipe(left)">
                                      <p:cBhvr>
                                        <p:cTn id="79" dur="500"/>
                                        <p:tgtEl>
                                          <p:spTgt spid="269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9316" grpId="0" autoUpdateAnimBg="0"/>
      <p:bldP spid="269319" grpId="0" autoUpdateAnimBg="0"/>
      <p:bldP spid="269321" grpId="0" autoUpdateAnimBg="0"/>
      <p:bldP spid="269322" grpId="0" autoUpdateAnimBg="0"/>
      <p:bldP spid="269323" grpId="0" autoUpdateAnimBg="0"/>
      <p:bldP spid="269324" grpId="0" autoUpdateAnimBg="0"/>
      <p:bldP spid="269325" grpId="0" autoUpdateAnimBg="0"/>
      <p:bldP spid="269326" grpId="0" animBg="1" autoUpdateAnimBg="0"/>
      <p:bldP spid="269327" grpId="0" animBg="1" autoUpdateAnimBg="0"/>
      <p:bldP spid="269328" grpId="0" animBg="1" autoUpdateAnimBg="0"/>
      <p:bldP spid="269329" grpId="0" animBg="1"/>
      <p:bldP spid="17" grpId="0"/>
      <p:bldP spid="18" grpId="0"/>
      <p:bldP spid="19" grpId="0"/>
      <p:bldP spid="2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5"/>
          <p:cNvSpPr>
            <a:spLocks noChangeArrowheads="1"/>
          </p:cNvSpPr>
          <p:nvPr/>
        </p:nvSpPr>
        <p:spPr bwMode="auto">
          <a:xfrm>
            <a:off x="3448844" y="591206"/>
            <a:ext cx="51038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zh-CN" altLang="en-US" sz="2800" dirty="0">
                <a:solidFill>
                  <a:srgbClr val="0000FF"/>
                </a:solidFill>
                <a:ea typeface="微软雅黑" panose="020B0503020204020204" pitchFamily="34" charset="-122"/>
              </a:rPr>
              <a:t>（</a:t>
            </a:r>
            <a:r>
              <a:rPr kumimoji="0" lang="en-US" altLang="zh-CN" sz="2800" dirty="0">
                <a:solidFill>
                  <a:srgbClr val="0000FF"/>
                </a:solidFill>
                <a:ea typeface="微软雅黑" panose="020B0503020204020204" pitchFamily="34" charset="-122"/>
              </a:rPr>
              <a:t>law of conservation of charge)</a:t>
            </a:r>
          </a:p>
        </p:txBody>
      </p:sp>
      <p:sp>
        <p:nvSpPr>
          <p:cNvPr id="43011" name="Text Box 7"/>
          <p:cNvSpPr txBox="1">
            <a:spLocks noChangeArrowheads="1"/>
          </p:cNvSpPr>
          <p:nvPr/>
        </p:nvSpPr>
        <p:spPr bwMode="auto">
          <a:xfrm>
            <a:off x="760413" y="591206"/>
            <a:ext cx="35321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kumimoji="0" lang="en-US" altLang="zh-CN" sz="2800" dirty="0">
                <a:solidFill>
                  <a:srgbClr val="6600CC"/>
                </a:solidFill>
                <a:latin typeface="+mn-lt"/>
                <a:ea typeface="微软雅黑" panose="020B0503020204020204" pitchFamily="34" charset="-122"/>
              </a:rPr>
              <a:t>4</a:t>
            </a:r>
            <a:r>
              <a:rPr kumimoji="0" lang="zh-CN" altLang="en-US" sz="2800" dirty="0">
                <a:solidFill>
                  <a:srgbClr val="6600CC"/>
                </a:solidFill>
                <a:latin typeface="+mn-lt"/>
                <a:ea typeface="微软雅黑" panose="020B0503020204020204" pitchFamily="34" charset="-122"/>
              </a:rPr>
              <a:t>、电荷守恒定律</a:t>
            </a:r>
          </a:p>
        </p:txBody>
      </p:sp>
      <p:sp>
        <p:nvSpPr>
          <p:cNvPr id="76808" name="Text Box 8"/>
          <p:cNvSpPr txBox="1">
            <a:spLocks noChangeArrowheads="1"/>
          </p:cNvSpPr>
          <p:nvPr/>
        </p:nvSpPr>
        <p:spPr bwMode="auto">
          <a:xfrm>
            <a:off x="760412" y="1455738"/>
            <a:ext cx="91074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FF0000"/>
                </a:solidFill>
                <a:ea typeface="微软雅黑" panose="020B0503020204020204" pitchFamily="34" charset="-122"/>
              </a:rPr>
              <a:t>在一个与外界没有电荷交换的系统内，正负电荷的代数和在任何物理过程中保持不变。</a:t>
            </a:r>
            <a:endParaRPr lang="zh-CN" altLang="en-US" sz="2800" dirty="0">
              <a:solidFill>
                <a:srgbClr val="FF0000"/>
              </a:solidFill>
              <a:ea typeface="微软雅黑" panose="020B0503020204020204" pitchFamily="34" charset="-122"/>
            </a:endParaRPr>
          </a:p>
        </p:txBody>
      </p:sp>
      <p:sp>
        <p:nvSpPr>
          <p:cNvPr id="76809" name="Text Box 9"/>
          <p:cNvSpPr txBox="1">
            <a:spLocks noChangeArrowheads="1"/>
          </p:cNvSpPr>
          <p:nvPr/>
        </p:nvSpPr>
        <p:spPr bwMode="auto">
          <a:xfrm>
            <a:off x="760412" y="2641600"/>
            <a:ext cx="665364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SzTx/>
              <a:buFontTx/>
              <a:buNone/>
            </a:pPr>
            <a:r>
              <a:rPr kumimoji="0" lang="zh-CN" altLang="en-US" sz="2800" dirty="0">
                <a:solidFill>
                  <a:srgbClr val="0000FF"/>
                </a:solidFill>
                <a:ea typeface="微软雅黑" panose="020B0503020204020204" pitchFamily="34" charset="-122"/>
              </a:rPr>
              <a:t>电荷守恒定律适用于一切宏观和微观过程（例如核反应和基本粒子过程 ），是物理学中普遍的基本定律之一</a:t>
            </a:r>
            <a:r>
              <a:rPr kumimoji="0" lang="zh-CN" altLang="en-US" sz="2800" i="1" dirty="0">
                <a:solidFill>
                  <a:srgbClr val="0000FF"/>
                </a:solidFill>
                <a:ea typeface="微软雅黑" panose="020B0503020204020204" pitchFamily="34" charset="-122"/>
              </a:rPr>
              <a:t>。</a:t>
            </a:r>
            <a:endParaRPr kumimoji="0" lang="zh-CN" altLang="en-US" sz="2800" dirty="0">
              <a:solidFill>
                <a:srgbClr val="0000FF"/>
              </a:solidFill>
              <a:ea typeface="微软雅黑" panose="020B0503020204020204" pitchFamily="34" charset="-122"/>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732" y="4266307"/>
            <a:ext cx="4010932" cy="1851199"/>
          </a:xfrm>
          <a:prstGeom prst="rect">
            <a:avLst/>
          </a:prstGeom>
        </p:spPr>
      </p:pic>
      <p:grpSp>
        <p:nvGrpSpPr>
          <p:cNvPr id="3" name="组合 2"/>
          <p:cNvGrpSpPr/>
          <p:nvPr/>
        </p:nvGrpSpPr>
        <p:grpSpPr>
          <a:xfrm>
            <a:off x="7663249" y="2641600"/>
            <a:ext cx="2019300" cy="3554412"/>
            <a:chOff x="7663249" y="2641600"/>
            <a:chExt cx="2019300" cy="3554412"/>
          </a:xfrm>
        </p:grpSpPr>
        <p:pic>
          <p:nvPicPr>
            <p:cNvPr id="7" name="Picture 59" descr="起电机"/>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63249" y="2641600"/>
              <a:ext cx="2019300" cy="3021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 Box 60"/>
            <p:cNvSpPr txBox="1">
              <a:spLocks noChangeArrowheads="1"/>
            </p:cNvSpPr>
            <p:nvPr/>
          </p:nvSpPr>
          <p:spPr bwMode="auto">
            <a:xfrm>
              <a:off x="7663249" y="5738812"/>
              <a:ext cx="20193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dirty="0">
                  <a:solidFill>
                    <a:srgbClr val="990000"/>
                  </a:solidFill>
                  <a:latin typeface="+mn-ea"/>
                  <a:ea typeface="+mn-ea"/>
                </a:rPr>
                <a:t>起电机</a:t>
              </a:r>
            </a:p>
          </p:txBody>
        </p:sp>
      </p:grpSp>
    </p:spTree>
    <p:extLst>
      <p:ext uri="{BB962C8B-B14F-4D97-AF65-F5344CB8AC3E}">
        <p14:creationId xmlns:p14="http://schemas.microsoft.com/office/powerpoint/2010/main" val="221208662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3011"/>
                                        </p:tgtEl>
                                        <p:attrNameLst>
                                          <p:attrName>style.visibility</p:attrName>
                                        </p:attrNameLst>
                                      </p:cBhvr>
                                      <p:to>
                                        <p:strVal val="visible"/>
                                      </p:to>
                                    </p:set>
                                    <p:animEffect transition="in" filter="wipe(left)">
                                      <p:cBhvr>
                                        <p:cTn id="7" dur="500"/>
                                        <p:tgtEl>
                                          <p:spTgt spid="43011"/>
                                        </p:tgtEl>
                                      </p:cBhvr>
                                    </p:animEffect>
                                  </p:childTnLst>
                                </p:cTn>
                              </p:par>
                              <p:par>
                                <p:cTn id="8" presetID="2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3010"/>
                                        </p:tgtEl>
                                        <p:attrNameLst>
                                          <p:attrName>style.visibility</p:attrName>
                                        </p:attrNameLst>
                                      </p:cBhvr>
                                      <p:to>
                                        <p:strVal val="visible"/>
                                      </p:to>
                                    </p:set>
                                    <p:animEffect transition="in" filter="wipe(left)">
                                      <p:cBhvr>
                                        <p:cTn id="14" dur="500"/>
                                        <p:tgtEl>
                                          <p:spTgt spid="43010"/>
                                        </p:tgtEl>
                                      </p:cBhvr>
                                    </p:animEffect>
                                  </p:childTnLst>
                                </p:cTn>
                              </p:par>
                            </p:childTnLst>
                          </p:cTn>
                        </p:par>
                      </p:childTnLst>
                    </p:cTn>
                  </p:par>
                  <p:par>
                    <p:cTn id="15" fill="hold">
                      <p:stCondLst>
                        <p:cond delay="indefinite"/>
                      </p:stCondLst>
                      <p:childTnLst>
                        <p:par>
                          <p:cTn id="16" fill="hold">
                            <p:stCondLst>
                              <p:cond delay="0"/>
                            </p:stCondLst>
                            <p:childTnLst>
                              <p:par>
                                <p:cTn id="17" presetID="23" presetClass="entr" presetSubtype="288" fill="hold" grpId="0" nodeType="clickEffect">
                                  <p:stCondLst>
                                    <p:cond delay="0"/>
                                  </p:stCondLst>
                                  <p:childTnLst>
                                    <p:set>
                                      <p:cBhvr>
                                        <p:cTn id="18" dur="1" fill="hold">
                                          <p:stCondLst>
                                            <p:cond delay="0"/>
                                          </p:stCondLst>
                                        </p:cTn>
                                        <p:tgtEl>
                                          <p:spTgt spid="76808"/>
                                        </p:tgtEl>
                                        <p:attrNameLst>
                                          <p:attrName>style.visibility</p:attrName>
                                        </p:attrNameLst>
                                      </p:cBhvr>
                                      <p:to>
                                        <p:strVal val="visible"/>
                                      </p:to>
                                    </p:set>
                                    <p:anim calcmode="lin" valueType="num">
                                      <p:cBhvr>
                                        <p:cTn id="19" dur="500" fill="hold"/>
                                        <p:tgtEl>
                                          <p:spTgt spid="76808"/>
                                        </p:tgtEl>
                                        <p:attrNameLst>
                                          <p:attrName>ppt_w</p:attrName>
                                        </p:attrNameLst>
                                      </p:cBhvr>
                                      <p:tavLst>
                                        <p:tav tm="0">
                                          <p:val>
                                            <p:strVal val="4/3*#ppt_w"/>
                                          </p:val>
                                        </p:tav>
                                        <p:tav tm="100000">
                                          <p:val>
                                            <p:strVal val="#ppt_w"/>
                                          </p:val>
                                        </p:tav>
                                      </p:tavLst>
                                    </p:anim>
                                    <p:anim calcmode="lin" valueType="num">
                                      <p:cBhvr>
                                        <p:cTn id="20" dur="500" fill="hold"/>
                                        <p:tgtEl>
                                          <p:spTgt spid="76808"/>
                                        </p:tgtEl>
                                        <p:attrNameLst>
                                          <p:attrName>ppt_h</p:attrName>
                                        </p:attrNameLst>
                                      </p:cBhvr>
                                      <p:tavLst>
                                        <p:tav tm="0">
                                          <p:val>
                                            <p:strVal val="4/3*#ppt_h"/>
                                          </p:val>
                                        </p:tav>
                                        <p:tav tm="100000">
                                          <p:val>
                                            <p:strVal val="#ppt_h"/>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17" presetClass="entr" presetSubtype="10" fill="hold" grpId="0" nodeType="clickEffect">
                                  <p:stCondLst>
                                    <p:cond delay="0"/>
                                  </p:stCondLst>
                                  <p:childTnLst>
                                    <p:set>
                                      <p:cBhvr>
                                        <p:cTn id="24" dur="1" fill="hold">
                                          <p:stCondLst>
                                            <p:cond delay="0"/>
                                          </p:stCondLst>
                                        </p:cTn>
                                        <p:tgtEl>
                                          <p:spTgt spid="76809"/>
                                        </p:tgtEl>
                                        <p:attrNameLst>
                                          <p:attrName>style.visibility</p:attrName>
                                        </p:attrNameLst>
                                      </p:cBhvr>
                                      <p:to>
                                        <p:strVal val="visible"/>
                                      </p:to>
                                    </p:set>
                                    <p:anim calcmode="lin" valueType="num">
                                      <p:cBhvr>
                                        <p:cTn id="25" dur="500" fill="hold"/>
                                        <p:tgtEl>
                                          <p:spTgt spid="76809"/>
                                        </p:tgtEl>
                                        <p:attrNameLst>
                                          <p:attrName>ppt_w</p:attrName>
                                        </p:attrNameLst>
                                      </p:cBhvr>
                                      <p:tavLst>
                                        <p:tav tm="0">
                                          <p:val>
                                            <p:fltVal val="0"/>
                                          </p:val>
                                        </p:tav>
                                        <p:tav tm="100000">
                                          <p:val>
                                            <p:strVal val="#ppt_w"/>
                                          </p:val>
                                        </p:tav>
                                      </p:tavLst>
                                    </p:anim>
                                    <p:anim calcmode="lin" valueType="num">
                                      <p:cBhvr>
                                        <p:cTn id="26" dur="500" fill="hold"/>
                                        <p:tgtEl>
                                          <p:spTgt spid="76809"/>
                                        </p:tgtEl>
                                        <p:attrNameLst>
                                          <p:attrName>ppt_h</p:attrName>
                                        </p:attrNameLst>
                                      </p:cBhvr>
                                      <p:tavLst>
                                        <p:tav tm="0">
                                          <p:val>
                                            <p:strVal val="#ppt_h"/>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left)">
                                      <p:cBhvr>
                                        <p:cTn id="3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010" grpId="0"/>
      <p:bldP spid="43011" grpId="0"/>
      <p:bldP spid="76808" grpId="0" autoUpdateAnimBg="0"/>
      <p:bldP spid="76809" grpId="0" autoUpdateAnimBg="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2859</TotalTime>
  <Words>9283</Words>
  <Application>Microsoft Office PowerPoint</Application>
  <PresentationFormat>自定义</PresentationFormat>
  <Paragraphs>1112</Paragraphs>
  <Slides>82</Slides>
  <Notes>60</Notes>
  <HiddenSlides>0</HiddenSlides>
  <MMClips>0</MMClips>
  <ScaleCrop>false</ScaleCrop>
  <HeadingPairs>
    <vt:vector size="6" baseType="variant">
      <vt:variant>
        <vt:lpstr>主题</vt:lpstr>
      </vt:variant>
      <vt:variant>
        <vt:i4>1</vt:i4>
      </vt:variant>
      <vt:variant>
        <vt:lpstr>嵌入 OLE 服务器</vt:lpstr>
      </vt:variant>
      <vt:variant>
        <vt:i4>3</vt:i4>
      </vt:variant>
      <vt:variant>
        <vt:lpstr>幻灯片标题</vt:lpstr>
      </vt:variant>
      <vt:variant>
        <vt:i4>82</vt:i4>
      </vt:variant>
    </vt:vector>
  </HeadingPairs>
  <TitlesOfParts>
    <vt:vector size="86" baseType="lpstr">
      <vt:lpstr>1_主题2</vt:lpstr>
      <vt:lpstr>公式</vt:lpstr>
      <vt:lpstr>Equation</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396</cp:revision>
  <dcterms:created xsi:type="dcterms:W3CDTF">2016-10-12T23:56:00Z</dcterms:created>
  <dcterms:modified xsi:type="dcterms:W3CDTF">2018-09-03T07:58:16Z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